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331" r:id="rId4"/>
    <p:sldMasterId id="2147484321" r:id="rId5"/>
    <p:sldMasterId id="2147483674" r:id="rId6"/>
    <p:sldMasterId id="2147484042" r:id="rId7"/>
  </p:sldMasterIdLst>
  <p:notesMasterIdLst>
    <p:notesMasterId r:id="rId60"/>
  </p:notesMasterIdLst>
  <p:handoutMasterIdLst>
    <p:handoutMasterId r:id="rId61"/>
  </p:handoutMasterIdLst>
  <p:sldIdLst>
    <p:sldId id="416" r:id="rId8"/>
    <p:sldId id="675" r:id="rId9"/>
    <p:sldId id="477" r:id="rId10"/>
    <p:sldId id="717" r:id="rId11"/>
    <p:sldId id="417" r:id="rId12"/>
    <p:sldId id="468" r:id="rId13"/>
    <p:sldId id="483" r:id="rId14"/>
    <p:sldId id="482" r:id="rId15"/>
    <p:sldId id="419" r:id="rId16"/>
    <p:sldId id="334" r:id="rId17"/>
    <p:sldId id="333" r:id="rId18"/>
    <p:sldId id="705" r:id="rId19"/>
    <p:sldId id="513" r:id="rId20"/>
    <p:sldId id="677" r:id="rId21"/>
    <p:sldId id="678" r:id="rId22"/>
    <p:sldId id="714" r:id="rId23"/>
    <p:sldId id="718" r:id="rId24"/>
    <p:sldId id="487" r:id="rId25"/>
    <p:sldId id="715" r:id="rId26"/>
    <p:sldId id="328" r:id="rId27"/>
    <p:sldId id="488" r:id="rId28"/>
    <p:sldId id="701" r:id="rId29"/>
    <p:sldId id="720" r:id="rId30"/>
    <p:sldId id="725" r:id="rId31"/>
    <p:sldId id="722" r:id="rId32"/>
    <p:sldId id="724" r:id="rId33"/>
    <p:sldId id="723" r:id="rId34"/>
    <p:sldId id="490" r:id="rId35"/>
    <p:sldId id="686" r:id="rId36"/>
    <p:sldId id="492" r:id="rId37"/>
    <p:sldId id="687" r:id="rId38"/>
    <p:sldId id="491" r:id="rId39"/>
    <p:sldId id="688" r:id="rId40"/>
    <p:sldId id="704" r:id="rId41"/>
    <p:sldId id="697" r:id="rId42"/>
    <p:sldId id="708" r:id="rId43"/>
    <p:sldId id="698" r:id="rId44"/>
    <p:sldId id="703" r:id="rId45"/>
    <p:sldId id="719" r:id="rId46"/>
    <p:sldId id="495" r:id="rId47"/>
    <p:sldId id="690" r:id="rId48"/>
    <p:sldId id="689" r:id="rId49"/>
    <p:sldId id="712" r:id="rId50"/>
    <p:sldId id="709" r:id="rId51"/>
    <p:sldId id="710" r:id="rId52"/>
    <p:sldId id="510" r:id="rId53"/>
    <p:sldId id="511" r:id="rId54"/>
    <p:sldId id="512" r:id="rId55"/>
    <p:sldId id="471" r:id="rId56"/>
    <p:sldId id="473" r:id="rId57"/>
    <p:sldId id="475" r:id="rId58"/>
    <p:sldId id="431" r:id="rId59"/>
  </p:sldIdLst>
  <p:sldSz cx="9144000" cy="6858000" type="screen4x3"/>
  <p:notesSz cx="7023100" cy="93091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pitchFamily="34" charset="0"/>
        <a:ea typeface="ＭＳ Ｐゴシック"/>
        <a:cs typeface="ＭＳ Ｐゴシック"/>
      </a:defRPr>
    </a:lvl5pPr>
    <a:lvl6pPr marL="2286000" algn="l" defTabSz="914400" rtl="0" eaLnBrk="1" latinLnBrk="0" hangingPunct="1">
      <a:defRPr sz="2400" kern="1200">
        <a:solidFill>
          <a:schemeClr val="tx1"/>
        </a:solidFill>
        <a:latin typeface="Arial" pitchFamily="34" charset="0"/>
        <a:ea typeface="ＭＳ Ｐゴシック"/>
        <a:cs typeface="ＭＳ Ｐゴシック"/>
      </a:defRPr>
    </a:lvl6pPr>
    <a:lvl7pPr marL="2743200" algn="l" defTabSz="914400" rtl="0" eaLnBrk="1" latinLnBrk="0" hangingPunct="1">
      <a:defRPr sz="2400" kern="1200">
        <a:solidFill>
          <a:schemeClr val="tx1"/>
        </a:solidFill>
        <a:latin typeface="Arial" pitchFamily="34" charset="0"/>
        <a:ea typeface="ＭＳ Ｐゴシック"/>
        <a:cs typeface="ＭＳ Ｐゴシック"/>
      </a:defRPr>
    </a:lvl7pPr>
    <a:lvl8pPr marL="3200400" algn="l" defTabSz="914400" rtl="0" eaLnBrk="1" latinLnBrk="0" hangingPunct="1">
      <a:defRPr sz="2400" kern="1200">
        <a:solidFill>
          <a:schemeClr val="tx1"/>
        </a:solidFill>
        <a:latin typeface="Arial" pitchFamily="34" charset="0"/>
        <a:ea typeface="ＭＳ Ｐゴシック"/>
        <a:cs typeface="ＭＳ Ｐゴシック"/>
      </a:defRPr>
    </a:lvl8pPr>
    <a:lvl9pPr marL="3657600" algn="l" defTabSz="914400" rtl="0" eaLnBrk="1" latinLnBrk="0" hangingPunct="1">
      <a:defRPr sz="2400" kern="1200">
        <a:solidFill>
          <a:schemeClr val="tx1"/>
        </a:solidFill>
        <a:latin typeface="Arial" pitchFamily="34" charset="0"/>
        <a:ea typeface="ＭＳ Ｐゴシック"/>
        <a:cs typeface="ＭＳ Ｐゴシック"/>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ffin, Jessica" initials="GJ" lastIdx="11" clrIdx="0"/>
  <p:cmAuthor id="2" name="Neloms, GeMar" initials="NG" lastIdx="14" clrIdx="1"/>
  <p:cmAuthor id="3" name="Scala, Jennifer (Jenny)" initials="SJ(" lastIdx="9" clrIdx="2">
    <p:extLst>
      <p:ext uri="{19B8F6BF-5375-455C-9EA6-DF929625EA0E}">
        <p15:presenceInfo xmlns:p15="http://schemas.microsoft.com/office/powerpoint/2012/main" userId="S-1-5-21-1472932569-214068005-926709054-402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56831A"/>
    <a:srgbClr val="276173"/>
    <a:srgbClr val="9E4B00"/>
    <a:srgbClr val="006664"/>
    <a:srgbClr val="3D6083"/>
    <a:srgbClr val="D66600"/>
    <a:srgbClr val="776D13"/>
    <a:srgbClr val="527D19"/>
    <a:srgbClr val="005C2A"/>
    <a:srgbClr val="008E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49" autoAdjust="0"/>
    <p:restoredTop sz="58480" autoAdjust="0"/>
  </p:normalViewPr>
  <p:slideViewPr>
    <p:cSldViewPr snapToGrid="0">
      <p:cViewPr varScale="1">
        <p:scale>
          <a:sx n="62" d="100"/>
          <a:sy n="62" d="100"/>
        </p:scale>
        <p:origin x="936" y="72"/>
      </p:cViewPr>
      <p:guideLst>
        <p:guide orient="horz"/>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napToGrid="0">
      <p:cViewPr>
        <p:scale>
          <a:sx n="125" d="100"/>
          <a:sy n="125" d="100"/>
        </p:scale>
        <p:origin x="1027" y="-7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s>
</file>

<file path=ppt/diagrams/_rels/data2.xml.rels><?xml version="1.0" encoding="UTF-8" standalone="yes"?>
<Relationships xmlns="http://schemas.openxmlformats.org/package/2006/relationships"><Relationship Id="rId2" Type="http://schemas.openxmlformats.org/officeDocument/2006/relationships/image" Target="../media/image12.svg"/><Relationship Id="rId1" Type="http://schemas.openxmlformats.org/officeDocument/2006/relationships/image" Target="../media/image11.png"/></Relationships>
</file>

<file path=ppt/diagrams/_rels/data3.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image" Target="../media/image13.png"/></Relationships>
</file>

<file path=ppt/diagrams/_rels/data4.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ata5.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image" Target="../media/image17.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2.svg"/><Relationship Id="rId1" Type="http://schemas.openxmlformats.org/officeDocument/2006/relationships/image" Target="../media/image11.png"/></Relationships>
</file>

<file path=ppt/diagrams/_rels/drawing3.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image" Target="../media/image13.png"/></Relationships>
</file>

<file path=ppt/diagrams/_rels/drawing4.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rawing5.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D0E074-8D29-4F67-98D6-E4DD82261B2E}"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6B40D954-DEA7-4B25-ABCE-7521B191C373}">
      <dgm:prSet phldrT="[Text]" custT="1"/>
      <dgm:spPr>
        <a:solidFill>
          <a:schemeClr val="accent4"/>
        </a:solidFill>
      </dgm:spPr>
      <dgm:t>
        <a:bodyPr/>
        <a:lstStyle/>
        <a:p>
          <a:r>
            <a:rPr lang="en-US" sz="2000" dirty="0"/>
            <a:t>What Is Measured? </a:t>
          </a:r>
          <a:r>
            <a:rPr lang="en-US" sz="2800" dirty="0"/>
            <a:t>	</a:t>
          </a:r>
        </a:p>
      </dgm:t>
    </dgm:pt>
    <dgm:pt modelId="{8F56CFB4-D22C-4459-841F-234CFBB8B66B}" type="parTrans" cxnId="{A8B7FE14-C700-41B4-B03F-37DB02F6F10F}">
      <dgm:prSet/>
      <dgm:spPr/>
      <dgm:t>
        <a:bodyPr/>
        <a:lstStyle/>
        <a:p>
          <a:endParaRPr lang="en-US"/>
        </a:p>
      </dgm:t>
    </dgm:pt>
    <dgm:pt modelId="{701E3E06-F5AC-4FE0-8D33-5441AF317F26}" type="sibTrans" cxnId="{A8B7FE14-C700-41B4-B03F-37DB02F6F10F}">
      <dgm:prSet/>
      <dgm:spPr/>
      <dgm:t>
        <a:bodyPr/>
        <a:lstStyle/>
        <a:p>
          <a:endParaRPr lang="en-US"/>
        </a:p>
      </dgm:t>
    </dgm:pt>
    <dgm:pt modelId="{02019ECB-995F-44A2-A7EB-67E04853D18A}">
      <dgm:prSet phldrT="[Text]" custT="1"/>
      <dgm:spPr/>
      <dgm:t>
        <a:bodyPr/>
        <a:lstStyle/>
        <a:p>
          <a:pPr>
            <a:buFont typeface="Arial" panose="020B0604020202020204" pitchFamily="34" charset="0"/>
            <a:buNone/>
          </a:pPr>
          <a:r>
            <a:rPr lang="en-US" sz="1400" b="0" dirty="0"/>
            <a:t>Academic Knowledge</a:t>
          </a:r>
        </a:p>
        <a:p>
          <a:pPr>
            <a:buFont typeface="Arial" panose="020B0604020202020204" pitchFamily="34" charset="0"/>
            <a:buNone/>
          </a:pPr>
          <a:r>
            <a:rPr lang="en-US" sz="1400" b="0" dirty="0"/>
            <a:t>Technical Skills</a:t>
          </a:r>
        </a:p>
        <a:p>
          <a:pPr>
            <a:buFont typeface="Arial" panose="020B0604020202020204" pitchFamily="34" charset="0"/>
            <a:buNone/>
          </a:pPr>
          <a:r>
            <a:rPr lang="en-US" sz="1400" b="0" dirty="0"/>
            <a:t>Employability Skills</a:t>
          </a:r>
        </a:p>
      </dgm:t>
    </dgm:pt>
    <dgm:pt modelId="{681AD586-537D-42D4-A066-68859BD2F5CA}" type="parTrans" cxnId="{92A77DCA-DCF7-44BE-8CAF-BF3EF193B6E1}">
      <dgm:prSet/>
      <dgm:spPr/>
      <dgm:t>
        <a:bodyPr/>
        <a:lstStyle/>
        <a:p>
          <a:endParaRPr lang="en-US"/>
        </a:p>
      </dgm:t>
    </dgm:pt>
    <dgm:pt modelId="{A9E2FA39-613D-47FE-B505-374D4EADAA46}" type="sibTrans" cxnId="{92A77DCA-DCF7-44BE-8CAF-BF3EF193B6E1}">
      <dgm:prSet/>
      <dgm:spPr/>
      <dgm:t>
        <a:bodyPr/>
        <a:lstStyle/>
        <a:p>
          <a:endParaRPr lang="en-US"/>
        </a:p>
      </dgm:t>
    </dgm:pt>
    <dgm:pt modelId="{3E201F25-5F55-458F-AE62-957CFF489872}">
      <dgm:prSet phldrT="[Text]" custT="1"/>
      <dgm:spPr>
        <a:solidFill>
          <a:srgbClr val="2E4488"/>
        </a:solidFill>
      </dgm:spPr>
      <dgm:t>
        <a:bodyPr/>
        <a:lstStyle/>
        <a:p>
          <a:r>
            <a:rPr lang="en-US" sz="2000" dirty="0"/>
            <a:t>Who Measures It?</a:t>
          </a:r>
        </a:p>
      </dgm:t>
    </dgm:pt>
    <dgm:pt modelId="{77FF00D7-0259-48B2-B0FB-6D7CCE370BD8}" type="parTrans" cxnId="{31C5FBDD-98A2-4F22-89AE-5DD56FC360CA}">
      <dgm:prSet/>
      <dgm:spPr/>
      <dgm:t>
        <a:bodyPr/>
        <a:lstStyle/>
        <a:p>
          <a:endParaRPr lang="en-US"/>
        </a:p>
      </dgm:t>
    </dgm:pt>
    <dgm:pt modelId="{C10CBE57-BC19-4F9F-A348-B66EF0D40C7A}" type="sibTrans" cxnId="{31C5FBDD-98A2-4F22-89AE-5DD56FC360CA}">
      <dgm:prSet/>
      <dgm:spPr/>
      <dgm:t>
        <a:bodyPr/>
        <a:lstStyle/>
        <a:p>
          <a:endParaRPr lang="en-US"/>
        </a:p>
      </dgm:t>
    </dgm:pt>
    <dgm:pt modelId="{C9731C91-BB4A-4B8F-9792-5D1AB74313C3}">
      <dgm:prSet phldrT="[Text]" custT="1"/>
      <dgm:spPr/>
      <dgm:t>
        <a:bodyPr/>
        <a:lstStyle/>
        <a:p>
          <a:pPr marL="182880" indent="-182880">
            <a:buFont typeface="Arial" panose="020B0604020202020204" pitchFamily="34" charset="0"/>
            <a:buChar char="•"/>
          </a:pPr>
          <a:r>
            <a:rPr lang="en-US" sz="1400" dirty="0"/>
            <a:t>Students</a:t>
          </a:r>
        </a:p>
      </dgm:t>
    </dgm:pt>
    <dgm:pt modelId="{1D31EE14-EBA2-4CF5-9D0D-A00B282543F5}" type="parTrans" cxnId="{295626DC-5073-4F79-A660-E68D26CE6775}">
      <dgm:prSet/>
      <dgm:spPr/>
      <dgm:t>
        <a:bodyPr/>
        <a:lstStyle/>
        <a:p>
          <a:endParaRPr lang="en-US"/>
        </a:p>
      </dgm:t>
    </dgm:pt>
    <dgm:pt modelId="{7E392036-B477-45BB-8AE7-3A28DD095B35}" type="sibTrans" cxnId="{295626DC-5073-4F79-A660-E68D26CE6775}">
      <dgm:prSet/>
      <dgm:spPr/>
      <dgm:t>
        <a:bodyPr/>
        <a:lstStyle/>
        <a:p>
          <a:endParaRPr lang="en-US"/>
        </a:p>
      </dgm:t>
    </dgm:pt>
    <dgm:pt modelId="{14866978-33C3-4914-B816-ADE4C84A8AB6}">
      <dgm:prSet phldrT="[Text]" custT="1"/>
      <dgm:spPr>
        <a:solidFill>
          <a:srgbClr val="008080"/>
        </a:solidFill>
      </dgm:spPr>
      <dgm:t>
        <a:bodyPr/>
        <a:lstStyle/>
        <a:p>
          <a:pPr algn="l"/>
          <a:r>
            <a:rPr lang="en-US" sz="2000" dirty="0"/>
            <a:t>How Is It Measured? </a:t>
          </a:r>
        </a:p>
      </dgm:t>
    </dgm:pt>
    <dgm:pt modelId="{25E68A03-1CCF-4049-B5A2-97F67CB3F610}" type="parTrans" cxnId="{84B95B92-E7C3-43BD-AD19-3F9B35F3BB43}">
      <dgm:prSet/>
      <dgm:spPr/>
      <dgm:t>
        <a:bodyPr/>
        <a:lstStyle/>
        <a:p>
          <a:endParaRPr lang="en-US"/>
        </a:p>
      </dgm:t>
    </dgm:pt>
    <dgm:pt modelId="{26CA103F-7457-4E11-9BCA-D5E43F117586}" type="sibTrans" cxnId="{84B95B92-E7C3-43BD-AD19-3F9B35F3BB43}">
      <dgm:prSet/>
      <dgm:spPr/>
      <dgm:t>
        <a:bodyPr/>
        <a:lstStyle/>
        <a:p>
          <a:endParaRPr lang="en-US"/>
        </a:p>
      </dgm:t>
    </dgm:pt>
    <dgm:pt modelId="{3E88588B-8D66-45AF-8D14-F05825A03E0C}">
      <dgm:prSet phldrT="[Text]" custT="1"/>
      <dgm:spPr/>
      <dgm:t>
        <a:bodyPr/>
        <a:lstStyle/>
        <a:p>
          <a:r>
            <a:rPr lang="en-US" sz="1400" dirty="0"/>
            <a:t>Portfolios</a:t>
          </a:r>
        </a:p>
        <a:p>
          <a:r>
            <a:rPr lang="en-US" sz="1400" dirty="0"/>
            <a:t>Rubrics</a:t>
          </a:r>
        </a:p>
        <a:p>
          <a:r>
            <a:rPr lang="en-US" sz="1400" dirty="0"/>
            <a:t>Employer Feedback</a:t>
          </a:r>
        </a:p>
        <a:p>
          <a:r>
            <a:rPr lang="en-US" sz="1400" dirty="0"/>
            <a:t>Self-Assessment</a:t>
          </a:r>
        </a:p>
      </dgm:t>
    </dgm:pt>
    <dgm:pt modelId="{7943F51A-898D-4B16-8E44-CBC1B55AC9DF}" type="parTrans" cxnId="{09C4FD3C-9CDA-4B8B-810A-C11687F5E013}">
      <dgm:prSet/>
      <dgm:spPr/>
      <dgm:t>
        <a:bodyPr/>
        <a:lstStyle/>
        <a:p>
          <a:endParaRPr lang="en-US"/>
        </a:p>
      </dgm:t>
    </dgm:pt>
    <dgm:pt modelId="{D9F19218-2044-4642-8C74-8E43CF6CF914}" type="sibTrans" cxnId="{09C4FD3C-9CDA-4B8B-810A-C11687F5E013}">
      <dgm:prSet/>
      <dgm:spPr/>
      <dgm:t>
        <a:bodyPr/>
        <a:lstStyle/>
        <a:p>
          <a:endParaRPr lang="en-US"/>
        </a:p>
      </dgm:t>
    </dgm:pt>
    <dgm:pt modelId="{98037737-34FA-4A40-839B-4817C18D0FDC}">
      <dgm:prSet custT="1"/>
      <dgm:spPr/>
      <dgm:t>
        <a:bodyPr/>
        <a:lstStyle/>
        <a:p>
          <a:pPr marL="182880" indent="-182880">
            <a:buFont typeface="Arial" panose="020B0604020202020204" pitchFamily="34" charset="0"/>
            <a:buChar char="•"/>
          </a:pPr>
          <a:r>
            <a:rPr lang="en-US" sz="1400" dirty="0"/>
            <a:t>Employers</a:t>
          </a:r>
        </a:p>
      </dgm:t>
    </dgm:pt>
    <dgm:pt modelId="{2DC2B647-90F7-436F-9C07-DEFF372D49EF}" type="parTrans" cxnId="{F06CE423-C1BD-4901-B834-6416A4C35D22}">
      <dgm:prSet/>
      <dgm:spPr/>
      <dgm:t>
        <a:bodyPr/>
        <a:lstStyle/>
        <a:p>
          <a:endParaRPr lang="en-US"/>
        </a:p>
      </dgm:t>
    </dgm:pt>
    <dgm:pt modelId="{3A0CCB94-C85E-4B04-A17B-F2F2D038C6A5}" type="sibTrans" cxnId="{F06CE423-C1BD-4901-B834-6416A4C35D22}">
      <dgm:prSet/>
      <dgm:spPr/>
      <dgm:t>
        <a:bodyPr/>
        <a:lstStyle/>
        <a:p>
          <a:endParaRPr lang="en-US"/>
        </a:p>
      </dgm:t>
    </dgm:pt>
    <dgm:pt modelId="{08180002-4214-4436-894A-F4E0909BFB59}">
      <dgm:prSet custT="1"/>
      <dgm:spPr/>
      <dgm:t>
        <a:bodyPr/>
        <a:lstStyle/>
        <a:p>
          <a:pPr marL="182880" indent="-182880">
            <a:buFont typeface="Arial" panose="020B0604020202020204" pitchFamily="34" charset="0"/>
            <a:buChar char="•"/>
          </a:pPr>
          <a:r>
            <a:rPr lang="en-US" sz="1400" dirty="0"/>
            <a:t>Teachers</a:t>
          </a:r>
        </a:p>
      </dgm:t>
    </dgm:pt>
    <dgm:pt modelId="{61E8E95E-1BDD-4B13-8BBA-7135AC846498}" type="parTrans" cxnId="{56C1B467-3DA3-4B5B-A688-229C470AD928}">
      <dgm:prSet/>
      <dgm:spPr/>
      <dgm:t>
        <a:bodyPr/>
        <a:lstStyle/>
        <a:p>
          <a:endParaRPr lang="en-US"/>
        </a:p>
      </dgm:t>
    </dgm:pt>
    <dgm:pt modelId="{F968209B-2257-41FF-A0BB-CB01E26C0421}" type="sibTrans" cxnId="{56C1B467-3DA3-4B5B-A688-229C470AD928}">
      <dgm:prSet/>
      <dgm:spPr/>
      <dgm:t>
        <a:bodyPr/>
        <a:lstStyle/>
        <a:p>
          <a:endParaRPr lang="en-US"/>
        </a:p>
      </dgm:t>
    </dgm:pt>
    <dgm:pt modelId="{B2B27251-FBC9-4E34-997E-2814B1F31046}">
      <dgm:prSet custT="1"/>
      <dgm:spPr/>
      <dgm:t>
        <a:bodyPr/>
        <a:lstStyle/>
        <a:p>
          <a:pPr marL="182880" indent="-182880">
            <a:buFont typeface="Arial" panose="020B0604020202020204" pitchFamily="34" charset="0"/>
            <a:buChar char="•"/>
          </a:pPr>
          <a:r>
            <a:rPr lang="en-US" sz="1400" dirty="0"/>
            <a:t>Intermediaries</a:t>
          </a:r>
        </a:p>
      </dgm:t>
    </dgm:pt>
    <dgm:pt modelId="{679ADAEA-8355-4EC0-9FD4-8E4CCE62990D}" type="parTrans" cxnId="{563E83BC-06E3-4E39-A76A-6A2030094A82}">
      <dgm:prSet/>
      <dgm:spPr/>
      <dgm:t>
        <a:bodyPr/>
        <a:lstStyle/>
        <a:p>
          <a:endParaRPr lang="en-US"/>
        </a:p>
      </dgm:t>
    </dgm:pt>
    <dgm:pt modelId="{43DA00A0-0214-4B2E-8C24-78FDDA019333}" type="sibTrans" cxnId="{563E83BC-06E3-4E39-A76A-6A2030094A82}">
      <dgm:prSet/>
      <dgm:spPr/>
      <dgm:t>
        <a:bodyPr/>
        <a:lstStyle/>
        <a:p>
          <a:endParaRPr lang="en-US"/>
        </a:p>
      </dgm:t>
    </dgm:pt>
    <dgm:pt modelId="{6EA23AEF-3254-4218-8C1B-07EFAAA79412}" type="pres">
      <dgm:prSet presAssocID="{DFD0E074-8D29-4F67-98D6-E4DD82261B2E}" presName="Name0" presStyleCnt="0">
        <dgm:presLayoutVars>
          <dgm:chMax val="5"/>
          <dgm:chPref val="5"/>
          <dgm:dir/>
          <dgm:animLvl val="lvl"/>
        </dgm:presLayoutVars>
      </dgm:prSet>
      <dgm:spPr/>
    </dgm:pt>
    <dgm:pt modelId="{68FB56B6-8C72-432D-B910-0F2CFCB385C5}" type="pres">
      <dgm:prSet presAssocID="{6B40D954-DEA7-4B25-ABCE-7521B191C373}" presName="parentText1" presStyleLbl="node1" presStyleIdx="0" presStyleCnt="3">
        <dgm:presLayoutVars>
          <dgm:chMax/>
          <dgm:chPref val="3"/>
          <dgm:bulletEnabled val="1"/>
        </dgm:presLayoutVars>
      </dgm:prSet>
      <dgm:spPr/>
    </dgm:pt>
    <dgm:pt modelId="{A0D770B5-E52C-4365-9DAD-32E5099BDEA9}" type="pres">
      <dgm:prSet presAssocID="{6B40D954-DEA7-4B25-ABCE-7521B191C373}" presName="childText1" presStyleLbl="solidAlignAcc1" presStyleIdx="0" presStyleCnt="3">
        <dgm:presLayoutVars>
          <dgm:chMax val="0"/>
          <dgm:chPref val="0"/>
          <dgm:bulletEnabled val="1"/>
        </dgm:presLayoutVars>
      </dgm:prSet>
      <dgm:spPr/>
    </dgm:pt>
    <dgm:pt modelId="{D05C626D-4C73-4CDA-B3A1-6E7A96782CF5}" type="pres">
      <dgm:prSet presAssocID="{3E201F25-5F55-458F-AE62-957CFF489872}" presName="parentText2" presStyleLbl="node1" presStyleIdx="1" presStyleCnt="3">
        <dgm:presLayoutVars>
          <dgm:chMax/>
          <dgm:chPref val="3"/>
          <dgm:bulletEnabled val="1"/>
        </dgm:presLayoutVars>
      </dgm:prSet>
      <dgm:spPr/>
    </dgm:pt>
    <dgm:pt modelId="{A691FA2A-9F67-4074-8BB1-F07558FF3596}" type="pres">
      <dgm:prSet presAssocID="{3E201F25-5F55-458F-AE62-957CFF489872}" presName="childText2" presStyleLbl="solidAlignAcc1" presStyleIdx="1" presStyleCnt="3">
        <dgm:presLayoutVars>
          <dgm:chMax val="0"/>
          <dgm:chPref val="0"/>
          <dgm:bulletEnabled val="1"/>
        </dgm:presLayoutVars>
      </dgm:prSet>
      <dgm:spPr/>
    </dgm:pt>
    <dgm:pt modelId="{9AD48398-591B-47C3-97E8-414E70EC653B}" type="pres">
      <dgm:prSet presAssocID="{14866978-33C3-4914-B816-ADE4C84A8AB6}" presName="parentText3" presStyleLbl="node1" presStyleIdx="2" presStyleCnt="3">
        <dgm:presLayoutVars>
          <dgm:chMax/>
          <dgm:chPref val="3"/>
          <dgm:bulletEnabled val="1"/>
        </dgm:presLayoutVars>
      </dgm:prSet>
      <dgm:spPr/>
    </dgm:pt>
    <dgm:pt modelId="{8D86E125-D134-4066-AEE4-3708EDA0054A}" type="pres">
      <dgm:prSet presAssocID="{14866978-33C3-4914-B816-ADE4C84A8AB6}" presName="childText3" presStyleLbl="solidAlignAcc1" presStyleIdx="2" presStyleCnt="3">
        <dgm:presLayoutVars>
          <dgm:chMax val="0"/>
          <dgm:chPref val="0"/>
          <dgm:bulletEnabled val="1"/>
        </dgm:presLayoutVars>
      </dgm:prSet>
      <dgm:spPr/>
    </dgm:pt>
  </dgm:ptLst>
  <dgm:cxnLst>
    <dgm:cxn modelId="{31D04101-A3FC-40A5-A5B9-1F4FC51D82B9}" type="presOf" srcId="{14866978-33C3-4914-B816-ADE4C84A8AB6}" destId="{9AD48398-591B-47C3-97E8-414E70EC653B}" srcOrd="0" destOrd="0" presId="urn:microsoft.com/office/officeart/2009/3/layout/IncreasingArrowsProcess"/>
    <dgm:cxn modelId="{A8B7FE14-C700-41B4-B03F-37DB02F6F10F}" srcId="{DFD0E074-8D29-4F67-98D6-E4DD82261B2E}" destId="{6B40D954-DEA7-4B25-ABCE-7521B191C373}" srcOrd="0" destOrd="0" parTransId="{8F56CFB4-D22C-4459-841F-234CFBB8B66B}" sibTransId="{701E3E06-F5AC-4FE0-8D33-5441AF317F26}"/>
    <dgm:cxn modelId="{FA207B15-CEFD-49F0-8B14-C16228D7B1AE}" type="presOf" srcId="{B2B27251-FBC9-4E34-997E-2814B1F31046}" destId="{A691FA2A-9F67-4074-8BB1-F07558FF3596}" srcOrd="0" destOrd="3" presId="urn:microsoft.com/office/officeart/2009/3/layout/IncreasingArrowsProcess"/>
    <dgm:cxn modelId="{F06CE423-C1BD-4901-B834-6416A4C35D22}" srcId="{3E201F25-5F55-458F-AE62-957CFF489872}" destId="{98037737-34FA-4A40-839B-4817C18D0FDC}" srcOrd="1" destOrd="0" parTransId="{2DC2B647-90F7-436F-9C07-DEFF372D49EF}" sibTransId="{3A0CCB94-C85E-4B04-A17B-F2F2D038C6A5}"/>
    <dgm:cxn modelId="{F4EE1E2C-6CE6-430C-87EC-65D817C55438}" type="presOf" srcId="{C9731C91-BB4A-4B8F-9792-5D1AB74313C3}" destId="{A691FA2A-9F67-4074-8BB1-F07558FF3596}" srcOrd="0" destOrd="0" presId="urn:microsoft.com/office/officeart/2009/3/layout/IncreasingArrowsProcess"/>
    <dgm:cxn modelId="{09C4FD3C-9CDA-4B8B-810A-C11687F5E013}" srcId="{14866978-33C3-4914-B816-ADE4C84A8AB6}" destId="{3E88588B-8D66-45AF-8D14-F05825A03E0C}" srcOrd="0" destOrd="0" parTransId="{7943F51A-898D-4B16-8E44-CBC1B55AC9DF}" sibTransId="{D9F19218-2044-4642-8C74-8E43CF6CF914}"/>
    <dgm:cxn modelId="{56C1B467-3DA3-4B5B-A688-229C470AD928}" srcId="{3E201F25-5F55-458F-AE62-957CFF489872}" destId="{08180002-4214-4436-894A-F4E0909BFB59}" srcOrd="2" destOrd="0" parTransId="{61E8E95E-1BDD-4B13-8BBA-7135AC846498}" sibTransId="{F968209B-2257-41FF-A0BB-CB01E26C0421}"/>
    <dgm:cxn modelId="{0BE80883-DFC2-43D6-8947-D9DC5C50AB10}" type="presOf" srcId="{98037737-34FA-4A40-839B-4817C18D0FDC}" destId="{A691FA2A-9F67-4074-8BB1-F07558FF3596}" srcOrd="0" destOrd="1" presId="urn:microsoft.com/office/officeart/2009/3/layout/IncreasingArrowsProcess"/>
    <dgm:cxn modelId="{DC4A958D-36D9-458C-AF26-61FEFEB7FEA9}" type="presOf" srcId="{08180002-4214-4436-894A-F4E0909BFB59}" destId="{A691FA2A-9F67-4074-8BB1-F07558FF3596}" srcOrd="0" destOrd="2" presId="urn:microsoft.com/office/officeart/2009/3/layout/IncreasingArrowsProcess"/>
    <dgm:cxn modelId="{84B95B92-E7C3-43BD-AD19-3F9B35F3BB43}" srcId="{DFD0E074-8D29-4F67-98D6-E4DD82261B2E}" destId="{14866978-33C3-4914-B816-ADE4C84A8AB6}" srcOrd="2" destOrd="0" parTransId="{25E68A03-1CCF-4049-B5A2-97F67CB3F610}" sibTransId="{26CA103F-7457-4E11-9BCA-D5E43F117586}"/>
    <dgm:cxn modelId="{CDEAF096-0E57-4599-BD35-2858E0C6FE67}" type="presOf" srcId="{3E88588B-8D66-45AF-8D14-F05825A03E0C}" destId="{8D86E125-D134-4066-AEE4-3708EDA0054A}" srcOrd="0" destOrd="0" presId="urn:microsoft.com/office/officeart/2009/3/layout/IncreasingArrowsProcess"/>
    <dgm:cxn modelId="{917CE5A1-F1B9-4FED-8303-3E98029CD129}" type="presOf" srcId="{DFD0E074-8D29-4F67-98D6-E4DD82261B2E}" destId="{6EA23AEF-3254-4218-8C1B-07EFAAA79412}" srcOrd="0" destOrd="0" presId="urn:microsoft.com/office/officeart/2009/3/layout/IncreasingArrowsProcess"/>
    <dgm:cxn modelId="{F95C3FB6-9A7B-4E29-B68A-75F147B34DFF}" type="presOf" srcId="{6B40D954-DEA7-4B25-ABCE-7521B191C373}" destId="{68FB56B6-8C72-432D-B910-0F2CFCB385C5}" srcOrd="0" destOrd="0" presId="urn:microsoft.com/office/officeart/2009/3/layout/IncreasingArrowsProcess"/>
    <dgm:cxn modelId="{563E83BC-06E3-4E39-A76A-6A2030094A82}" srcId="{3E201F25-5F55-458F-AE62-957CFF489872}" destId="{B2B27251-FBC9-4E34-997E-2814B1F31046}" srcOrd="3" destOrd="0" parTransId="{679ADAEA-8355-4EC0-9FD4-8E4CCE62990D}" sibTransId="{43DA00A0-0214-4B2E-8C24-78FDDA019333}"/>
    <dgm:cxn modelId="{92A77DCA-DCF7-44BE-8CAF-BF3EF193B6E1}" srcId="{6B40D954-DEA7-4B25-ABCE-7521B191C373}" destId="{02019ECB-995F-44A2-A7EB-67E04853D18A}" srcOrd="0" destOrd="0" parTransId="{681AD586-537D-42D4-A066-68859BD2F5CA}" sibTransId="{A9E2FA39-613D-47FE-B505-374D4EADAA46}"/>
    <dgm:cxn modelId="{295626DC-5073-4F79-A660-E68D26CE6775}" srcId="{3E201F25-5F55-458F-AE62-957CFF489872}" destId="{C9731C91-BB4A-4B8F-9792-5D1AB74313C3}" srcOrd="0" destOrd="0" parTransId="{1D31EE14-EBA2-4CF5-9D0D-A00B282543F5}" sibTransId="{7E392036-B477-45BB-8AE7-3A28DD095B35}"/>
    <dgm:cxn modelId="{BEE0A1DC-7BA0-4CFA-867C-A0229EFBE0C3}" type="presOf" srcId="{02019ECB-995F-44A2-A7EB-67E04853D18A}" destId="{A0D770B5-E52C-4365-9DAD-32E5099BDEA9}" srcOrd="0" destOrd="0" presId="urn:microsoft.com/office/officeart/2009/3/layout/IncreasingArrowsProcess"/>
    <dgm:cxn modelId="{31C5FBDD-98A2-4F22-89AE-5DD56FC360CA}" srcId="{DFD0E074-8D29-4F67-98D6-E4DD82261B2E}" destId="{3E201F25-5F55-458F-AE62-957CFF489872}" srcOrd="1" destOrd="0" parTransId="{77FF00D7-0259-48B2-B0FB-6D7CCE370BD8}" sibTransId="{C10CBE57-BC19-4F9F-A348-B66EF0D40C7A}"/>
    <dgm:cxn modelId="{AC19C8FD-BC99-44DD-80CA-DD8E9173C429}" type="presOf" srcId="{3E201F25-5F55-458F-AE62-957CFF489872}" destId="{D05C626D-4C73-4CDA-B3A1-6E7A96782CF5}" srcOrd="0" destOrd="0" presId="urn:microsoft.com/office/officeart/2009/3/layout/IncreasingArrowsProcess"/>
    <dgm:cxn modelId="{956BF992-652E-4B29-85A6-2936AF7AAAB4}" type="presParOf" srcId="{6EA23AEF-3254-4218-8C1B-07EFAAA79412}" destId="{68FB56B6-8C72-432D-B910-0F2CFCB385C5}" srcOrd="0" destOrd="0" presId="urn:microsoft.com/office/officeart/2009/3/layout/IncreasingArrowsProcess"/>
    <dgm:cxn modelId="{82E061A6-BEB5-42BB-BCF6-58978437F965}" type="presParOf" srcId="{6EA23AEF-3254-4218-8C1B-07EFAAA79412}" destId="{A0D770B5-E52C-4365-9DAD-32E5099BDEA9}" srcOrd="1" destOrd="0" presId="urn:microsoft.com/office/officeart/2009/3/layout/IncreasingArrowsProcess"/>
    <dgm:cxn modelId="{6CB5FEB8-165E-486E-AD94-8A8A9C35A116}" type="presParOf" srcId="{6EA23AEF-3254-4218-8C1B-07EFAAA79412}" destId="{D05C626D-4C73-4CDA-B3A1-6E7A96782CF5}" srcOrd="2" destOrd="0" presId="urn:microsoft.com/office/officeart/2009/3/layout/IncreasingArrowsProcess"/>
    <dgm:cxn modelId="{C6D1597A-0D24-46B6-A733-8791E0C0D7AD}" type="presParOf" srcId="{6EA23AEF-3254-4218-8C1B-07EFAAA79412}" destId="{A691FA2A-9F67-4074-8BB1-F07558FF3596}" srcOrd="3" destOrd="0" presId="urn:microsoft.com/office/officeart/2009/3/layout/IncreasingArrowsProcess"/>
    <dgm:cxn modelId="{FD97E866-2552-4EDB-893E-18D2235B5F60}" type="presParOf" srcId="{6EA23AEF-3254-4218-8C1B-07EFAAA79412}" destId="{9AD48398-591B-47C3-97E8-414E70EC653B}" srcOrd="4" destOrd="0" presId="urn:microsoft.com/office/officeart/2009/3/layout/IncreasingArrowsProcess"/>
    <dgm:cxn modelId="{B6A61453-04C1-4299-B37A-62F1B68330FB}" type="presParOf" srcId="{6EA23AEF-3254-4218-8C1B-07EFAAA79412}" destId="{8D86E125-D134-4066-AEE4-3708EDA0054A}" srcOrd="5" destOrd="0" presId="urn:microsoft.com/office/officeart/2009/3/layout/IncreasingArrows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4D19CDD-4052-447C-8B96-15A388F01384}"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US"/>
        </a:p>
      </dgm:t>
    </dgm:pt>
    <dgm:pt modelId="{2F33C187-5D7B-4118-A528-A1D1A1069DFA}">
      <dgm:prSet phldrT="[Text]"/>
      <dgm:spPr/>
      <dgm:t>
        <a:bodyPr/>
        <a:lstStyle/>
        <a:p>
          <a:r>
            <a:rPr lang="en-US" dirty="0">
              <a:solidFill>
                <a:schemeClr val="tx1"/>
              </a:solidFill>
            </a:rPr>
            <a:t>Training and Resources</a:t>
          </a:r>
        </a:p>
      </dgm:t>
    </dgm:pt>
    <dgm:pt modelId="{6C699A47-3A61-4624-8AE9-F161176E4A9E}" type="parTrans" cxnId="{D051F57B-1531-4844-BE02-CD1CC1AE362D}">
      <dgm:prSet/>
      <dgm:spPr/>
      <dgm:t>
        <a:bodyPr/>
        <a:lstStyle/>
        <a:p>
          <a:endParaRPr lang="en-US"/>
        </a:p>
      </dgm:t>
    </dgm:pt>
    <dgm:pt modelId="{57FBB4FC-4E4F-4F87-A75C-687038E8BEEC}" type="sibTrans" cxnId="{D051F57B-1531-4844-BE02-CD1CC1AE362D}">
      <dgm:prSet/>
      <dgm:spPr/>
      <dgm:t>
        <a:bodyPr/>
        <a:lstStyle/>
        <a:p>
          <a:endParaRPr lang="en-US"/>
        </a:p>
      </dgm:t>
    </dgm:pt>
    <dgm:pt modelId="{201B82FD-46C8-4E84-AEDE-FCC8A8116266}">
      <dgm:prSet phldrT="[Text]"/>
      <dgm:spPr/>
      <dgm:t>
        <a:bodyPr/>
        <a:lstStyle/>
        <a:p>
          <a:r>
            <a:rPr lang="en-US" dirty="0">
              <a:solidFill>
                <a:schemeClr val="tx1"/>
              </a:solidFill>
            </a:rPr>
            <a:t>Calibration</a:t>
          </a:r>
        </a:p>
      </dgm:t>
    </dgm:pt>
    <dgm:pt modelId="{FEF2A9F1-8415-4EC8-AA53-93F8B0BD2628}" type="parTrans" cxnId="{F3F85E55-7EFB-4560-9E1D-18DA72FD4B3A}">
      <dgm:prSet/>
      <dgm:spPr/>
      <dgm:t>
        <a:bodyPr/>
        <a:lstStyle/>
        <a:p>
          <a:endParaRPr lang="en-US"/>
        </a:p>
      </dgm:t>
    </dgm:pt>
    <dgm:pt modelId="{B1A36677-A85C-4839-BC85-28F414663A2C}" type="sibTrans" cxnId="{F3F85E55-7EFB-4560-9E1D-18DA72FD4B3A}">
      <dgm:prSet/>
      <dgm:spPr/>
      <dgm:t>
        <a:bodyPr/>
        <a:lstStyle/>
        <a:p>
          <a:endParaRPr lang="en-US"/>
        </a:p>
      </dgm:t>
    </dgm:pt>
    <dgm:pt modelId="{5805D944-2ED3-4888-B41F-837D7A80334E}">
      <dgm:prSet phldrT="[Text]"/>
      <dgm:spPr/>
      <dgm:t>
        <a:bodyPr/>
        <a:lstStyle/>
        <a:p>
          <a:r>
            <a:rPr lang="en-US" dirty="0"/>
            <a:t>Communication</a:t>
          </a:r>
        </a:p>
      </dgm:t>
    </dgm:pt>
    <dgm:pt modelId="{2254E40F-2F7E-4C93-BDB6-FD2E2609B071}" type="parTrans" cxnId="{0042E95F-B3BA-4448-83C2-D06789936964}">
      <dgm:prSet/>
      <dgm:spPr/>
      <dgm:t>
        <a:bodyPr/>
        <a:lstStyle/>
        <a:p>
          <a:endParaRPr lang="en-US"/>
        </a:p>
      </dgm:t>
    </dgm:pt>
    <dgm:pt modelId="{1A65028E-DEC3-4878-A188-5EBBC930AA45}" type="sibTrans" cxnId="{0042E95F-B3BA-4448-83C2-D06789936964}">
      <dgm:prSet/>
      <dgm:spPr/>
      <dgm:t>
        <a:bodyPr/>
        <a:lstStyle/>
        <a:p>
          <a:endParaRPr lang="en-US"/>
        </a:p>
      </dgm:t>
    </dgm:pt>
    <dgm:pt modelId="{94BB30E7-DDFB-45FE-9C56-6647FB4C881C}">
      <dgm:prSet phldrT="[Text]"/>
      <dgm:spPr/>
      <dgm:t>
        <a:bodyPr/>
        <a:lstStyle/>
        <a:p>
          <a:r>
            <a:rPr lang="en-US" dirty="0"/>
            <a:t>Stakeholder Engagement</a:t>
          </a:r>
        </a:p>
      </dgm:t>
    </dgm:pt>
    <dgm:pt modelId="{5703BD1D-EF2F-4D4C-A797-75F0BC77A721}" type="parTrans" cxnId="{3656F0DC-990A-46AF-90B4-14A6A57F3A5F}">
      <dgm:prSet/>
      <dgm:spPr/>
      <dgm:t>
        <a:bodyPr/>
        <a:lstStyle/>
        <a:p>
          <a:endParaRPr lang="en-US"/>
        </a:p>
      </dgm:t>
    </dgm:pt>
    <dgm:pt modelId="{2F394DCD-6241-4FC7-9B73-B0F7CDE5D041}" type="sibTrans" cxnId="{3656F0DC-990A-46AF-90B4-14A6A57F3A5F}">
      <dgm:prSet/>
      <dgm:spPr/>
      <dgm:t>
        <a:bodyPr/>
        <a:lstStyle/>
        <a:p>
          <a:endParaRPr lang="en-US"/>
        </a:p>
      </dgm:t>
    </dgm:pt>
    <dgm:pt modelId="{FC7579B8-6EC1-4AAF-B1DC-1C9C63836449}" type="pres">
      <dgm:prSet presAssocID="{D4D19CDD-4052-447C-8B96-15A388F01384}" presName="diagram" presStyleCnt="0">
        <dgm:presLayoutVars>
          <dgm:dir/>
          <dgm:resizeHandles val="exact"/>
        </dgm:presLayoutVars>
      </dgm:prSet>
      <dgm:spPr/>
    </dgm:pt>
    <dgm:pt modelId="{D7890992-029F-4586-9A3E-C23A9B13EBF9}" type="pres">
      <dgm:prSet presAssocID="{2F33C187-5D7B-4118-A528-A1D1A1069DFA}" presName="node" presStyleLbl="node1" presStyleIdx="0" presStyleCnt="4">
        <dgm:presLayoutVars>
          <dgm:bulletEnabled val="1"/>
        </dgm:presLayoutVars>
      </dgm:prSet>
      <dgm:spPr>
        <a:prstGeom prst="roundRect">
          <a:avLst/>
        </a:prstGeom>
      </dgm:spPr>
    </dgm:pt>
    <dgm:pt modelId="{1B38ADE4-C027-4675-B72D-FBC838F1CF36}" type="pres">
      <dgm:prSet presAssocID="{57FBB4FC-4E4F-4F87-A75C-687038E8BEEC}" presName="sibTrans" presStyleCnt="0"/>
      <dgm:spPr/>
    </dgm:pt>
    <dgm:pt modelId="{6214E025-2E3D-4C88-B285-67D82CE1CE1F}" type="pres">
      <dgm:prSet presAssocID="{201B82FD-46C8-4E84-AEDE-FCC8A8116266}" presName="node" presStyleLbl="node1" presStyleIdx="1" presStyleCnt="4">
        <dgm:presLayoutVars>
          <dgm:bulletEnabled val="1"/>
        </dgm:presLayoutVars>
      </dgm:prSet>
      <dgm:spPr>
        <a:prstGeom prst="roundRect">
          <a:avLst/>
        </a:prstGeom>
      </dgm:spPr>
    </dgm:pt>
    <dgm:pt modelId="{7D8BE80D-C66D-4456-BB5F-7012B4C94450}" type="pres">
      <dgm:prSet presAssocID="{B1A36677-A85C-4839-BC85-28F414663A2C}" presName="sibTrans" presStyleCnt="0"/>
      <dgm:spPr/>
    </dgm:pt>
    <dgm:pt modelId="{9C5047C8-3250-4453-8E32-62E2F1F284AC}" type="pres">
      <dgm:prSet presAssocID="{5805D944-2ED3-4888-B41F-837D7A80334E}" presName="node" presStyleLbl="node1" presStyleIdx="2" presStyleCnt="4">
        <dgm:presLayoutVars>
          <dgm:bulletEnabled val="1"/>
        </dgm:presLayoutVars>
      </dgm:prSet>
      <dgm:spPr>
        <a:prstGeom prst="roundRect">
          <a:avLst/>
        </a:prstGeom>
      </dgm:spPr>
    </dgm:pt>
    <dgm:pt modelId="{0092A992-450B-4DF7-99D5-8CF95B430512}" type="pres">
      <dgm:prSet presAssocID="{1A65028E-DEC3-4878-A188-5EBBC930AA45}" presName="sibTrans" presStyleCnt="0"/>
      <dgm:spPr/>
    </dgm:pt>
    <dgm:pt modelId="{D9959AAD-D146-40AC-B26D-791625F2DEDF}" type="pres">
      <dgm:prSet presAssocID="{94BB30E7-DDFB-45FE-9C56-6647FB4C881C}" presName="node" presStyleLbl="node1" presStyleIdx="3" presStyleCnt="4">
        <dgm:presLayoutVars>
          <dgm:bulletEnabled val="1"/>
        </dgm:presLayoutVars>
      </dgm:prSet>
      <dgm:spPr>
        <a:prstGeom prst="roundRect">
          <a:avLst/>
        </a:prstGeom>
      </dgm:spPr>
    </dgm:pt>
  </dgm:ptLst>
  <dgm:cxnLst>
    <dgm:cxn modelId="{40C9982B-01CD-4967-A724-9E7FE5DE3A8C}" type="presOf" srcId="{2F33C187-5D7B-4118-A528-A1D1A1069DFA}" destId="{D7890992-029F-4586-9A3E-C23A9B13EBF9}" srcOrd="0" destOrd="0" presId="urn:microsoft.com/office/officeart/2005/8/layout/default"/>
    <dgm:cxn modelId="{17BF552E-547C-4281-BB5E-B905637C8FE8}" type="presOf" srcId="{201B82FD-46C8-4E84-AEDE-FCC8A8116266}" destId="{6214E025-2E3D-4C88-B285-67D82CE1CE1F}" srcOrd="0" destOrd="0" presId="urn:microsoft.com/office/officeart/2005/8/layout/default"/>
    <dgm:cxn modelId="{0042E95F-B3BA-4448-83C2-D06789936964}" srcId="{D4D19CDD-4052-447C-8B96-15A388F01384}" destId="{5805D944-2ED3-4888-B41F-837D7A80334E}" srcOrd="2" destOrd="0" parTransId="{2254E40F-2F7E-4C93-BDB6-FD2E2609B071}" sibTransId="{1A65028E-DEC3-4878-A188-5EBBC930AA45}"/>
    <dgm:cxn modelId="{82171660-443B-480A-A791-8C8F854046B1}" type="presOf" srcId="{94BB30E7-DDFB-45FE-9C56-6647FB4C881C}" destId="{D9959AAD-D146-40AC-B26D-791625F2DEDF}" srcOrd="0" destOrd="0" presId="urn:microsoft.com/office/officeart/2005/8/layout/default"/>
    <dgm:cxn modelId="{F3F85E55-7EFB-4560-9E1D-18DA72FD4B3A}" srcId="{D4D19CDD-4052-447C-8B96-15A388F01384}" destId="{201B82FD-46C8-4E84-AEDE-FCC8A8116266}" srcOrd="1" destOrd="0" parTransId="{FEF2A9F1-8415-4EC8-AA53-93F8B0BD2628}" sibTransId="{B1A36677-A85C-4839-BC85-28F414663A2C}"/>
    <dgm:cxn modelId="{D051F57B-1531-4844-BE02-CD1CC1AE362D}" srcId="{D4D19CDD-4052-447C-8B96-15A388F01384}" destId="{2F33C187-5D7B-4118-A528-A1D1A1069DFA}" srcOrd="0" destOrd="0" parTransId="{6C699A47-3A61-4624-8AE9-F161176E4A9E}" sibTransId="{57FBB4FC-4E4F-4F87-A75C-687038E8BEEC}"/>
    <dgm:cxn modelId="{EA144DB8-001B-49E8-88D4-0422BE05F7CA}" type="presOf" srcId="{5805D944-2ED3-4888-B41F-837D7A80334E}" destId="{9C5047C8-3250-4453-8E32-62E2F1F284AC}" srcOrd="0" destOrd="0" presId="urn:microsoft.com/office/officeart/2005/8/layout/default"/>
    <dgm:cxn modelId="{3E3CDFBE-91F6-4119-9933-20358E369AE6}" type="presOf" srcId="{D4D19CDD-4052-447C-8B96-15A388F01384}" destId="{FC7579B8-6EC1-4AAF-B1DC-1C9C63836449}" srcOrd="0" destOrd="0" presId="urn:microsoft.com/office/officeart/2005/8/layout/default"/>
    <dgm:cxn modelId="{3656F0DC-990A-46AF-90B4-14A6A57F3A5F}" srcId="{D4D19CDD-4052-447C-8B96-15A388F01384}" destId="{94BB30E7-DDFB-45FE-9C56-6647FB4C881C}" srcOrd="3" destOrd="0" parTransId="{5703BD1D-EF2F-4D4C-A797-75F0BC77A721}" sibTransId="{2F394DCD-6241-4FC7-9B73-B0F7CDE5D041}"/>
    <dgm:cxn modelId="{104A5D16-909F-4BF4-9D54-72B56C1889AD}" type="presParOf" srcId="{FC7579B8-6EC1-4AAF-B1DC-1C9C63836449}" destId="{D7890992-029F-4586-9A3E-C23A9B13EBF9}" srcOrd="0" destOrd="0" presId="urn:microsoft.com/office/officeart/2005/8/layout/default"/>
    <dgm:cxn modelId="{E0193A2B-A7E3-431B-BD67-AFE0164A9D5F}" type="presParOf" srcId="{FC7579B8-6EC1-4AAF-B1DC-1C9C63836449}" destId="{1B38ADE4-C027-4675-B72D-FBC838F1CF36}" srcOrd="1" destOrd="0" presId="urn:microsoft.com/office/officeart/2005/8/layout/default"/>
    <dgm:cxn modelId="{89D88318-94BC-420E-9332-B77CB7259ADB}" type="presParOf" srcId="{FC7579B8-6EC1-4AAF-B1DC-1C9C63836449}" destId="{6214E025-2E3D-4C88-B285-67D82CE1CE1F}" srcOrd="2" destOrd="0" presId="urn:microsoft.com/office/officeart/2005/8/layout/default"/>
    <dgm:cxn modelId="{29BEDD2B-2FB0-4136-A551-929DEFBDA101}" type="presParOf" srcId="{FC7579B8-6EC1-4AAF-B1DC-1C9C63836449}" destId="{7D8BE80D-C66D-4456-BB5F-7012B4C94450}" srcOrd="3" destOrd="0" presId="urn:microsoft.com/office/officeart/2005/8/layout/default"/>
    <dgm:cxn modelId="{1EEAAEC9-9529-428C-B9DC-B15BB328C460}" type="presParOf" srcId="{FC7579B8-6EC1-4AAF-B1DC-1C9C63836449}" destId="{9C5047C8-3250-4453-8E32-62E2F1F284AC}" srcOrd="4" destOrd="0" presId="urn:microsoft.com/office/officeart/2005/8/layout/default"/>
    <dgm:cxn modelId="{C6FD3D2B-87D4-4B5B-9D85-C115D767C1D3}" type="presParOf" srcId="{FC7579B8-6EC1-4AAF-B1DC-1C9C63836449}" destId="{0092A992-450B-4DF7-99D5-8CF95B430512}" srcOrd="5" destOrd="0" presId="urn:microsoft.com/office/officeart/2005/8/layout/default"/>
    <dgm:cxn modelId="{D6A2AA88-055B-44B5-AE5C-D11A352A433B}" type="presParOf" srcId="{FC7579B8-6EC1-4AAF-B1DC-1C9C63836449}" destId="{D9959AAD-D146-40AC-B26D-791625F2DEDF}"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534928-8467-468B-A99B-061E835CAC30}" type="doc">
      <dgm:prSet loTypeId="urn:microsoft.com/office/officeart/2005/8/layout/vList4" loCatId="list" qsTypeId="urn:microsoft.com/office/officeart/2005/8/quickstyle/simple1" qsCatId="simple" csTypeId="urn:microsoft.com/office/officeart/2005/8/colors/colorful3" csCatId="colorful" phldr="1"/>
      <dgm:spPr/>
      <dgm:t>
        <a:bodyPr/>
        <a:lstStyle/>
        <a:p>
          <a:endParaRPr lang="en-US"/>
        </a:p>
      </dgm:t>
    </dgm:pt>
    <dgm:pt modelId="{91BDEAFF-7DAD-4EBA-AC17-10B12B4AC4A4}">
      <dgm:prSet phldrT="[Text]"/>
      <dgm:spPr>
        <a:solidFill>
          <a:srgbClr val="005C2A"/>
        </a:solidFill>
      </dgm:spPr>
      <dgm:t>
        <a:bodyPr/>
        <a:lstStyle/>
        <a:p>
          <a:pPr marL="0">
            <a:buNone/>
          </a:pPr>
          <a:r>
            <a:rPr lang="en-US" b="1" dirty="0">
              <a:solidFill>
                <a:schemeClr val="bg1"/>
              </a:solidFill>
            </a:rPr>
            <a:t>A portfolio is a purposeful collection of student work over time </a:t>
          </a:r>
          <a:r>
            <a:rPr lang="en-US" dirty="0">
              <a:solidFill>
                <a:schemeClr val="bg1"/>
              </a:solidFill>
            </a:rPr>
            <a:t>(Herman, Gearheart, &amp; Aschbacher, 1996).</a:t>
          </a:r>
        </a:p>
      </dgm:t>
    </dgm:pt>
    <dgm:pt modelId="{CFAEE3FE-06FA-46DC-829F-A9440D0FCBC6}" type="sibTrans" cxnId="{DAA8FD02-7448-44A7-A6DF-C3730090C956}">
      <dgm:prSet/>
      <dgm:spPr/>
      <dgm:t>
        <a:bodyPr/>
        <a:lstStyle/>
        <a:p>
          <a:endParaRPr lang="en-US"/>
        </a:p>
      </dgm:t>
    </dgm:pt>
    <dgm:pt modelId="{52A5746F-A45C-4DC3-9673-1B67E1C352E6}" type="parTrans" cxnId="{DAA8FD02-7448-44A7-A6DF-C3730090C956}">
      <dgm:prSet/>
      <dgm:spPr/>
      <dgm:t>
        <a:bodyPr/>
        <a:lstStyle/>
        <a:p>
          <a:endParaRPr lang="en-US"/>
        </a:p>
      </dgm:t>
    </dgm:pt>
    <dgm:pt modelId="{D8C21B02-18B4-4731-8272-62019D2A46AB}" type="pres">
      <dgm:prSet presAssocID="{7A534928-8467-468B-A99B-061E835CAC30}" presName="linear" presStyleCnt="0">
        <dgm:presLayoutVars>
          <dgm:dir/>
          <dgm:resizeHandles val="exact"/>
        </dgm:presLayoutVars>
      </dgm:prSet>
      <dgm:spPr/>
    </dgm:pt>
    <dgm:pt modelId="{E27A3D50-DDD6-4CBC-AE3B-5F23AA970BA5}" type="pres">
      <dgm:prSet presAssocID="{91BDEAFF-7DAD-4EBA-AC17-10B12B4AC4A4}" presName="comp" presStyleCnt="0"/>
      <dgm:spPr/>
    </dgm:pt>
    <dgm:pt modelId="{AE417374-A267-40F7-9EB3-69F75B71FF46}" type="pres">
      <dgm:prSet presAssocID="{91BDEAFF-7DAD-4EBA-AC17-10B12B4AC4A4}" presName="box" presStyleLbl="node1" presStyleIdx="0" presStyleCnt="1" custScaleY="77665" custLinFactNeighborY="11206"/>
      <dgm:spPr/>
    </dgm:pt>
    <dgm:pt modelId="{239683E2-5E60-4481-AC39-37736787DA4F}" type="pres">
      <dgm:prSet presAssocID="{91BDEAFF-7DAD-4EBA-AC17-10B12B4AC4A4}" presName="img" presStyleLbl="fgImgPlace1" presStyleIdx="0" presStyleCnt="1" custScaleX="107560" custScaleY="53152" custLinFactNeighborX="-4957" custLinFactNeighborY="1367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34000" b="-34000"/>
          </a:stretch>
        </a:blipFill>
      </dgm:spPr>
      <dgm:extLst>
        <a:ext uri="{E40237B7-FDA0-4F09-8148-C483321AD2D9}">
          <dgm14:cNvPr xmlns:dgm14="http://schemas.microsoft.com/office/drawing/2010/diagram" id="0" name="" descr="Open Folder"/>
        </a:ext>
      </dgm:extLst>
    </dgm:pt>
    <dgm:pt modelId="{D2EC896D-26C9-4B7D-9107-7DC1A5A4CCC4}" type="pres">
      <dgm:prSet presAssocID="{91BDEAFF-7DAD-4EBA-AC17-10B12B4AC4A4}" presName="text" presStyleLbl="node1" presStyleIdx="0" presStyleCnt="1">
        <dgm:presLayoutVars>
          <dgm:bulletEnabled val="1"/>
        </dgm:presLayoutVars>
      </dgm:prSet>
      <dgm:spPr/>
    </dgm:pt>
  </dgm:ptLst>
  <dgm:cxnLst>
    <dgm:cxn modelId="{DAA8FD02-7448-44A7-A6DF-C3730090C956}" srcId="{7A534928-8467-468B-A99B-061E835CAC30}" destId="{91BDEAFF-7DAD-4EBA-AC17-10B12B4AC4A4}" srcOrd="0" destOrd="0" parTransId="{52A5746F-A45C-4DC3-9673-1B67E1C352E6}" sibTransId="{CFAEE3FE-06FA-46DC-829F-A9440D0FCBC6}"/>
    <dgm:cxn modelId="{0F19CF68-A3D2-459F-ACD6-80C20AD1CCAC}" type="presOf" srcId="{91BDEAFF-7DAD-4EBA-AC17-10B12B4AC4A4}" destId="{D2EC896D-26C9-4B7D-9107-7DC1A5A4CCC4}" srcOrd="1" destOrd="0" presId="urn:microsoft.com/office/officeart/2005/8/layout/vList4"/>
    <dgm:cxn modelId="{2481BE4F-13A3-4D5F-97CB-07E428473C12}" type="presOf" srcId="{7A534928-8467-468B-A99B-061E835CAC30}" destId="{D8C21B02-18B4-4731-8272-62019D2A46AB}" srcOrd="0" destOrd="0" presId="urn:microsoft.com/office/officeart/2005/8/layout/vList4"/>
    <dgm:cxn modelId="{E684287F-EDE3-4590-9A9D-7C1BE22084BC}" type="presOf" srcId="{91BDEAFF-7DAD-4EBA-AC17-10B12B4AC4A4}" destId="{AE417374-A267-40F7-9EB3-69F75B71FF46}" srcOrd="0" destOrd="0" presId="urn:microsoft.com/office/officeart/2005/8/layout/vList4"/>
    <dgm:cxn modelId="{78DB031A-1EAF-4A58-AE08-8ACD57F95698}" type="presParOf" srcId="{D8C21B02-18B4-4731-8272-62019D2A46AB}" destId="{E27A3D50-DDD6-4CBC-AE3B-5F23AA970BA5}" srcOrd="0" destOrd="0" presId="urn:microsoft.com/office/officeart/2005/8/layout/vList4"/>
    <dgm:cxn modelId="{4A2FCBD8-82A6-4613-BD38-239AF1CEF9AA}" type="presParOf" srcId="{E27A3D50-DDD6-4CBC-AE3B-5F23AA970BA5}" destId="{AE417374-A267-40F7-9EB3-69F75B71FF46}" srcOrd="0" destOrd="0" presId="urn:microsoft.com/office/officeart/2005/8/layout/vList4"/>
    <dgm:cxn modelId="{5AAF6D5F-CC55-41FA-9162-40B2BD2489CB}" type="presParOf" srcId="{E27A3D50-DDD6-4CBC-AE3B-5F23AA970BA5}" destId="{239683E2-5E60-4481-AC39-37736787DA4F}" srcOrd="1" destOrd="0" presId="urn:microsoft.com/office/officeart/2005/8/layout/vList4"/>
    <dgm:cxn modelId="{4CDD9ECC-7E7E-4D9A-8468-C65FDC3A3CDF}" type="presParOf" srcId="{E27A3D50-DDD6-4CBC-AE3B-5F23AA970BA5}" destId="{D2EC896D-26C9-4B7D-9107-7DC1A5A4CCC4}"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534928-8467-468B-A99B-061E835CAC30}" type="doc">
      <dgm:prSet loTypeId="urn:microsoft.com/office/officeart/2005/8/layout/vList4" loCatId="list" qsTypeId="urn:microsoft.com/office/officeart/2005/8/quickstyle/simple1" qsCatId="simple" csTypeId="urn:microsoft.com/office/officeart/2005/8/colors/colorful3" csCatId="colorful" phldr="1"/>
      <dgm:spPr/>
      <dgm:t>
        <a:bodyPr/>
        <a:lstStyle/>
        <a:p>
          <a:endParaRPr lang="en-US"/>
        </a:p>
      </dgm:t>
    </dgm:pt>
    <dgm:pt modelId="{755303AE-5B18-4D54-8292-C1B80FC9994C}">
      <dgm:prSet phldrT="[Text]" custT="1"/>
      <dgm:spPr>
        <a:solidFill>
          <a:srgbClr val="008080"/>
        </a:solidFill>
      </dgm:spPr>
      <dgm:t>
        <a:bodyPr/>
        <a:lstStyle/>
        <a:p>
          <a:pPr marL="182880">
            <a:buNone/>
          </a:pPr>
          <a:r>
            <a:rPr lang="en-US" sz="3600" b="1" dirty="0"/>
            <a:t>A rubric is a set of scoring guidelines for evaluating student work </a:t>
          </a:r>
          <a:r>
            <a:rPr lang="en-US" sz="3600" dirty="0"/>
            <a:t>(Classroom Assessment Scoring System, 1997).</a:t>
          </a:r>
          <a:endParaRPr lang="en-US" sz="4000" dirty="0"/>
        </a:p>
      </dgm:t>
    </dgm:pt>
    <dgm:pt modelId="{52B7B799-7F96-4472-89E3-FB3D93BE7322}" type="sibTrans" cxnId="{B3DD461A-D706-4D5B-8ABC-D529F554988D}">
      <dgm:prSet/>
      <dgm:spPr/>
      <dgm:t>
        <a:bodyPr/>
        <a:lstStyle/>
        <a:p>
          <a:endParaRPr lang="en-US"/>
        </a:p>
      </dgm:t>
    </dgm:pt>
    <dgm:pt modelId="{E6A39647-685C-48E4-BF71-83901D430134}" type="parTrans" cxnId="{B3DD461A-D706-4D5B-8ABC-D529F554988D}">
      <dgm:prSet/>
      <dgm:spPr/>
      <dgm:t>
        <a:bodyPr/>
        <a:lstStyle/>
        <a:p>
          <a:endParaRPr lang="en-US"/>
        </a:p>
      </dgm:t>
    </dgm:pt>
    <dgm:pt modelId="{D8C21B02-18B4-4731-8272-62019D2A46AB}" type="pres">
      <dgm:prSet presAssocID="{7A534928-8467-468B-A99B-061E835CAC30}" presName="linear" presStyleCnt="0">
        <dgm:presLayoutVars>
          <dgm:dir/>
          <dgm:resizeHandles val="exact"/>
        </dgm:presLayoutVars>
      </dgm:prSet>
      <dgm:spPr/>
    </dgm:pt>
    <dgm:pt modelId="{2085D874-1064-4BEE-8A22-A4B1A33FC58F}" type="pres">
      <dgm:prSet presAssocID="{755303AE-5B18-4D54-8292-C1B80FC9994C}" presName="comp" presStyleCnt="0"/>
      <dgm:spPr/>
    </dgm:pt>
    <dgm:pt modelId="{3A46F50F-37FC-4A3E-8284-360B4A3AABB1}" type="pres">
      <dgm:prSet presAssocID="{755303AE-5B18-4D54-8292-C1B80FC9994C}" presName="box" presStyleLbl="node1" presStyleIdx="0" presStyleCnt="1" custLinFactNeighborY="-11803"/>
      <dgm:spPr/>
    </dgm:pt>
    <dgm:pt modelId="{871208FF-CF5C-449D-A324-C57CF4A494CE}" type="pres">
      <dgm:prSet presAssocID="{755303AE-5B18-4D54-8292-C1B80FC9994C}" presName="img" presStyleLbl="fgImgPlace1" presStyleIdx="0" presStyleCnt="1" custScaleX="115674" custScaleY="5365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0000" b="-10000"/>
          </a:stretch>
        </a:blipFill>
      </dgm:spPr>
      <dgm:extLst>
        <a:ext uri="{E40237B7-FDA0-4F09-8148-C483321AD2D9}">
          <dgm14:cNvPr xmlns:dgm14="http://schemas.microsoft.com/office/drawing/2010/diagram" id="0" name="" descr="Table"/>
        </a:ext>
      </dgm:extLst>
    </dgm:pt>
    <dgm:pt modelId="{F4CFC698-9DA4-4CFA-A119-FE1BDBE65982}" type="pres">
      <dgm:prSet presAssocID="{755303AE-5B18-4D54-8292-C1B80FC9994C}" presName="text" presStyleLbl="node1" presStyleIdx="0" presStyleCnt="1">
        <dgm:presLayoutVars>
          <dgm:bulletEnabled val="1"/>
        </dgm:presLayoutVars>
      </dgm:prSet>
      <dgm:spPr/>
    </dgm:pt>
  </dgm:ptLst>
  <dgm:cxnLst>
    <dgm:cxn modelId="{B3DD461A-D706-4D5B-8ABC-D529F554988D}" srcId="{7A534928-8467-468B-A99B-061E835CAC30}" destId="{755303AE-5B18-4D54-8292-C1B80FC9994C}" srcOrd="0" destOrd="0" parTransId="{E6A39647-685C-48E4-BF71-83901D430134}" sibTransId="{52B7B799-7F96-4472-89E3-FB3D93BE7322}"/>
    <dgm:cxn modelId="{2481BE4F-13A3-4D5F-97CB-07E428473C12}" type="presOf" srcId="{7A534928-8467-468B-A99B-061E835CAC30}" destId="{D8C21B02-18B4-4731-8272-62019D2A46AB}" srcOrd="0" destOrd="0" presId="urn:microsoft.com/office/officeart/2005/8/layout/vList4"/>
    <dgm:cxn modelId="{63E3D756-610C-4C32-B549-9B1CAAE6A71A}" type="presOf" srcId="{755303AE-5B18-4D54-8292-C1B80FC9994C}" destId="{F4CFC698-9DA4-4CFA-A119-FE1BDBE65982}" srcOrd="1" destOrd="0" presId="urn:microsoft.com/office/officeart/2005/8/layout/vList4"/>
    <dgm:cxn modelId="{64DC7AFA-0A60-4BE3-AE41-82E71F43FE89}" type="presOf" srcId="{755303AE-5B18-4D54-8292-C1B80FC9994C}" destId="{3A46F50F-37FC-4A3E-8284-360B4A3AABB1}" srcOrd="0" destOrd="0" presId="urn:microsoft.com/office/officeart/2005/8/layout/vList4"/>
    <dgm:cxn modelId="{CBF2BFBE-0BE1-4AAD-8F30-8108BB39D278}" type="presParOf" srcId="{D8C21B02-18B4-4731-8272-62019D2A46AB}" destId="{2085D874-1064-4BEE-8A22-A4B1A33FC58F}" srcOrd="0" destOrd="0" presId="urn:microsoft.com/office/officeart/2005/8/layout/vList4"/>
    <dgm:cxn modelId="{F5E7319C-EFBC-40F1-8194-61385FDFD024}" type="presParOf" srcId="{2085D874-1064-4BEE-8A22-A4B1A33FC58F}" destId="{3A46F50F-37FC-4A3E-8284-360B4A3AABB1}" srcOrd="0" destOrd="0" presId="urn:microsoft.com/office/officeart/2005/8/layout/vList4"/>
    <dgm:cxn modelId="{CE406AFC-993F-431B-8F1C-38B4E9328938}" type="presParOf" srcId="{2085D874-1064-4BEE-8A22-A4B1A33FC58F}" destId="{871208FF-CF5C-449D-A324-C57CF4A494CE}" srcOrd="1" destOrd="0" presId="urn:microsoft.com/office/officeart/2005/8/layout/vList4"/>
    <dgm:cxn modelId="{98AFEE8D-9DFB-4E67-9272-4B92B496D1F1}" type="presParOf" srcId="{2085D874-1064-4BEE-8A22-A4B1A33FC58F}" destId="{F4CFC698-9DA4-4CFA-A119-FE1BDBE65982}"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534928-8467-468B-A99B-061E835CAC30}" type="doc">
      <dgm:prSet loTypeId="urn:microsoft.com/office/officeart/2005/8/layout/vList4" loCatId="list" qsTypeId="urn:microsoft.com/office/officeart/2005/8/quickstyle/simple1" qsCatId="simple" csTypeId="urn:microsoft.com/office/officeart/2005/8/colors/colorful3" csCatId="colorful" phldr="1"/>
      <dgm:spPr/>
      <dgm:t>
        <a:bodyPr/>
        <a:lstStyle/>
        <a:p>
          <a:endParaRPr lang="en-US"/>
        </a:p>
      </dgm:t>
    </dgm:pt>
    <dgm:pt modelId="{7ED3C3CD-BA51-482C-BB1B-BDC63AFC324A}">
      <dgm:prSet phldrT="[Text]" custT="1"/>
      <dgm:spPr>
        <a:solidFill>
          <a:srgbClr val="2E4488"/>
        </a:solidFill>
      </dgm:spPr>
      <dgm:t>
        <a:bodyPr/>
        <a:lstStyle/>
        <a:p>
          <a:endParaRPr lang="en-US" sz="1800" dirty="0"/>
        </a:p>
      </dgm:t>
    </dgm:pt>
    <dgm:pt modelId="{0D60CB65-0936-45CE-B0BE-FE5CF353D36F}" type="parTrans" cxnId="{94487198-A0F0-47DF-BC8C-35F4D20F0BF4}">
      <dgm:prSet/>
      <dgm:spPr/>
      <dgm:t>
        <a:bodyPr/>
        <a:lstStyle/>
        <a:p>
          <a:endParaRPr lang="en-US"/>
        </a:p>
      </dgm:t>
    </dgm:pt>
    <dgm:pt modelId="{32FFD4AD-6E81-4DE7-B61D-A5F9F0C04E5D}" type="sibTrans" cxnId="{94487198-A0F0-47DF-BC8C-35F4D20F0BF4}">
      <dgm:prSet/>
      <dgm:spPr/>
      <dgm:t>
        <a:bodyPr/>
        <a:lstStyle/>
        <a:p>
          <a:endParaRPr lang="en-US"/>
        </a:p>
      </dgm:t>
    </dgm:pt>
    <dgm:pt modelId="{681AABD6-CE10-4836-ABEA-7AA17986ED3A}">
      <dgm:prSet custT="1"/>
      <dgm:spPr/>
      <dgm:t>
        <a:bodyPr/>
        <a:lstStyle/>
        <a:p>
          <a:pPr marL="457200"/>
          <a:r>
            <a:rPr lang="en-US" sz="2800" dirty="0"/>
            <a:t>Evaluation of work-based learning program quality</a:t>
          </a:r>
        </a:p>
      </dgm:t>
    </dgm:pt>
    <dgm:pt modelId="{EFF1C694-B894-4A87-885D-EAC3A66A3344}" type="parTrans" cxnId="{387E5B95-CBF4-4AF9-A81D-D0C964CA659F}">
      <dgm:prSet/>
      <dgm:spPr/>
      <dgm:t>
        <a:bodyPr/>
        <a:lstStyle/>
        <a:p>
          <a:endParaRPr lang="en-US"/>
        </a:p>
      </dgm:t>
    </dgm:pt>
    <dgm:pt modelId="{431877FB-1FD1-45F1-A1CF-BE9DC600162C}" type="sibTrans" cxnId="{387E5B95-CBF4-4AF9-A81D-D0C964CA659F}">
      <dgm:prSet/>
      <dgm:spPr/>
      <dgm:t>
        <a:bodyPr/>
        <a:lstStyle/>
        <a:p>
          <a:endParaRPr lang="en-US"/>
        </a:p>
      </dgm:t>
    </dgm:pt>
    <dgm:pt modelId="{B78E8ECE-FB66-4C3A-BF0F-96E40916883C}">
      <dgm:prSet custT="1"/>
      <dgm:spPr/>
      <dgm:t>
        <a:bodyPr/>
        <a:lstStyle/>
        <a:p>
          <a:pPr marL="457200"/>
          <a:r>
            <a:rPr lang="en-US" sz="2800" dirty="0"/>
            <a:t>Documentation and assessment of a student’s performance of his or her duties or development of skills and knowledge</a:t>
          </a:r>
        </a:p>
      </dgm:t>
    </dgm:pt>
    <dgm:pt modelId="{03BDA3A8-692B-4D2D-91AD-159AF8FC045B}" type="sibTrans" cxnId="{5141F2D5-DA3C-493F-880E-BE1C4879C924}">
      <dgm:prSet/>
      <dgm:spPr/>
      <dgm:t>
        <a:bodyPr/>
        <a:lstStyle/>
        <a:p>
          <a:endParaRPr lang="en-US"/>
        </a:p>
      </dgm:t>
    </dgm:pt>
    <dgm:pt modelId="{022C3D26-3658-40C4-A9BC-52118B5848A2}" type="parTrans" cxnId="{5141F2D5-DA3C-493F-880E-BE1C4879C924}">
      <dgm:prSet/>
      <dgm:spPr/>
      <dgm:t>
        <a:bodyPr/>
        <a:lstStyle/>
        <a:p>
          <a:endParaRPr lang="en-US"/>
        </a:p>
      </dgm:t>
    </dgm:pt>
    <dgm:pt modelId="{D8C21B02-18B4-4731-8272-62019D2A46AB}" type="pres">
      <dgm:prSet presAssocID="{7A534928-8467-468B-A99B-061E835CAC30}" presName="linear" presStyleCnt="0">
        <dgm:presLayoutVars>
          <dgm:dir/>
          <dgm:resizeHandles val="exact"/>
        </dgm:presLayoutVars>
      </dgm:prSet>
      <dgm:spPr/>
    </dgm:pt>
    <dgm:pt modelId="{4543BFA2-798F-4361-876B-AE26F76C4D0E}" type="pres">
      <dgm:prSet presAssocID="{7ED3C3CD-BA51-482C-BB1B-BDC63AFC324A}" presName="comp" presStyleCnt="0"/>
      <dgm:spPr/>
    </dgm:pt>
    <dgm:pt modelId="{81AAED6F-50DE-47AF-9205-21A44F1985E0}" type="pres">
      <dgm:prSet presAssocID="{7ED3C3CD-BA51-482C-BB1B-BDC63AFC324A}" presName="box" presStyleLbl="node1" presStyleIdx="0" presStyleCnt="1"/>
      <dgm:spPr/>
    </dgm:pt>
    <dgm:pt modelId="{D522BF97-1DB4-49EC-8DED-1BBA51B2BD18}" type="pres">
      <dgm:prSet presAssocID="{7ED3C3CD-BA51-482C-BB1B-BDC63AFC324A}" presName="img" presStyleLbl="fgImgPlace1" presStyleIdx="0" presStyleCnt="1" custScaleX="113322" custScaleY="7352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0000" b="-10000"/>
          </a:stretch>
        </a:blipFill>
      </dgm:spPr>
      <dgm:extLst>
        <a:ext uri="{E40237B7-FDA0-4F09-8148-C483321AD2D9}">
          <dgm14:cNvPr xmlns:dgm14="http://schemas.microsoft.com/office/drawing/2010/diagram" id="0" name="" descr="Checklist"/>
        </a:ext>
      </dgm:extLst>
    </dgm:pt>
    <dgm:pt modelId="{6FA9EEDF-607E-4154-8185-C3C3FB065351}" type="pres">
      <dgm:prSet presAssocID="{7ED3C3CD-BA51-482C-BB1B-BDC63AFC324A}" presName="text" presStyleLbl="node1" presStyleIdx="0" presStyleCnt="1">
        <dgm:presLayoutVars>
          <dgm:bulletEnabled val="1"/>
        </dgm:presLayoutVars>
      </dgm:prSet>
      <dgm:spPr/>
    </dgm:pt>
  </dgm:ptLst>
  <dgm:cxnLst>
    <dgm:cxn modelId="{190A202B-6DCF-4B8E-A315-285DD6C68F10}" type="presOf" srcId="{B78E8ECE-FB66-4C3A-BF0F-96E40916883C}" destId="{6FA9EEDF-607E-4154-8185-C3C3FB065351}" srcOrd="1" destOrd="1" presId="urn:microsoft.com/office/officeart/2005/8/layout/vList4"/>
    <dgm:cxn modelId="{2481BE4F-13A3-4D5F-97CB-07E428473C12}" type="presOf" srcId="{7A534928-8467-468B-A99B-061E835CAC30}" destId="{D8C21B02-18B4-4731-8272-62019D2A46AB}" srcOrd="0" destOrd="0" presId="urn:microsoft.com/office/officeart/2005/8/layout/vList4"/>
    <dgm:cxn modelId="{A3576554-23E0-42C6-86E8-8B03A9230EA8}" type="presOf" srcId="{7ED3C3CD-BA51-482C-BB1B-BDC63AFC324A}" destId="{6FA9EEDF-607E-4154-8185-C3C3FB065351}" srcOrd="1" destOrd="0" presId="urn:microsoft.com/office/officeart/2005/8/layout/vList4"/>
    <dgm:cxn modelId="{4F8C3680-B234-4680-ABD2-A3B1395E8C58}" type="presOf" srcId="{B78E8ECE-FB66-4C3A-BF0F-96E40916883C}" destId="{81AAED6F-50DE-47AF-9205-21A44F1985E0}" srcOrd="0" destOrd="1" presId="urn:microsoft.com/office/officeart/2005/8/layout/vList4"/>
    <dgm:cxn modelId="{3CD8E692-85F3-4615-A670-6BA3535A00DD}" type="presOf" srcId="{681AABD6-CE10-4836-ABEA-7AA17986ED3A}" destId="{6FA9EEDF-607E-4154-8185-C3C3FB065351}" srcOrd="1" destOrd="2" presId="urn:microsoft.com/office/officeart/2005/8/layout/vList4"/>
    <dgm:cxn modelId="{387E5B95-CBF4-4AF9-A81D-D0C964CA659F}" srcId="{7ED3C3CD-BA51-482C-BB1B-BDC63AFC324A}" destId="{681AABD6-CE10-4836-ABEA-7AA17986ED3A}" srcOrd="1" destOrd="0" parTransId="{EFF1C694-B894-4A87-885D-EAC3A66A3344}" sibTransId="{431877FB-1FD1-45F1-A1CF-BE9DC600162C}"/>
    <dgm:cxn modelId="{94487198-A0F0-47DF-BC8C-35F4D20F0BF4}" srcId="{7A534928-8467-468B-A99B-061E835CAC30}" destId="{7ED3C3CD-BA51-482C-BB1B-BDC63AFC324A}" srcOrd="0" destOrd="0" parTransId="{0D60CB65-0936-45CE-B0BE-FE5CF353D36F}" sibTransId="{32FFD4AD-6E81-4DE7-B61D-A5F9F0C04E5D}"/>
    <dgm:cxn modelId="{48E7B1A2-71ED-4BBC-BA6A-D28F8CBD60F2}" type="presOf" srcId="{7ED3C3CD-BA51-482C-BB1B-BDC63AFC324A}" destId="{81AAED6F-50DE-47AF-9205-21A44F1985E0}" srcOrd="0" destOrd="0" presId="urn:microsoft.com/office/officeart/2005/8/layout/vList4"/>
    <dgm:cxn modelId="{5141F2D5-DA3C-493F-880E-BE1C4879C924}" srcId="{7ED3C3CD-BA51-482C-BB1B-BDC63AFC324A}" destId="{B78E8ECE-FB66-4C3A-BF0F-96E40916883C}" srcOrd="0" destOrd="0" parTransId="{022C3D26-3658-40C4-A9BC-52118B5848A2}" sibTransId="{03BDA3A8-692B-4D2D-91AD-159AF8FC045B}"/>
    <dgm:cxn modelId="{5470C6E6-914A-46F1-9C76-BCBB2FE49373}" type="presOf" srcId="{681AABD6-CE10-4836-ABEA-7AA17986ED3A}" destId="{81AAED6F-50DE-47AF-9205-21A44F1985E0}" srcOrd="0" destOrd="2" presId="urn:microsoft.com/office/officeart/2005/8/layout/vList4"/>
    <dgm:cxn modelId="{6EC14284-E4C4-4AD6-9970-EC09E3F20D2D}" type="presParOf" srcId="{D8C21B02-18B4-4731-8272-62019D2A46AB}" destId="{4543BFA2-798F-4361-876B-AE26F76C4D0E}" srcOrd="0" destOrd="0" presId="urn:microsoft.com/office/officeart/2005/8/layout/vList4"/>
    <dgm:cxn modelId="{B9D08023-3541-406E-813E-DD2BCD14780A}" type="presParOf" srcId="{4543BFA2-798F-4361-876B-AE26F76C4D0E}" destId="{81AAED6F-50DE-47AF-9205-21A44F1985E0}" srcOrd="0" destOrd="0" presId="urn:microsoft.com/office/officeart/2005/8/layout/vList4"/>
    <dgm:cxn modelId="{D49DD01F-126C-44B0-B40F-A06800CDAD21}" type="presParOf" srcId="{4543BFA2-798F-4361-876B-AE26F76C4D0E}" destId="{D522BF97-1DB4-49EC-8DED-1BBA51B2BD18}" srcOrd="1" destOrd="0" presId="urn:microsoft.com/office/officeart/2005/8/layout/vList4"/>
    <dgm:cxn modelId="{BE7FCFE2-2EBF-4DA0-8084-244082305A52}" type="presParOf" srcId="{4543BFA2-798F-4361-876B-AE26F76C4D0E}" destId="{6FA9EEDF-607E-4154-8185-C3C3FB065351}"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534928-8467-468B-A99B-061E835CAC30}" type="doc">
      <dgm:prSet loTypeId="urn:microsoft.com/office/officeart/2005/8/layout/vList4" loCatId="list" qsTypeId="urn:microsoft.com/office/officeart/2005/8/quickstyle/simple1" qsCatId="simple" csTypeId="urn:microsoft.com/office/officeart/2005/8/colors/colorful3" csCatId="colorful" phldr="1"/>
      <dgm:spPr/>
      <dgm:t>
        <a:bodyPr/>
        <a:lstStyle/>
        <a:p>
          <a:endParaRPr lang="en-US"/>
        </a:p>
      </dgm:t>
    </dgm:pt>
    <dgm:pt modelId="{3BA332E1-6EB6-4BDB-8B0B-9CF90BC03082}">
      <dgm:prSet custT="1"/>
      <dgm:spPr>
        <a:solidFill>
          <a:srgbClr val="7030A0"/>
        </a:solidFill>
      </dgm:spPr>
      <dgm:t>
        <a:bodyPr/>
        <a:lstStyle/>
        <a:p>
          <a:endParaRPr lang="en-US" sz="2400" dirty="0"/>
        </a:p>
      </dgm:t>
    </dgm:pt>
    <dgm:pt modelId="{F6AD9E71-E4A7-4A02-B95A-0F3732F94333}" type="parTrans" cxnId="{9A3A1BA2-E2BD-4C07-A79E-CE76248AE4AE}">
      <dgm:prSet/>
      <dgm:spPr/>
      <dgm:t>
        <a:bodyPr/>
        <a:lstStyle/>
        <a:p>
          <a:endParaRPr lang="en-US"/>
        </a:p>
      </dgm:t>
    </dgm:pt>
    <dgm:pt modelId="{51BF0420-DF82-41BA-A65B-A7B6902B99E5}" type="sibTrans" cxnId="{9A3A1BA2-E2BD-4C07-A79E-CE76248AE4AE}">
      <dgm:prSet/>
      <dgm:spPr/>
      <dgm:t>
        <a:bodyPr/>
        <a:lstStyle/>
        <a:p>
          <a:endParaRPr lang="en-US"/>
        </a:p>
      </dgm:t>
    </dgm:pt>
    <dgm:pt modelId="{C0A9BA29-5419-41AC-9758-F08FD841706C}">
      <dgm:prSet/>
      <dgm:spPr>
        <a:solidFill>
          <a:srgbClr val="7030A0"/>
        </a:solidFill>
      </dgm:spPr>
      <dgm:t>
        <a:bodyPr/>
        <a:lstStyle/>
        <a:p>
          <a:pPr marL="457200"/>
          <a:r>
            <a:rPr lang="en-US" sz="2800" dirty="0"/>
            <a:t>Students evaluate or rate their own abilities, skills, and/or performance.</a:t>
          </a:r>
        </a:p>
      </dgm:t>
    </dgm:pt>
    <dgm:pt modelId="{EB3895ED-C122-43C9-87AC-5601A55CF5F1}" type="parTrans" cxnId="{C74BA30E-F2D5-47A6-B69C-A3C2322409F1}">
      <dgm:prSet/>
      <dgm:spPr/>
      <dgm:t>
        <a:bodyPr/>
        <a:lstStyle/>
        <a:p>
          <a:endParaRPr lang="en-US"/>
        </a:p>
      </dgm:t>
    </dgm:pt>
    <dgm:pt modelId="{7399E62B-4A62-4ED9-8CA2-0C4484741983}" type="sibTrans" cxnId="{C74BA30E-F2D5-47A6-B69C-A3C2322409F1}">
      <dgm:prSet/>
      <dgm:spPr/>
      <dgm:t>
        <a:bodyPr/>
        <a:lstStyle/>
        <a:p>
          <a:endParaRPr lang="en-US"/>
        </a:p>
      </dgm:t>
    </dgm:pt>
    <dgm:pt modelId="{29BDF48C-E66C-4315-AEDA-F9B241581BE1}">
      <dgm:prSet/>
      <dgm:spPr>
        <a:solidFill>
          <a:srgbClr val="7030A0"/>
        </a:solidFill>
      </dgm:spPr>
      <dgm:t>
        <a:bodyPr/>
        <a:lstStyle/>
        <a:p>
          <a:pPr marL="457200"/>
          <a:r>
            <a:rPr lang="en-US" sz="2800" dirty="0"/>
            <a:t>Students write reflections or thoughts on their own abilities, skills, performance, and experiences during the work-based learning experience.</a:t>
          </a:r>
        </a:p>
      </dgm:t>
    </dgm:pt>
    <dgm:pt modelId="{15CF3254-C24B-4C3D-94F8-88202CD31545}" type="parTrans" cxnId="{06CD8290-C2BF-48F8-94CA-461CEEAEB90F}">
      <dgm:prSet/>
      <dgm:spPr/>
      <dgm:t>
        <a:bodyPr/>
        <a:lstStyle/>
        <a:p>
          <a:endParaRPr lang="en-US"/>
        </a:p>
      </dgm:t>
    </dgm:pt>
    <dgm:pt modelId="{BC2C7C83-D018-4219-8F6C-3A3A8391ED7C}" type="sibTrans" cxnId="{06CD8290-C2BF-48F8-94CA-461CEEAEB90F}">
      <dgm:prSet/>
      <dgm:spPr/>
      <dgm:t>
        <a:bodyPr/>
        <a:lstStyle/>
        <a:p>
          <a:endParaRPr lang="en-US"/>
        </a:p>
      </dgm:t>
    </dgm:pt>
    <dgm:pt modelId="{D8C21B02-18B4-4731-8272-62019D2A46AB}" type="pres">
      <dgm:prSet presAssocID="{7A534928-8467-468B-A99B-061E835CAC30}" presName="linear" presStyleCnt="0">
        <dgm:presLayoutVars>
          <dgm:dir/>
          <dgm:resizeHandles val="exact"/>
        </dgm:presLayoutVars>
      </dgm:prSet>
      <dgm:spPr/>
    </dgm:pt>
    <dgm:pt modelId="{17144428-B815-408A-A67E-A8DFC40FD412}" type="pres">
      <dgm:prSet presAssocID="{3BA332E1-6EB6-4BDB-8B0B-9CF90BC03082}" presName="comp" presStyleCnt="0"/>
      <dgm:spPr/>
    </dgm:pt>
    <dgm:pt modelId="{ABF15346-F534-41FE-B194-F0EEEC446D97}" type="pres">
      <dgm:prSet presAssocID="{3BA332E1-6EB6-4BDB-8B0B-9CF90BC03082}" presName="box" presStyleLbl="node1" presStyleIdx="0" presStyleCnt="1"/>
      <dgm:spPr/>
    </dgm:pt>
    <dgm:pt modelId="{03DED92A-35C5-4EA9-BB80-D8FBCE4B830B}" type="pres">
      <dgm:prSet presAssocID="{3BA332E1-6EB6-4BDB-8B0B-9CF90BC03082}" presName="img" presStyleLbl="fgImgPlace1" presStyleIdx="0" presStyleCnt="1" custScaleX="108206" custScaleY="6547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34000" b="-34000"/>
          </a:stretch>
        </a:blipFill>
      </dgm:spPr>
      <dgm:extLst>
        <a:ext uri="{E40237B7-FDA0-4F09-8148-C483321AD2D9}">
          <dgm14:cNvPr xmlns:dgm14="http://schemas.microsoft.com/office/drawing/2010/diagram" id="0" name="" descr="Teacher"/>
        </a:ext>
      </dgm:extLst>
    </dgm:pt>
    <dgm:pt modelId="{421616FD-B678-41BC-84D7-495A1F911FB6}" type="pres">
      <dgm:prSet presAssocID="{3BA332E1-6EB6-4BDB-8B0B-9CF90BC03082}" presName="text" presStyleLbl="node1" presStyleIdx="0" presStyleCnt="1">
        <dgm:presLayoutVars>
          <dgm:bulletEnabled val="1"/>
        </dgm:presLayoutVars>
      </dgm:prSet>
      <dgm:spPr/>
    </dgm:pt>
  </dgm:ptLst>
  <dgm:cxnLst>
    <dgm:cxn modelId="{C74BA30E-F2D5-47A6-B69C-A3C2322409F1}" srcId="{3BA332E1-6EB6-4BDB-8B0B-9CF90BC03082}" destId="{C0A9BA29-5419-41AC-9758-F08FD841706C}" srcOrd="0" destOrd="0" parTransId="{EB3895ED-C122-43C9-87AC-5601A55CF5F1}" sibTransId="{7399E62B-4A62-4ED9-8CA2-0C4484741983}"/>
    <dgm:cxn modelId="{1431323E-6E48-43E2-944E-7BEF25A755FA}" type="presOf" srcId="{C0A9BA29-5419-41AC-9758-F08FD841706C}" destId="{421616FD-B678-41BC-84D7-495A1F911FB6}" srcOrd="1" destOrd="1" presId="urn:microsoft.com/office/officeart/2005/8/layout/vList4"/>
    <dgm:cxn modelId="{2481BE4F-13A3-4D5F-97CB-07E428473C12}" type="presOf" srcId="{7A534928-8467-468B-A99B-061E835CAC30}" destId="{D8C21B02-18B4-4731-8272-62019D2A46AB}" srcOrd="0" destOrd="0" presId="urn:microsoft.com/office/officeart/2005/8/layout/vList4"/>
    <dgm:cxn modelId="{F610E170-B5BB-4F00-893D-E2D3BD49D5D7}" type="presOf" srcId="{29BDF48C-E66C-4315-AEDA-F9B241581BE1}" destId="{ABF15346-F534-41FE-B194-F0EEEC446D97}" srcOrd="0" destOrd="2" presId="urn:microsoft.com/office/officeart/2005/8/layout/vList4"/>
    <dgm:cxn modelId="{D810CD5A-35D8-41BD-957D-5FE55DEF9E0C}" type="presOf" srcId="{C0A9BA29-5419-41AC-9758-F08FD841706C}" destId="{ABF15346-F534-41FE-B194-F0EEEC446D97}" srcOrd="0" destOrd="1" presId="urn:microsoft.com/office/officeart/2005/8/layout/vList4"/>
    <dgm:cxn modelId="{06FA2E8A-6537-426D-9D6A-E38F7DA7656F}" type="presOf" srcId="{3BA332E1-6EB6-4BDB-8B0B-9CF90BC03082}" destId="{421616FD-B678-41BC-84D7-495A1F911FB6}" srcOrd="1" destOrd="0" presId="urn:microsoft.com/office/officeart/2005/8/layout/vList4"/>
    <dgm:cxn modelId="{06CD8290-C2BF-48F8-94CA-461CEEAEB90F}" srcId="{3BA332E1-6EB6-4BDB-8B0B-9CF90BC03082}" destId="{29BDF48C-E66C-4315-AEDA-F9B241581BE1}" srcOrd="1" destOrd="0" parTransId="{15CF3254-C24B-4C3D-94F8-88202CD31545}" sibTransId="{BC2C7C83-D018-4219-8F6C-3A3A8391ED7C}"/>
    <dgm:cxn modelId="{9A3A1BA2-E2BD-4C07-A79E-CE76248AE4AE}" srcId="{7A534928-8467-468B-A99B-061E835CAC30}" destId="{3BA332E1-6EB6-4BDB-8B0B-9CF90BC03082}" srcOrd="0" destOrd="0" parTransId="{F6AD9E71-E4A7-4A02-B95A-0F3732F94333}" sibTransId="{51BF0420-DF82-41BA-A65B-A7B6902B99E5}"/>
    <dgm:cxn modelId="{A2CA33C9-581D-4CB2-AEC7-4F861325208C}" type="presOf" srcId="{29BDF48C-E66C-4315-AEDA-F9B241581BE1}" destId="{421616FD-B678-41BC-84D7-495A1F911FB6}" srcOrd="1" destOrd="2" presId="urn:microsoft.com/office/officeart/2005/8/layout/vList4"/>
    <dgm:cxn modelId="{2C865AEF-6B7C-4E63-A171-BA18734DF74E}" type="presOf" srcId="{3BA332E1-6EB6-4BDB-8B0B-9CF90BC03082}" destId="{ABF15346-F534-41FE-B194-F0EEEC446D97}" srcOrd="0" destOrd="0" presId="urn:microsoft.com/office/officeart/2005/8/layout/vList4"/>
    <dgm:cxn modelId="{3D393316-E8EE-40B3-9A4C-E215736725F6}" type="presParOf" srcId="{D8C21B02-18B4-4731-8272-62019D2A46AB}" destId="{17144428-B815-408A-A67E-A8DFC40FD412}" srcOrd="0" destOrd="0" presId="urn:microsoft.com/office/officeart/2005/8/layout/vList4"/>
    <dgm:cxn modelId="{C97C527F-D9E8-42BC-94BA-E7F88DF9D47E}" type="presParOf" srcId="{17144428-B815-408A-A67E-A8DFC40FD412}" destId="{ABF15346-F534-41FE-B194-F0EEEC446D97}" srcOrd="0" destOrd="0" presId="urn:microsoft.com/office/officeart/2005/8/layout/vList4"/>
    <dgm:cxn modelId="{5661868D-90A7-43AE-98CB-1196646B34AF}" type="presParOf" srcId="{17144428-B815-408A-A67E-A8DFC40FD412}" destId="{03DED92A-35C5-4EA9-BB80-D8FBCE4B830B}" srcOrd="1" destOrd="0" presId="urn:microsoft.com/office/officeart/2005/8/layout/vList4"/>
    <dgm:cxn modelId="{2C886A3F-F81B-48D6-B89B-1893B5CA8F5A}" type="presParOf" srcId="{17144428-B815-408A-A67E-A8DFC40FD412}" destId="{421616FD-B678-41BC-84D7-495A1F911FB6}"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D7DA5E5-900F-48B2-8BCD-F430941279B8}"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en-US"/>
        </a:p>
      </dgm:t>
    </dgm:pt>
    <dgm:pt modelId="{1A6AD539-1F06-49E0-BF90-5DA5EFAB7CF0}">
      <dgm:prSet phldrT="[Text]"/>
      <dgm:spPr>
        <a:solidFill>
          <a:srgbClr val="56831A"/>
        </a:solidFill>
      </dgm:spPr>
      <dgm:t>
        <a:bodyPr/>
        <a:lstStyle/>
        <a:p>
          <a:r>
            <a:rPr lang="en-US" dirty="0"/>
            <a:t>State</a:t>
          </a:r>
        </a:p>
      </dgm:t>
    </dgm:pt>
    <dgm:pt modelId="{3F02DAAF-09DE-4F63-9702-9B6968DAE312}" type="parTrans" cxnId="{B11C11C1-FF2B-4224-A96A-6F6013F084F8}">
      <dgm:prSet/>
      <dgm:spPr/>
      <dgm:t>
        <a:bodyPr/>
        <a:lstStyle/>
        <a:p>
          <a:endParaRPr lang="en-US"/>
        </a:p>
      </dgm:t>
    </dgm:pt>
    <dgm:pt modelId="{5B6FC4A1-3F7C-4A96-80E3-0F7BEE9407D7}" type="sibTrans" cxnId="{B11C11C1-FF2B-4224-A96A-6F6013F084F8}">
      <dgm:prSet/>
      <dgm:spPr/>
      <dgm:t>
        <a:bodyPr/>
        <a:lstStyle/>
        <a:p>
          <a:endParaRPr lang="en-US"/>
        </a:p>
      </dgm:t>
    </dgm:pt>
    <dgm:pt modelId="{49CF51A2-6A45-4AD1-8F99-37B8120F7634}">
      <dgm:prSet phldrT="[Text]"/>
      <dgm:spPr>
        <a:solidFill>
          <a:srgbClr val="276173"/>
        </a:solidFill>
      </dgm:spPr>
      <dgm:t>
        <a:bodyPr/>
        <a:lstStyle/>
        <a:p>
          <a:r>
            <a:rPr lang="en-US" dirty="0"/>
            <a:t>District</a:t>
          </a:r>
        </a:p>
      </dgm:t>
    </dgm:pt>
    <dgm:pt modelId="{54949AA9-2809-4EED-A6E5-7CBDF1F09207}" type="parTrans" cxnId="{CC959A77-7034-440A-A8E2-C6AC1CC594C6}">
      <dgm:prSet/>
      <dgm:spPr/>
      <dgm:t>
        <a:bodyPr/>
        <a:lstStyle/>
        <a:p>
          <a:endParaRPr lang="en-US"/>
        </a:p>
      </dgm:t>
    </dgm:pt>
    <dgm:pt modelId="{74B14518-8466-4BD3-B75D-DB990804921F}" type="sibTrans" cxnId="{CC959A77-7034-440A-A8E2-C6AC1CC594C6}">
      <dgm:prSet/>
      <dgm:spPr/>
      <dgm:t>
        <a:bodyPr/>
        <a:lstStyle/>
        <a:p>
          <a:endParaRPr lang="en-US"/>
        </a:p>
      </dgm:t>
    </dgm:pt>
    <dgm:pt modelId="{287317F9-4455-43E0-BCB5-B3F3C2B2FC31}">
      <dgm:prSet phldrT="[Text]"/>
      <dgm:spPr/>
      <dgm:t>
        <a:bodyPr/>
        <a:lstStyle/>
        <a:p>
          <a:r>
            <a:rPr lang="en-US" dirty="0"/>
            <a:t>School</a:t>
          </a:r>
        </a:p>
      </dgm:t>
    </dgm:pt>
    <dgm:pt modelId="{0B5F9517-3778-400E-9EC4-7E4F6D0DF99D}" type="parTrans" cxnId="{62339832-3F2B-4818-BF43-CA2CE6EFE6D6}">
      <dgm:prSet/>
      <dgm:spPr/>
      <dgm:t>
        <a:bodyPr/>
        <a:lstStyle/>
        <a:p>
          <a:endParaRPr lang="en-US"/>
        </a:p>
      </dgm:t>
    </dgm:pt>
    <dgm:pt modelId="{4D54E8D6-F20E-4DC8-905E-D88910030943}" type="sibTrans" cxnId="{62339832-3F2B-4818-BF43-CA2CE6EFE6D6}">
      <dgm:prSet/>
      <dgm:spPr/>
      <dgm:t>
        <a:bodyPr/>
        <a:lstStyle/>
        <a:p>
          <a:endParaRPr lang="en-US"/>
        </a:p>
      </dgm:t>
    </dgm:pt>
    <dgm:pt modelId="{4ACF9283-8640-4B45-BD9D-B6E923CD0A0E}" type="pres">
      <dgm:prSet presAssocID="{CD7DA5E5-900F-48B2-8BCD-F430941279B8}" presName="Name0" presStyleCnt="0">
        <dgm:presLayoutVars>
          <dgm:chMax val="7"/>
          <dgm:chPref val="7"/>
          <dgm:dir/>
        </dgm:presLayoutVars>
      </dgm:prSet>
      <dgm:spPr/>
    </dgm:pt>
    <dgm:pt modelId="{3DE34553-6290-4A58-A0F2-236DF44AF57C}" type="pres">
      <dgm:prSet presAssocID="{CD7DA5E5-900F-48B2-8BCD-F430941279B8}" presName="Name1" presStyleCnt="0"/>
      <dgm:spPr/>
    </dgm:pt>
    <dgm:pt modelId="{916DD5EF-F865-4EF6-9593-860E2AEFB6A1}" type="pres">
      <dgm:prSet presAssocID="{CD7DA5E5-900F-48B2-8BCD-F430941279B8}" presName="cycle" presStyleCnt="0"/>
      <dgm:spPr/>
    </dgm:pt>
    <dgm:pt modelId="{88A5960D-8252-4AB1-A254-2F2A41B0D5E4}" type="pres">
      <dgm:prSet presAssocID="{CD7DA5E5-900F-48B2-8BCD-F430941279B8}" presName="srcNode" presStyleLbl="node1" presStyleIdx="0" presStyleCnt="3"/>
      <dgm:spPr/>
    </dgm:pt>
    <dgm:pt modelId="{6BB4E0A4-738A-4083-83FA-B3A69FDB1328}" type="pres">
      <dgm:prSet presAssocID="{CD7DA5E5-900F-48B2-8BCD-F430941279B8}" presName="conn" presStyleLbl="parChTrans1D2" presStyleIdx="0" presStyleCnt="1"/>
      <dgm:spPr/>
    </dgm:pt>
    <dgm:pt modelId="{1410C659-6E56-477B-9F9D-225DB28F4439}" type="pres">
      <dgm:prSet presAssocID="{CD7DA5E5-900F-48B2-8BCD-F430941279B8}" presName="extraNode" presStyleLbl="node1" presStyleIdx="0" presStyleCnt="3"/>
      <dgm:spPr/>
    </dgm:pt>
    <dgm:pt modelId="{EDAAFCB9-CCEE-41F3-874B-24BDD3874D1F}" type="pres">
      <dgm:prSet presAssocID="{CD7DA5E5-900F-48B2-8BCD-F430941279B8}" presName="dstNode" presStyleLbl="node1" presStyleIdx="0" presStyleCnt="3"/>
      <dgm:spPr/>
    </dgm:pt>
    <dgm:pt modelId="{38FE66D2-D61C-4895-A943-AE2348C3622F}" type="pres">
      <dgm:prSet presAssocID="{1A6AD539-1F06-49E0-BF90-5DA5EFAB7CF0}" presName="text_1" presStyleLbl="node1" presStyleIdx="0" presStyleCnt="3">
        <dgm:presLayoutVars>
          <dgm:bulletEnabled val="1"/>
        </dgm:presLayoutVars>
      </dgm:prSet>
      <dgm:spPr/>
    </dgm:pt>
    <dgm:pt modelId="{6141EFCC-5EB9-49C8-8F96-D0C32F179493}" type="pres">
      <dgm:prSet presAssocID="{1A6AD539-1F06-49E0-BF90-5DA5EFAB7CF0}" presName="accent_1" presStyleCnt="0"/>
      <dgm:spPr/>
    </dgm:pt>
    <dgm:pt modelId="{33C6DEBB-FCC0-4DCB-A740-10251A5D6253}" type="pres">
      <dgm:prSet presAssocID="{1A6AD539-1F06-49E0-BF90-5DA5EFAB7CF0}" presName="accentRepeatNode" presStyleLbl="solidFgAcc1" presStyleIdx="0" presStyleCnt="3"/>
      <dgm:spPr/>
    </dgm:pt>
    <dgm:pt modelId="{8032332D-3C3E-446D-A5E8-AC9D3B8CA35D}" type="pres">
      <dgm:prSet presAssocID="{49CF51A2-6A45-4AD1-8F99-37B8120F7634}" presName="text_2" presStyleLbl="node1" presStyleIdx="1" presStyleCnt="3">
        <dgm:presLayoutVars>
          <dgm:bulletEnabled val="1"/>
        </dgm:presLayoutVars>
      </dgm:prSet>
      <dgm:spPr/>
    </dgm:pt>
    <dgm:pt modelId="{793815E3-C4CE-48A1-B80C-ADCD2FBABE9F}" type="pres">
      <dgm:prSet presAssocID="{49CF51A2-6A45-4AD1-8F99-37B8120F7634}" presName="accent_2" presStyleCnt="0"/>
      <dgm:spPr/>
    </dgm:pt>
    <dgm:pt modelId="{7CC1338D-5851-4848-A5A7-E7FCB2B39487}" type="pres">
      <dgm:prSet presAssocID="{49CF51A2-6A45-4AD1-8F99-37B8120F7634}" presName="accentRepeatNode" presStyleLbl="solidFgAcc1" presStyleIdx="1" presStyleCnt="3"/>
      <dgm:spPr/>
    </dgm:pt>
    <dgm:pt modelId="{25C9C29A-18CA-474D-9E26-3E72075E73F1}" type="pres">
      <dgm:prSet presAssocID="{287317F9-4455-43E0-BCB5-B3F3C2B2FC31}" presName="text_3" presStyleLbl="node1" presStyleIdx="2" presStyleCnt="3">
        <dgm:presLayoutVars>
          <dgm:bulletEnabled val="1"/>
        </dgm:presLayoutVars>
      </dgm:prSet>
      <dgm:spPr/>
    </dgm:pt>
    <dgm:pt modelId="{40C4A4B0-4AEC-4AFF-963B-50EB27BA81CB}" type="pres">
      <dgm:prSet presAssocID="{287317F9-4455-43E0-BCB5-B3F3C2B2FC31}" presName="accent_3" presStyleCnt="0"/>
      <dgm:spPr/>
    </dgm:pt>
    <dgm:pt modelId="{1AE03182-AC49-4B4E-8E9B-4808002C72FC}" type="pres">
      <dgm:prSet presAssocID="{287317F9-4455-43E0-BCB5-B3F3C2B2FC31}" presName="accentRepeatNode" presStyleLbl="solidFgAcc1" presStyleIdx="2" presStyleCnt="3"/>
      <dgm:spPr/>
    </dgm:pt>
  </dgm:ptLst>
  <dgm:cxnLst>
    <dgm:cxn modelId="{62339832-3F2B-4818-BF43-CA2CE6EFE6D6}" srcId="{CD7DA5E5-900F-48B2-8BCD-F430941279B8}" destId="{287317F9-4455-43E0-BCB5-B3F3C2B2FC31}" srcOrd="2" destOrd="0" parTransId="{0B5F9517-3778-400E-9EC4-7E4F6D0DF99D}" sibTransId="{4D54E8D6-F20E-4DC8-905E-D88910030943}"/>
    <dgm:cxn modelId="{9DC9E267-461C-4CA9-9489-15842DF3340E}" type="presOf" srcId="{5B6FC4A1-3F7C-4A96-80E3-0F7BEE9407D7}" destId="{6BB4E0A4-738A-4083-83FA-B3A69FDB1328}" srcOrd="0" destOrd="0" presId="urn:microsoft.com/office/officeart/2008/layout/VerticalCurvedList"/>
    <dgm:cxn modelId="{CC959A77-7034-440A-A8E2-C6AC1CC594C6}" srcId="{CD7DA5E5-900F-48B2-8BCD-F430941279B8}" destId="{49CF51A2-6A45-4AD1-8F99-37B8120F7634}" srcOrd="1" destOrd="0" parTransId="{54949AA9-2809-4EED-A6E5-7CBDF1F09207}" sibTransId="{74B14518-8466-4BD3-B75D-DB990804921F}"/>
    <dgm:cxn modelId="{4CF491A1-AD7B-4ACB-9662-25952A315E61}" type="presOf" srcId="{49CF51A2-6A45-4AD1-8F99-37B8120F7634}" destId="{8032332D-3C3E-446D-A5E8-AC9D3B8CA35D}" srcOrd="0" destOrd="0" presId="urn:microsoft.com/office/officeart/2008/layout/VerticalCurvedList"/>
    <dgm:cxn modelId="{FE642CBF-9799-4F09-8B13-870E6919F2E1}" type="presOf" srcId="{1A6AD539-1F06-49E0-BF90-5DA5EFAB7CF0}" destId="{38FE66D2-D61C-4895-A943-AE2348C3622F}" srcOrd="0" destOrd="0" presId="urn:microsoft.com/office/officeart/2008/layout/VerticalCurvedList"/>
    <dgm:cxn modelId="{B11C11C1-FF2B-4224-A96A-6F6013F084F8}" srcId="{CD7DA5E5-900F-48B2-8BCD-F430941279B8}" destId="{1A6AD539-1F06-49E0-BF90-5DA5EFAB7CF0}" srcOrd="0" destOrd="0" parTransId="{3F02DAAF-09DE-4F63-9702-9B6968DAE312}" sibTransId="{5B6FC4A1-3F7C-4A96-80E3-0F7BEE9407D7}"/>
    <dgm:cxn modelId="{C675E7DE-98BC-4006-ACF5-30155F9D6DF9}" type="presOf" srcId="{CD7DA5E5-900F-48B2-8BCD-F430941279B8}" destId="{4ACF9283-8640-4B45-BD9D-B6E923CD0A0E}" srcOrd="0" destOrd="0" presId="urn:microsoft.com/office/officeart/2008/layout/VerticalCurvedList"/>
    <dgm:cxn modelId="{B2230CEB-8F21-4B3F-A4CC-8FA0BA5113AF}" type="presOf" srcId="{287317F9-4455-43E0-BCB5-B3F3C2B2FC31}" destId="{25C9C29A-18CA-474D-9E26-3E72075E73F1}" srcOrd="0" destOrd="0" presId="urn:microsoft.com/office/officeart/2008/layout/VerticalCurvedList"/>
    <dgm:cxn modelId="{5641DA25-51A0-49FA-88FC-B8D8AB261C29}" type="presParOf" srcId="{4ACF9283-8640-4B45-BD9D-B6E923CD0A0E}" destId="{3DE34553-6290-4A58-A0F2-236DF44AF57C}" srcOrd="0" destOrd="0" presId="urn:microsoft.com/office/officeart/2008/layout/VerticalCurvedList"/>
    <dgm:cxn modelId="{CB8F6FD9-06C2-41A8-89A2-DC15AA856B08}" type="presParOf" srcId="{3DE34553-6290-4A58-A0F2-236DF44AF57C}" destId="{916DD5EF-F865-4EF6-9593-860E2AEFB6A1}" srcOrd="0" destOrd="0" presId="urn:microsoft.com/office/officeart/2008/layout/VerticalCurvedList"/>
    <dgm:cxn modelId="{A1C4A3BC-EAA5-4B24-9CF1-5061238DAD71}" type="presParOf" srcId="{916DD5EF-F865-4EF6-9593-860E2AEFB6A1}" destId="{88A5960D-8252-4AB1-A254-2F2A41B0D5E4}" srcOrd="0" destOrd="0" presId="urn:microsoft.com/office/officeart/2008/layout/VerticalCurvedList"/>
    <dgm:cxn modelId="{BDD87F12-6D76-4C45-9E3E-A8E87037E042}" type="presParOf" srcId="{916DD5EF-F865-4EF6-9593-860E2AEFB6A1}" destId="{6BB4E0A4-738A-4083-83FA-B3A69FDB1328}" srcOrd="1" destOrd="0" presId="urn:microsoft.com/office/officeart/2008/layout/VerticalCurvedList"/>
    <dgm:cxn modelId="{5CC658F2-3104-4F20-BD80-8EC89631162B}" type="presParOf" srcId="{916DD5EF-F865-4EF6-9593-860E2AEFB6A1}" destId="{1410C659-6E56-477B-9F9D-225DB28F4439}" srcOrd="2" destOrd="0" presId="urn:microsoft.com/office/officeart/2008/layout/VerticalCurvedList"/>
    <dgm:cxn modelId="{FE992DCA-29B6-45B3-A3E9-D6E3629F0544}" type="presParOf" srcId="{916DD5EF-F865-4EF6-9593-860E2AEFB6A1}" destId="{EDAAFCB9-CCEE-41F3-874B-24BDD3874D1F}" srcOrd="3" destOrd="0" presId="urn:microsoft.com/office/officeart/2008/layout/VerticalCurvedList"/>
    <dgm:cxn modelId="{718D11AD-6EF9-4D71-A897-1994CC1BC7A9}" type="presParOf" srcId="{3DE34553-6290-4A58-A0F2-236DF44AF57C}" destId="{38FE66D2-D61C-4895-A943-AE2348C3622F}" srcOrd="1" destOrd="0" presId="urn:microsoft.com/office/officeart/2008/layout/VerticalCurvedList"/>
    <dgm:cxn modelId="{F937C426-93C6-41BF-A2AF-938C2DB9FC62}" type="presParOf" srcId="{3DE34553-6290-4A58-A0F2-236DF44AF57C}" destId="{6141EFCC-5EB9-49C8-8F96-D0C32F179493}" srcOrd="2" destOrd="0" presId="urn:microsoft.com/office/officeart/2008/layout/VerticalCurvedList"/>
    <dgm:cxn modelId="{ACD10A38-40CE-40F9-B709-8901CBE6EA66}" type="presParOf" srcId="{6141EFCC-5EB9-49C8-8F96-D0C32F179493}" destId="{33C6DEBB-FCC0-4DCB-A740-10251A5D6253}" srcOrd="0" destOrd="0" presId="urn:microsoft.com/office/officeart/2008/layout/VerticalCurvedList"/>
    <dgm:cxn modelId="{93DCBB07-91BF-4069-ACF8-9338922D857D}" type="presParOf" srcId="{3DE34553-6290-4A58-A0F2-236DF44AF57C}" destId="{8032332D-3C3E-446D-A5E8-AC9D3B8CA35D}" srcOrd="3" destOrd="0" presId="urn:microsoft.com/office/officeart/2008/layout/VerticalCurvedList"/>
    <dgm:cxn modelId="{545C658E-6BB8-4441-80FB-0164C005904C}" type="presParOf" srcId="{3DE34553-6290-4A58-A0F2-236DF44AF57C}" destId="{793815E3-C4CE-48A1-B80C-ADCD2FBABE9F}" srcOrd="4" destOrd="0" presId="urn:microsoft.com/office/officeart/2008/layout/VerticalCurvedList"/>
    <dgm:cxn modelId="{8D269DD0-AB5A-4E6B-B523-28022F92C62F}" type="presParOf" srcId="{793815E3-C4CE-48A1-B80C-ADCD2FBABE9F}" destId="{7CC1338D-5851-4848-A5A7-E7FCB2B39487}" srcOrd="0" destOrd="0" presId="urn:microsoft.com/office/officeart/2008/layout/VerticalCurvedList"/>
    <dgm:cxn modelId="{3B6AB755-BAF5-4B16-9270-026BD6B0D48B}" type="presParOf" srcId="{3DE34553-6290-4A58-A0F2-236DF44AF57C}" destId="{25C9C29A-18CA-474D-9E26-3E72075E73F1}" srcOrd="5" destOrd="0" presId="urn:microsoft.com/office/officeart/2008/layout/VerticalCurvedList"/>
    <dgm:cxn modelId="{F4A67661-37AD-47A3-B480-35B4A3494DE2}" type="presParOf" srcId="{3DE34553-6290-4A58-A0F2-236DF44AF57C}" destId="{40C4A4B0-4AEC-4AFF-963B-50EB27BA81CB}" srcOrd="6" destOrd="0" presId="urn:microsoft.com/office/officeart/2008/layout/VerticalCurvedList"/>
    <dgm:cxn modelId="{488E6F05-C180-43EE-87A5-4A8B806D6976}" type="presParOf" srcId="{40C4A4B0-4AEC-4AFF-963B-50EB27BA81CB}" destId="{1AE03182-AC49-4B4E-8E9B-4808002C72FC}"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CA17119-7C50-4484-ADE9-39B0CD5AEBD5}"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CC379096-7728-45DF-BEE2-0F1A6117C1C3}">
      <dgm:prSet phldrT="[Text]"/>
      <dgm:spPr>
        <a:solidFill>
          <a:srgbClr val="56831A"/>
        </a:solidFill>
      </dgm:spPr>
      <dgm:t>
        <a:bodyPr/>
        <a:lstStyle/>
        <a:p>
          <a:r>
            <a:rPr lang="en-US" b="1" dirty="0"/>
            <a:t>Academic Knowledge</a:t>
          </a:r>
          <a:endParaRPr lang="en-US" dirty="0"/>
        </a:p>
      </dgm:t>
    </dgm:pt>
    <dgm:pt modelId="{9EDD5FAD-863F-42EF-A94C-BD78421F7B21}" type="parTrans" cxnId="{E5174EB3-FEEE-4846-B876-DE0B161CB03A}">
      <dgm:prSet/>
      <dgm:spPr/>
      <dgm:t>
        <a:bodyPr/>
        <a:lstStyle/>
        <a:p>
          <a:endParaRPr lang="en-US"/>
        </a:p>
      </dgm:t>
    </dgm:pt>
    <dgm:pt modelId="{1D5E85B7-75CE-446A-99D1-D3287DFA2A42}" type="sibTrans" cxnId="{E5174EB3-FEEE-4846-B876-DE0B161CB03A}">
      <dgm:prSet/>
      <dgm:spPr/>
      <dgm:t>
        <a:bodyPr/>
        <a:lstStyle/>
        <a:p>
          <a:endParaRPr lang="en-US"/>
        </a:p>
      </dgm:t>
    </dgm:pt>
    <dgm:pt modelId="{DC25620D-33E9-4C7A-B91A-3D24AFA56B6C}">
      <dgm:prSet phldrT="[Text]"/>
      <dgm:spPr/>
      <dgm:t>
        <a:bodyPr/>
        <a:lstStyle/>
        <a:p>
          <a:pPr marL="0" indent="0">
            <a:buNone/>
          </a:pPr>
          <a:r>
            <a:rPr lang="en-US" dirty="0"/>
            <a:t>Knowledge and skills associated with subject-matter areas such as English, mathematics, and science</a:t>
          </a:r>
        </a:p>
      </dgm:t>
    </dgm:pt>
    <dgm:pt modelId="{92C453AD-9107-4521-BB71-49DDF99FB7CB}" type="parTrans" cxnId="{97009EE4-9FEB-4D00-8893-C7934DC67494}">
      <dgm:prSet/>
      <dgm:spPr/>
      <dgm:t>
        <a:bodyPr/>
        <a:lstStyle/>
        <a:p>
          <a:endParaRPr lang="en-US"/>
        </a:p>
      </dgm:t>
    </dgm:pt>
    <dgm:pt modelId="{4755BE5B-92F8-4035-A400-E1E85B4FD2F3}" type="sibTrans" cxnId="{97009EE4-9FEB-4D00-8893-C7934DC67494}">
      <dgm:prSet/>
      <dgm:spPr/>
      <dgm:t>
        <a:bodyPr/>
        <a:lstStyle/>
        <a:p>
          <a:endParaRPr lang="en-US"/>
        </a:p>
      </dgm:t>
    </dgm:pt>
    <dgm:pt modelId="{5A314733-D76F-44B9-BB4F-AF6E6414C7FC}">
      <dgm:prSet phldrT="[Text]"/>
      <dgm:spPr>
        <a:solidFill>
          <a:srgbClr val="276173"/>
        </a:solidFill>
      </dgm:spPr>
      <dgm:t>
        <a:bodyPr/>
        <a:lstStyle/>
        <a:p>
          <a:r>
            <a:rPr lang="en-US" b="1" dirty="0"/>
            <a:t>Technical Skills</a:t>
          </a:r>
          <a:endParaRPr lang="en-US" dirty="0"/>
        </a:p>
      </dgm:t>
    </dgm:pt>
    <dgm:pt modelId="{D171E0C7-4D5F-449C-AF84-B9912F65F615}" type="parTrans" cxnId="{39DE9AEC-FBF0-4194-A9CA-A8A87565F967}">
      <dgm:prSet/>
      <dgm:spPr/>
      <dgm:t>
        <a:bodyPr/>
        <a:lstStyle/>
        <a:p>
          <a:endParaRPr lang="en-US"/>
        </a:p>
      </dgm:t>
    </dgm:pt>
    <dgm:pt modelId="{C5A86239-54FE-4B6F-863B-61949E36B7E7}" type="sibTrans" cxnId="{39DE9AEC-FBF0-4194-A9CA-A8A87565F967}">
      <dgm:prSet/>
      <dgm:spPr/>
      <dgm:t>
        <a:bodyPr/>
        <a:lstStyle/>
        <a:p>
          <a:endParaRPr lang="en-US"/>
        </a:p>
      </dgm:t>
    </dgm:pt>
    <dgm:pt modelId="{89686550-9542-464D-ADD4-7BAB2028D9CB}">
      <dgm:prSet phldrT="[Text]"/>
      <dgm:spPr/>
      <dgm:t>
        <a:bodyPr/>
        <a:lstStyle/>
        <a:p>
          <a:pPr marL="0" indent="0">
            <a:buNone/>
          </a:pPr>
          <a:r>
            <a:rPr lang="en-US" dirty="0"/>
            <a:t>Skills needed for specific occupations or careers </a:t>
          </a:r>
        </a:p>
      </dgm:t>
    </dgm:pt>
    <dgm:pt modelId="{6222C572-6454-4485-B447-17C6CD35B304}" type="parTrans" cxnId="{AA82FF90-B721-474E-A66B-CB5B455DCF7C}">
      <dgm:prSet/>
      <dgm:spPr/>
      <dgm:t>
        <a:bodyPr/>
        <a:lstStyle/>
        <a:p>
          <a:endParaRPr lang="en-US"/>
        </a:p>
      </dgm:t>
    </dgm:pt>
    <dgm:pt modelId="{3D164C20-730C-4F3D-BFB6-EBAA6EFFF963}" type="sibTrans" cxnId="{AA82FF90-B721-474E-A66B-CB5B455DCF7C}">
      <dgm:prSet/>
      <dgm:spPr/>
      <dgm:t>
        <a:bodyPr/>
        <a:lstStyle/>
        <a:p>
          <a:endParaRPr lang="en-US"/>
        </a:p>
      </dgm:t>
    </dgm:pt>
    <dgm:pt modelId="{AE50AD76-68F7-4828-84CF-2DFEB72DF66E}">
      <dgm:prSet/>
      <dgm:spPr/>
      <dgm:t>
        <a:bodyPr/>
        <a:lstStyle/>
        <a:p>
          <a:r>
            <a:rPr lang="en-US" b="1" dirty="0"/>
            <a:t>Employability Skills</a:t>
          </a:r>
        </a:p>
      </dgm:t>
    </dgm:pt>
    <dgm:pt modelId="{4E78FF99-CD9D-4454-B2AA-98D9F0F0F2E0}" type="parTrans" cxnId="{3613F83B-2880-49C1-870F-6A605D4CA499}">
      <dgm:prSet/>
      <dgm:spPr/>
      <dgm:t>
        <a:bodyPr/>
        <a:lstStyle/>
        <a:p>
          <a:endParaRPr lang="en-US"/>
        </a:p>
      </dgm:t>
    </dgm:pt>
    <dgm:pt modelId="{2C70473D-675C-4F4A-A9CF-76F978332EFF}" type="sibTrans" cxnId="{3613F83B-2880-49C1-870F-6A605D4CA499}">
      <dgm:prSet/>
      <dgm:spPr/>
      <dgm:t>
        <a:bodyPr/>
        <a:lstStyle/>
        <a:p>
          <a:endParaRPr lang="en-US"/>
        </a:p>
      </dgm:t>
    </dgm:pt>
    <dgm:pt modelId="{F6D69A18-14CD-446C-88A8-28C941D1D657}">
      <dgm:prSet/>
      <dgm:spPr/>
      <dgm:t>
        <a:bodyPr/>
        <a:lstStyle/>
        <a:p>
          <a:pPr marL="0" indent="0">
            <a:buNone/>
          </a:pPr>
          <a:r>
            <a:rPr lang="en-US" dirty="0"/>
            <a:t>General knowledge and skills that are necessary for success in the labor market at all employment levels in all sectors</a:t>
          </a:r>
        </a:p>
      </dgm:t>
    </dgm:pt>
    <dgm:pt modelId="{58AA8821-7F90-4F56-A283-3F1A8DF8862C}" type="parTrans" cxnId="{0FE08422-1871-42F8-B401-6FBFA1BFB41A}">
      <dgm:prSet/>
      <dgm:spPr/>
      <dgm:t>
        <a:bodyPr/>
        <a:lstStyle/>
        <a:p>
          <a:endParaRPr lang="en-US"/>
        </a:p>
      </dgm:t>
    </dgm:pt>
    <dgm:pt modelId="{A47EF6C9-1364-4E20-BE9F-AD835F54C016}" type="sibTrans" cxnId="{0FE08422-1871-42F8-B401-6FBFA1BFB41A}">
      <dgm:prSet/>
      <dgm:spPr/>
      <dgm:t>
        <a:bodyPr/>
        <a:lstStyle/>
        <a:p>
          <a:endParaRPr lang="en-US"/>
        </a:p>
      </dgm:t>
    </dgm:pt>
    <dgm:pt modelId="{CF2AE6E4-D995-42AD-BCA5-DA1B73D59305}" type="pres">
      <dgm:prSet presAssocID="{2CA17119-7C50-4484-ADE9-39B0CD5AEBD5}" presName="Name0" presStyleCnt="0">
        <dgm:presLayoutVars>
          <dgm:dir/>
          <dgm:animLvl val="lvl"/>
          <dgm:resizeHandles val="exact"/>
        </dgm:presLayoutVars>
      </dgm:prSet>
      <dgm:spPr/>
    </dgm:pt>
    <dgm:pt modelId="{68919391-9FF1-4ABC-8FDB-A9F405F5F889}" type="pres">
      <dgm:prSet presAssocID="{CC379096-7728-45DF-BEE2-0F1A6117C1C3}" presName="linNode" presStyleCnt="0"/>
      <dgm:spPr/>
    </dgm:pt>
    <dgm:pt modelId="{72A5710B-DEF1-4D9E-B2BD-FB46BD2EEB62}" type="pres">
      <dgm:prSet presAssocID="{CC379096-7728-45DF-BEE2-0F1A6117C1C3}" presName="parentText" presStyleLbl="node1" presStyleIdx="0" presStyleCnt="3">
        <dgm:presLayoutVars>
          <dgm:chMax val="1"/>
          <dgm:bulletEnabled val="1"/>
        </dgm:presLayoutVars>
      </dgm:prSet>
      <dgm:spPr/>
    </dgm:pt>
    <dgm:pt modelId="{9704E273-274A-4222-B916-7EC62927EA80}" type="pres">
      <dgm:prSet presAssocID="{CC379096-7728-45DF-BEE2-0F1A6117C1C3}" presName="descendantText" presStyleLbl="alignAccFollowNode1" presStyleIdx="0" presStyleCnt="3">
        <dgm:presLayoutVars>
          <dgm:bulletEnabled val="1"/>
        </dgm:presLayoutVars>
      </dgm:prSet>
      <dgm:spPr/>
    </dgm:pt>
    <dgm:pt modelId="{BE96DA13-56F1-4622-884E-7F9384EB4F5C}" type="pres">
      <dgm:prSet presAssocID="{1D5E85B7-75CE-446A-99D1-D3287DFA2A42}" presName="sp" presStyleCnt="0"/>
      <dgm:spPr/>
    </dgm:pt>
    <dgm:pt modelId="{BB537D05-5450-473C-948D-1D92751AD426}" type="pres">
      <dgm:prSet presAssocID="{5A314733-D76F-44B9-BB4F-AF6E6414C7FC}" presName="linNode" presStyleCnt="0"/>
      <dgm:spPr/>
    </dgm:pt>
    <dgm:pt modelId="{4608C322-5827-4852-A3B1-53655C6D7ABA}" type="pres">
      <dgm:prSet presAssocID="{5A314733-D76F-44B9-BB4F-AF6E6414C7FC}" presName="parentText" presStyleLbl="node1" presStyleIdx="1" presStyleCnt="3">
        <dgm:presLayoutVars>
          <dgm:chMax val="1"/>
          <dgm:bulletEnabled val="1"/>
        </dgm:presLayoutVars>
      </dgm:prSet>
      <dgm:spPr/>
    </dgm:pt>
    <dgm:pt modelId="{069877F9-DCB7-43E0-A8B7-25F53D21DB7C}" type="pres">
      <dgm:prSet presAssocID="{5A314733-D76F-44B9-BB4F-AF6E6414C7FC}" presName="descendantText" presStyleLbl="alignAccFollowNode1" presStyleIdx="1" presStyleCnt="3">
        <dgm:presLayoutVars>
          <dgm:bulletEnabled val="1"/>
        </dgm:presLayoutVars>
      </dgm:prSet>
      <dgm:spPr/>
    </dgm:pt>
    <dgm:pt modelId="{86372CEE-49CB-4BEC-B205-9C0561317217}" type="pres">
      <dgm:prSet presAssocID="{C5A86239-54FE-4B6F-863B-61949E36B7E7}" presName="sp" presStyleCnt="0"/>
      <dgm:spPr/>
    </dgm:pt>
    <dgm:pt modelId="{09638E31-DB40-4CB9-A6B6-4F21477F8A15}" type="pres">
      <dgm:prSet presAssocID="{AE50AD76-68F7-4828-84CF-2DFEB72DF66E}" presName="linNode" presStyleCnt="0"/>
      <dgm:spPr/>
    </dgm:pt>
    <dgm:pt modelId="{DCB7B223-C31F-4EF4-8472-F068F14579EF}" type="pres">
      <dgm:prSet presAssocID="{AE50AD76-68F7-4828-84CF-2DFEB72DF66E}" presName="parentText" presStyleLbl="node1" presStyleIdx="2" presStyleCnt="3">
        <dgm:presLayoutVars>
          <dgm:chMax val="1"/>
          <dgm:bulletEnabled val="1"/>
        </dgm:presLayoutVars>
      </dgm:prSet>
      <dgm:spPr/>
    </dgm:pt>
    <dgm:pt modelId="{A20832FB-F5DE-40A1-93F0-DF6A312147E8}" type="pres">
      <dgm:prSet presAssocID="{AE50AD76-68F7-4828-84CF-2DFEB72DF66E}" presName="descendantText" presStyleLbl="alignAccFollowNode1" presStyleIdx="2" presStyleCnt="3">
        <dgm:presLayoutVars>
          <dgm:bulletEnabled val="1"/>
        </dgm:presLayoutVars>
      </dgm:prSet>
      <dgm:spPr/>
    </dgm:pt>
  </dgm:ptLst>
  <dgm:cxnLst>
    <dgm:cxn modelId="{C62B0403-DAF2-4A6E-B360-9EB34CF8B8C0}" type="presOf" srcId="{AE50AD76-68F7-4828-84CF-2DFEB72DF66E}" destId="{DCB7B223-C31F-4EF4-8472-F068F14579EF}" srcOrd="0" destOrd="0" presId="urn:microsoft.com/office/officeart/2005/8/layout/vList5"/>
    <dgm:cxn modelId="{EFBCA70C-536B-4B25-B537-283E84ABF5E2}" type="presOf" srcId="{F6D69A18-14CD-446C-88A8-28C941D1D657}" destId="{A20832FB-F5DE-40A1-93F0-DF6A312147E8}" srcOrd="0" destOrd="0" presId="urn:microsoft.com/office/officeart/2005/8/layout/vList5"/>
    <dgm:cxn modelId="{0FE08422-1871-42F8-B401-6FBFA1BFB41A}" srcId="{AE50AD76-68F7-4828-84CF-2DFEB72DF66E}" destId="{F6D69A18-14CD-446C-88A8-28C941D1D657}" srcOrd="0" destOrd="0" parTransId="{58AA8821-7F90-4F56-A283-3F1A8DF8862C}" sibTransId="{A47EF6C9-1364-4E20-BE9F-AD835F54C016}"/>
    <dgm:cxn modelId="{3613F83B-2880-49C1-870F-6A605D4CA499}" srcId="{2CA17119-7C50-4484-ADE9-39B0CD5AEBD5}" destId="{AE50AD76-68F7-4828-84CF-2DFEB72DF66E}" srcOrd="2" destOrd="0" parTransId="{4E78FF99-CD9D-4454-B2AA-98D9F0F0F2E0}" sibTransId="{2C70473D-675C-4F4A-A9CF-76F978332EFF}"/>
    <dgm:cxn modelId="{4D45FA86-0A70-4801-9F1B-2FBAA5670D94}" type="presOf" srcId="{5A314733-D76F-44B9-BB4F-AF6E6414C7FC}" destId="{4608C322-5827-4852-A3B1-53655C6D7ABA}" srcOrd="0" destOrd="0" presId="urn:microsoft.com/office/officeart/2005/8/layout/vList5"/>
    <dgm:cxn modelId="{AA82FF90-B721-474E-A66B-CB5B455DCF7C}" srcId="{5A314733-D76F-44B9-BB4F-AF6E6414C7FC}" destId="{89686550-9542-464D-ADD4-7BAB2028D9CB}" srcOrd="0" destOrd="0" parTransId="{6222C572-6454-4485-B447-17C6CD35B304}" sibTransId="{3D164C20-730C-4F3D-BFB6-EBAA6EFFF963}"/>
    <dgm:cxn modelId="{E5174EB3-FEEE-4846-B876-DE0B161CB03A}" srcId="{2CA17119-7C50-4484-ADE9-39B0CD5AEBD5}" destId="{CC379096-7728-45DF-BEE2-0F1A6117C1C3}" srcOrd="0" destOrd="0" parTransId="{9EDD5FAD-863F-42EF-A94C-BD78421F7B21}" sibTransId="{1D5E85B7-75CE-446A-99D1-D3287DFA2A42}"/>
    <dgm:cxn modelId="{C71ADBC2-40E1-4259-A719-F2962C94C49C}" type="presOf" srcId="{DC25620D-33E9-4C7A-B91A-3D24AFA56B6C}" destId="{9704E273-274A-4222-B916-7EC62927EA80}" srcOrd="0" destOrd="0" presId="urn:microsoft.com/office/officeart/2005/8/layout/vList5"/>
    <dgm:cxn modelId="{9639B8CF-BB78-4E83-98D7-9662871A12AC}" type="presOf" srcId="{89686550-9542-464D-ADD4-7BAB2028D9CB}" destId="{069877F9-DCB7-43E0-A8B7-25F53D21DB7C}" srcOrd="0" destOrd="0" presId="urn:microsoft.com/office/officeart/2005/8/layout/vList5"/>
    <dgm:cxn modelId="{EE0F42DE-63D4-47A1-B3C9-AEFC10919D54}" type="presOf" srcId="{2CA17119-7C50-4484-ADE9-39B0CD5AEBD5}" destId="{CF2AE6E4-D995-42AD-BCA5-DA1B73D59305}" srcOrd="0" destOrd="0" presId="urn:microsoft.com/office/officeart/2005/8/layout/vList5"/>
    <dgm:cxn modelId="{14695FE2-1E95-42DA-B605-3C8CE10AA8E1}" type="presOf" srcId="{CC379096-7728-45DF-BEE2-0F1A6117C1C3}" destId="{72A5710B-DEF1-4D9E-B2BD-FB46BD2EEB62}" srcOrd="0" destOrd="0" presId="urn:microsoft.com/office/officeart/2005/8/layout/vList5"/>
    <dgm:cxn modelId="{97009EE4-9FEB-4D00-8893-C7934DC67494}" srcId="{CC379096-7728-45DF-BEE2-0F1A6117C1C3}" destId="{DC25620D-33E9-4C7A-B91A-3D24AFA56B6C}" srcOrd="0" destOrd="0" parTransId="{92C453AD-9107-4521-BB71-49DDF99FB7CB}" sibTransId="{4755BE5B-92F8-4035-A400-E1E85B4FD2F3}"/>
    <dgm:cxn modelId="{39DE9AEC-FBF0-4194-A9CA-A8A87565F967}" srcId="{2CA17119-7C50-4484-ADE9-39B0CD5AEBD5}" destId="{5A314733-D76F-44B9-BB4F-AF6E6414C7FC}" srcOrd="1" destOrd="0" parTransId="{D171E0C7-4D5F-449C-AF84-B9912F65F615}" sibTransId="{C5A86239-54FE-4B6F-863B-61949E36B7E7}"/>
    <dgm:cxn modelId="{3E96D428-53F7-4862-92A0-FE15D52D41C8}" type="presParOf" srcId="{CF2AE6E4-D995-42AD-BCA5-DA1B73D59305}" destId="{68919391-9FF1-4ABC-8FDB-A9F405F5F889}" srcOrd="0" destOrd="0" presId="urn:microsoft.com/office/officeart/2005/8/layout/vList5"/>
    <dgm:cxn modelId="{16134971-2FA8-43BE-A5C3-4819B377E28E}" type="presParOf" srcId="{68919391-9FF1-4ABC-8FDB-A9F405F5F889}" destId="{72A5710B-DEF1-4D9E-B2BD-FB46BD2EEB62}" srcOrd="0" destOrd="0" presId="urn:microsoft.com/office/officeart/2005/8/layout/vList5"/>
    <dgm:cxn modelId="{E1147199-C00B-4AAE-AE46-85641ED975D3}" type="presParOf" srcId="{68919391-9FF1-4ABC-8FDB-A9F405F5F889}" destId="{9704E273-274A-4222-B916-7EC62927EA80}" srcOrd="1" destOrd="0" presId="urn:microsoft.com/office/officeart/2005/8/layout/vList5"/>
    <dgm:cxn modelId="{0AC6E342-39C2-4F6B-8DB9-D6DCB26126D0}" type="presParOf" srcId="{CF2AE6E4-D995-42AD-BCA5-DA1B73D59305}" destId="{BE96DA13-56F1-4622-884E-7F9384EB4F5C}" srcOrd="1" destOrd="0" presId="urn:microsoft.com/office/officeart/2005/8/layout/vList5"/>
    <dgm:cxn modelId="{39AE55D2-E9E6-4179-B597-624EF9390C8C}" type="presParOf" srcId="{CF2AE6E4-D995-42AD-BCA5-DA1B73D59305}" destId="{BB537D05-5450-473C-948D-1D92751AD426}" srcOrd="2" destOrd="0" presId="urn:microsoft.com/office/officeart/2005/8/layout/vList5"/>
    <dgm:cxn modelId="{08CC23E6-06FB-46C5-BB17-4B742C33A956}" type="presParOf" srcId="{BB537D05-5450-473C-948D-1D92751AD426}" destId="{4608C322-5827-4852-A3B1-53655C6D7ABA}" srcOrd="0" destOrd="0" presId="urn:microsoft.com/office/officeart/2005/8/layout/vList5"/>
    <dgm:cxn modelId="{978C52CA-D9F1-48F9-A662-1D588EBCBFD3}" type="presParOf" srcId="{BB537D05-5450-473C-948D-1D92751AD426}" destId="{069877F9-DCB7-43E0-A8B7-25F53D21DB7C}" srcOrd="1" destOrd="0" presId="urn:microsoft.com/office/officeart/2005/8/layout/vList5"/>
    <dgm:cxn modelId="{709A2426-A99D-4100-AE1E-D712EFB65C5F}" type="presParOf" srcId="{CF2AE6E4-D995-42AD-BCA5-DA1B73D59305}" destId="{86372CEE-49CB-4BEC-B205-9C0561317217}" srcOrd="3" destOrd="0" presId="urn:microsoft.com/office/officeart/2005/8/layout/vList5"/>
    <dgm:cxn modelId="{ABD012BE-5F76-46F4-B982-C54185EB2F7D}" type="presParOf" srcId="{CF2AE6E4-D995-42AD-BCA5-DA1B73D59305}" destId="{09638E31-DB40-4CB9-A6B6-4F21477F8A15}" srcOrd="4" destOrd="0" presId="urn:microsoft.com/office/officeart/2005/8/layout/vList5"/>
    <dgm:cxn modelId="{41729BA4-36F8-4A29-B528-329530686286}" type="presParOf" srcId="{09638E31-DB40-4CB9-A6B6-4F21477F8A15}" destId="{DCB7B223-C31F-4EF4-8472-F068F14579EF}" srcOrd="0" destOrd="0" presId="urn:microsoft.com/office/officeart/2005/8/layout/vList5"/>
    <dgm:cxn modelId="{77FD2834-0D43-40C0-84ED-0F59B9EBB609}" type="presParOf" srcId="{09638E31-DB40-4CB9-A6B6-4F21477F8A15}" destId="{A20832FB-F5DE-40A1-93F0-DF6A312147E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950CB48-33A4-4E9A-8477-4A960149810C}"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US"/>
        </a:p>
      </dgm:t>
    </dgm:pt>
    <dgm:pt modelId="{6422848E-6547-40EC-B540-B5078E2CEE2D}">
      <dgm:prSet phldrT="[Text]"/>
      <dgm:spPr/>
      <dgm:t>
        <a:bodyPr/>
        <a:lstStyle/>
        <a:p>
          <a:r>
            <a:rPr lang="en-US" dirty="0"/>
            <a:t>SEA or LEA Leaders</a:t>
          </a:r>
        </a:p>
      </dgm:t>
    </dgm:pt>
    <dgm:pt modelId="{91487662-3A52-403B-82C2-30C7F9AEDD7F}" type="parTrans" cxnId="{BAA5DC47-79EA-45CA-962E-20658E6D02A1}">
      <dgm:prSet/>
      <dgm:spPr/>
      <dgm:t>
        <a:bodyPr/>
        <a:lstStyle/>
        <a:p>
          <a:endParaRPr lang="en-US"/>
        </a:p>
      </dgm:t>
    </dgm:pt>
    <dgm:pt modelId="{8F2B9671-5E66-4895-AFCD-CBB483BD70C0}" type="sibTrans" cxnId="{BAA5DC47-79EA-45CA-962E-20658E6D02A1}">
      <dgm:prSet/>
      <dgm:spPr/>
      <dgm:t>
        <a:bodyPr/>
        <a:lstStyle/>
        <a:p>
          <a:endParaRPr lang="en-US"/>
        </a:p>
      </dgm:t>
    </dgm:pt>
    <dgm:pt modelId="{A56C2C94-1FE5-43DB-8ACA-9B2A793F56F1}">
      <dgm:prSet phldrT="[Text]"/>
      <dgm:spPr/>
      <dgm:t>
        <a:bodyPr/>
        <a:lstStyle/>
        <a:p>
          <a:r>
            <a:rPr lang="en-US" dirty="0">
              <a:solidFill>
                <a:schemeClr val="tx1"/>
              </a:solidFill>
            </a:rPr>
            <a:t>School Staff</a:t>
          </a:r>
        </a:p>
      </dgm:t>
    </dgm:pt>
    <dgm:pt modelId="{759B82A7-BFA5-42AF-BABC-CD7712F36029}" type="parTrans" cxnId="{095CB266-5C7E-4E26-ADCE-7D7E3CEDDDB8}">
      <dgm:prSet/>
      <dgm:spPr/>
      <dgm:t>
        <a:bodyPr/>
        <a:lstStyle/>
        <a:p>
          <a:endParaRPr lang="en-US"/>
        </a:p>
      </dgm:t>
    </dgm:pt>
    <dgm:pt modelId="{62ACB913-5412-4D5C-8C4C-A1AE2656B4C4}" type="sibTrans" cxnId="{095CB266-5C7E-4E26-ADCE-7D7E3CEDDDB8}">
      <dgm:prSet/>
      <dgm:spPr/>
      <dgm:t>
        <a:bodyPr/>
        <a:lstStyle/>
        <a:p>
          <a:endParaRPr lang="en-US"/>
        </a:p>
      </dgm:t>
    </dgm:pt>
    <dgm:pt modelId="{CC18933E-0ACC-483D-A907-2774448AFB47}">
      <dgm:prSet phldrT="[Text]"/>
      <dgm:spPr/>
      <dgm:t>
        <a:bodyPr/>
        <a:lstStyle/>
        <a:p>
          <a:r>
            <a:rPr lang="en-US" dirty="0">
              <a:solidFill>
                <a:schemeClr val="tx1"/>
              </a:solidFill>
            </a:rPr>
            <a:t>Business and Industry</a:t>
          </a:r>
        </a:p>
      </dgm:t>
    </dgm:pt>
    <dgm:pt modelId="{3ED210CC-5CD3-42AE-AFB1-C7E668F63671}" type="parTrans" cxnId="{8F5E8643-0AC9-42CC-ADFF-93CF924EF009}">
      <dgm:prSet/>
      <dgm:spPr/>
      <dgm:t>
        <a:bodyPr/>
        <a:lstStyle/>
        <a:p>
          <a:endParaRPr lang="en-US"/>
        </a:p>
      </dgm:t>
    </dgm:pt>
    <dgm:pt modelId="{D9F7EE4E-C342-430C-BE16-BDE49A7EAA0C}" type="sibTrans" cxnId="{8F5E8643-0AC9-42CC-ADFF-93CF924EF009}">
      <dgm:prSet/>
      <dgm:spPr/>
      <dgm:t>
        <a:bodyPr/>
        <a:lstStyle/>
        <a:p>
          <a:endParaRPr lang="en-US"/>
        </a:p>
      </dgm:t>
    </dgm:pt>
    <dgm:pt modelId="{10831BE2-4674-4797-BD36-0E1270AB968D}" type="pres">
      <dgm:prSet presAssocID="{0950CB48-33A4-4E9A-8477-4A960149810C}" presName="Name0" presStyleCnt="0">
        <dgm:presLayoutVars>
          <dgm:chMax val="7"/>
          <dgm:chPref val="7"/>
          <dgm:dir/>
        </dgm:presLayoutVars>
      </dgm:prSet>
      <dgm:spPr/>
    </dgm:pt>
    <dgm:pt modelId="{F29DA04E-5C46-4D0F-9AFF-44163BA9394C}" type="pres">
      <dgm:prSet presAssocID="{0950CB48-33A4-4E9A-8477-4A960149810C}" presName="Name1" presStyleCnt="0"/>
      <dgm:spPr/>
    </dgm:pt>
    <dgm:pt modelId="{6055D258-F733-4EDA-8ED4-970B28AB9992}" type="pres">
      <dgm:prSet presAssocID="{0950CB48-33A4-4E9A-8477-4A960149810C}" presName="cycle" presStyleCnt="0"/>
      <dgm:spPr/>
    </dgm:pt>
    <dgm:pt modelId="{D60BCD1F-F814-4762-91E2-3BEF05ADD0E0}" type="pres">
      <dgm:prSet presAssocID="{0950CB48-33A4-4E9A-8477-4A960149810C}" presName="srcNode" presStyleLbl="node1" presStyleIdx="0" presStyleCnt="3"/>
      <dgm:spPr/>
    </dgm:pt>
    <dgm:pt modelId="{FF2BC412-6313-44E1-9690-FB81A99B7349}" type="pres">
      <dgm:prSet presAssocID="{0950CB48-33A4-4E9A-8477-4A960149810C}" presName="conn" presStyleLbl="parChTrans1D2" presStyleIdx="0" presStyleCnt="1"/>
      <dgm:spPr/>
    </dgm:pt>
    <dgm:pt modelId="{B2567018-D46A-4D52-9B77-E38D757DB15F}" type="pres">
      <dgm:prSet presAssocID="{0950CB48-33A4-4E9A-8477-4A960149810C}" presName="extraNode" presStyleLbl="node1" presStyleIdx="0" presStyleCnt="3"/>
      <dgm:spPr/>
    </dgm:pt>
    <dgm:pt modelId="{FEA1BAA8-F541-4023-9182-7E5CACF5E0CA}" type="pres">
      <dgm:prSet presAssocID="{0950CB48-33A4-4E9A-8477-4A960149810C}" presName="dstNode" presStyleLbl="node1" presStyleIdx="0" presStyleCnt="3"/>
      <dgm:spPr/>
    </dgm:pt>
    <dgm:pt modelId="{7AB54E1B-E634-49F1-9397-088F73AFF812}" type="pres">
      <dgm:prSet presAssocID="{6422848E-6547-40EC-B540-B5078E2CEE2D}" presName="text_1" presStyleLbl="node1" presStyleIdx="0" presStyleCnt="3">
        <dgm:presLayoutVars>
          <dgm:bulletEnabled val="1"/>
        </dgm:presLayoutVars>
      </dgm:prSet>
      <dgm:spPr/>
    </dgm:pt>
    <dgm:pt modelId="{5FE51B86-B331-4AE0-A3EE-4607F6341F71}" type="pres">
      <dgm:prSet presAssocID="{6422848E-6547-40EC-B540-B5078E2CEE2D}" presName="accent_1" presStyleCnt="0"/>
      <dgm:spPr/>
    </dgm:pt>
    <dgm:pt modelId="{02A26C6E-0A17-445A-B565-50D8CC5B20AC}" type="pres">
      <dgm:prSet presAssocID="{6422848E-6547-40EC-B540-B5078E2CEE2D}" presName="accentRepeatNode" presStyleLbl="solidFgAcc1" presStyleIdx="0" presStyleCnt="3"/>
      <dgm:spPr/>
    </dgm:pt>
    <dgm:pt modelId="{8930081F-5746-4BA1-8A49-411DE8AF7B20}" type="pres">
      <dgm:prSet presAssocID="{A56C2C94-1FE5-43DB-8ACA-9B2A793F56F1}" presName="text_2" presStyleLbl="node1" presStyleIdx="1" presStyleCnt="3">
        <dgm:presLayoutVars>
          <dgm:bulletEnabled val="1"/>
        </dgm:presLayoutVars>
      </dgm:prSet>
      <dgm:spPr/>
    </dgm:pt>
    <dgm:pt modelId="{2FE04EE8-3422-41F6-800C-4517DC50C960}" type="pres">
      <dgm:prSet presAssocID="{A56C2C94-1FE5-43DB-8ACA-9B2A793F56F1}" presName="accent_2" presStyleCnt="0"/>
      <dgm:spPr/>
    </dgm:pt>
    <dgm:pt modelId="{4DE75F77-D700-4038-8F65-23E0E7D80BB3}" type="pres">
      <dgm:prSet presAssocID="{A56C2C94-1FE5-43DB-8ACA-9B2A793F56F1}" presName="accentRepeatNode" presStyleLbl="solidFgAcc1" presStyleIdx="1" presStyleCnt="3"/>
      <dgm:spPr/>
    </dgm:pt>
    <dgm:pt modelId="{8CC39F78-C473-4392-994C-2664FEC9F3CD}" type="pres">
      <dgm:prSet presAssocID="{CC18933E-0ACC-483D-A907-2774448AFB47}" presName="text_3" presStyleLbl="node1" presStyleIdx="2" presStyleCnt="3">
        <dgm:presLayoutVars>
          <dgm:bulletEnabled val="1"/>
        </dgm:presLayoutVars>
      </dgm:prSet>
      <dgm:spPr/>
    </dgm:pt>
    <dgm:pt modelId="{9F39FC8F-7DF1-41BE-A3D8-B190335C040F}" type="pres">
      <dgm:prSet presAssocID="{CC18933E-0ACC-483D-A907-2774448AFB47}" presName="accent_3" presStyleCnt="0"/>
      <dgm:spPr/>
    </dgm:pt>
    <dgm:pt modelId="{B1DF26CD-52CE-413E-954E-EB63BB720166}" type="pres">
      <dgm:prSet presAssocID="{CC18933E-0ACC-483D-A907-2774448AFB47}" presName="accentRepeatNode" presStyleLbl="solidFgAcc1" presStyleIdx="2" presStyleCnt="3"/>
      <dgm:spPr/>
    </dgm:pt>
  </dgm:ptLst>
  <dgm:cxnLst>
    <dgm:cxn modelId="{222CF101-75D5-451B-88A0-B7DCF6312154}" type="presOf" srcId="{CC18933E-0ACC-483D-A907-2774448AFB47}" destId="{8CC39F78-C473-4392-994C-2664FEC9F3CD}" srcOrd="0" destOrd="0" presId="urn:microsoft.com/office/officeart/2008/layout/VerticalCurvedList"/>
    <dgm:cxn modelId="{8F5E8643-0AC9-42CC-ADFF-93CF924EF009}" srcId="{0950CB48-33A4-4E9A-8477-4A960149810C}" destId="{CC18933E-0ACC-483D-A907-2774448AFB47}" srcOrd="2" destOrd="0" parTransId="{3ED210CC-5CD3-42AE-AFB1-C7E668F63671}" sibTransId="{D9F7EE4E-C342-430C-BE16-BDE49A7EAA0C}"/>
    <dgm:cxn modelId="{095CB266-5C7E-4E26-ADCE-7D7E3CEDDDB8}" srcId="{0950CB48-33A4-4E9A-8477-4A960149810C}" destId="{A56C2C94-1FE5-43DB-8ACA-9B2A793F56F1}" srcOrd="1" destOrd="0" parTransId="{759B82A7-BFA5-42AF-BABC-CD7712F36029}" sibTransId="{62ACB913-5412-4D5C-8C4C-A1AE2656B4C4}"/>
    <dgm:cxn modelId="{BAA5DC47-79EA-45CA-962E-20658E6D02A1}" srcId="{0950CB48-33A4-4E9A-8477-4A960149810C}" destId="{6422848E-6547-40EC-B540-B5078E2CEE2D}" srcOrd="0" destOrd="0" parTransId="{91487662-3A52-403B-82C2-30C7F9AEDD7F}" sibTransId="{8F2B9671-5E66-4895-AFCD-CBB483BD70C0}"/>
    <dgm:cxn modelId="{DDED1691-4F13-492E-A0CD-BEC8B4F4519B}" type="presOf" srcId="{0950CB48-33A4-4E9A-8477-4A960149810C}" destId="{10831BE2-4674-4797-BD36-0E1270AB968D}" srcOrd="0" destOrd="0" presId="urn:microsoft.com/office/officeart/2008/layout/VerticalCurvedList"/>
    <dgm:cxn modelId="{8240BAA2-CFBD-4AC9-A1FF-2EF0014486E3}" type="presOf" srcId="{8F2B9671-5E66-4895-AFCD-CBB483BD70C0}" destId="{FF2BC412-6313-44E1-9690-FB81A99B7349}" srcOrd="0" destOrd="0" presId="urn:microsoft.com/office/officeart/2008/layout/VerticalCurvedList"/>
    <dgm:cxn modelId="{67743AA7-D27A-4A75-A8B1-E2BBEF581453}" type="presOf" srcId="{6422848E-6547-40EC-B540-B5078E2CEE2D}" destId="{7AB54E1B-E634-49F1-9397-088F73AFF812}" srcOrd="0" destOrd="0" presId="urn:microsoft.com/office/officeart/2008/layout/VerticalCurvedList"/>
    <dgm:cxn modelId="{7086E2B0-0B16-4561-9237-39D4D00D8F19}" type="presOf" srcId="{A56C2C94-1FE5-43DB-8ACA-9B2A793F56F1}" destId="{8930081F-5746-4BA1-8A49-411DE8AF7B20}" srcOrd="0" destOrd="0" presId="urn:microsoft.com/office/officeart/2008/layout/VerticalCurvedList"/>
    <dgm:cxn modelId="{84366FAB-DBEA-420B-951F-FF29F3422182}" type="presParOf" srcId="{10831BE2-4674-4797-BD36-0E1270AB968D}" destId="{F29DA04E-5C46-4D0F-9AFF-44163BA9394C}" srcOrd="0" destOrd="0" presId="urn:microsoft.com/office/officeart/2008/layout/VerticalCurvedList"/>
    <dgm:cxn modelId="{45B3BC22-1A4A-49A3-9DE3-EE986C4E57E8}" type="presParOf" srcId="{F29DA04E-5C46-4D0F-9AFF-44163BA9394C}" destId="{6055D258-F733-4EDA-8ED4-970B28AB9992}" srcOrd="0" destOrd="0" presId="urn:microsoft.com/office/officeart/2008/layout/VerticalCurvedList"/>
    <dgm:cxn modelId="{88A286CA-3E30-4B3B-A79E-DE77878514D0}" type="presParOf" srcId="{6055D258-F733-4EDA-8ED4-970B28AB9992}" destId="{D60BCD1F-F814-4762-91E2-3BEF05ADD0E0}" srcOrd="0" destOrd="0" presId="urn:microsoft.com/office/officeart/2008/layout/VerticalCurvedList"/>
    <dgm:cxn modelId="{2EACF9A3-E36F-4217-9DE2-359613ABF987}" type="presParOf" srcId="{6055D258-F733-4EDA-8ED4-970B28AB9992}" destId="{FF2BC412-6313-44E1-9690-FB81A99B7349}" srcOrd="1" destOrd="0" presId="urn:microsoft.com/office/officeart/2008/layout/VerticalCurvedList"/>
    <dgm:cxn modelId="{3A18D013-1FBA-4E36-98CE-4648715901F5}" type="presParOf" srcId="{6055D258-F733-4EDA-8ED4-970B28AB9992}" destId="{B2567018-D46A-4D52-9B77-E38D757DB15F}" srcOrd="2" destOrd="0" presId="urn:microsoft.com/office/officeart/2008/layout/VerticalCurvedList"/>
    <dgm:cxn modelId="{15AC0005-608D-4DA2-85D8-75460AD55340}" type="presParOf" srcId="{6055D258-F733-4EDA-8ED4-970B28AB9992}" destId="{FEA1BAA8-F541-4023-9182-7E5CACF5E0CA}" srcOrd="3" destOrd="0" presId="urn:microsoft.com/office/officeart/2008/layout/VerticalCurvedList"/>
    <dgm:cxn modelId="{8BCA2CB7-6A69-4604-B628-0D4086C4B8F7}" type="presParOf" srcId="{F29DA04E-5C46-4D0F-9AFF-44163BA9394C}" destId="{7AB54E1B-E634-49F1-9397-088F73AFF812}" srcOrd="1" destOrd="0" presId="urn:microsoft.com/office/officeart/2008/layout/VerticalCurvedList"/>
    <dgm:cxn modelId="{E8BFC776-53E6-412A-ACAA-56FF6BE70ECF}" type="presParOf" srcId="{F29DA04E-5C46-4D0F-9AFF-44163BA9394C}" destId="{5FE51B86-B331-4AE0-A3EE-4607F6341F71}" srcOrd="2" destOrd="0" presId="urn:microsoft.com/office/officeart/2008/layout/VerticalCurvedList"/>
    <dgm:cxn modelId="{8A14DF62-7A41-4B62-9A49-1F470282EDC7}" type="presParOf" srcId="{5FE51B86-B331-4AE0-A3EE-4607F6341F71}" destId="{02A26C6E-0A17-445A-B565-50D8CC5B20AC}" srcOrd="0" destOrd="0" presId="urn:microsoft.com/office/officeart/2008/layout/VerticalCurvedList"/>
    <dgm:cxn modelId="{F92388DC-6419-46CD-BCEA-0D0972F22C5D}" type="presParOf" srcId="{F29DA04E-5C46-4D0F-9AFF-44163BA9394C}" destId="{8930081F-5746-4BA1-8A49-411DE8AF7B20}" srcOrd="3" destOrd="0" presId="urn:microsoft.com/office/officeart/2008/layout/VerticalCurvedList"/>
    <dgm:cxn modelId="{C6206EE3-C3C5-4BBA-919B-FD80E1BA9AF7}" type="presParOf" srcId="{F29DA04E-5C46-4D0F-9AFF-44163BA9394C}" destId="{2FE04EE8-3422-41F6-800C-4517DC50C960}" srcOrd="4" destOrd="0" presId="urn:microsoft.com/office/officeart/2008/layout/VerticalCurvedList"/>
    <dgm:cxn modelId="{15DB99E5-885B-4A98-A10D-EEE1145059F1}" type="presParOf" srcId="{2FE04EE8-3422-41F6-800C-4517DC50C960}" destId="{4DE75F77-D700-4038-8F65-23E0E7D80BB3}" srcOrd="0" destOrd="0" presId="urn:microsoft.com/office/officeart/2008/layout/VerticalCurvedList"/>
    <dgm:cxn modelId="{7BB3690B-DF69-406B-B505-24E1797264D5}" type="presParOf" srcId="{F29DA04E-5C46-4D0F-9AFF-44163BA9394C}" destId="{8CC39F78-C473-4392-994C-2664FEC9F3CD}" srcOrd="5" destOrd="0" presId="urn:microsoft.com/office/officeart/2008/layout/VerticalCurvedList"/>
    <dgm:cxn modelId="{CD40ECA1-1064-430D-8678-4A6C70AF944D}" type="presParOf" srcId="{F29DA04E-5C46-4D0F-9AFF-44163BA9394C}" destId="{9F39FC8F-7DF1-41BE-A3D8-B190335C040F}" srcOrd="6" destOrd="0" presId="urn:microsoft.com/office/officeart/2008/layout/VerticalCurvedList"/>
    <dgm:cxn modelId="{C7833635-68DC-45A4-BCF7-A1403B82E960}" type="presParOf" srcId="{9F39FC8F-7DF1-41BE-A3D8-B190335C040F}" destId="{B1DF26CD-52CE-413E-954E-EB63BB72016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BD8BDA6-F3B8-4A53-A81C-86407B6B5793}"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72A88A12-44E4-4E99-AA88-4071C7F139DA}">
      <dgm:prSet phldrT="[Text]"/>
      <dgm:spPr/>
      <dgm:t>
        <a:bodyPr/>
        <a:lstStyle/>
        <a:p>
          <a:r>
            <a:rPr lang="en-US" dirty="0"/>
            <a:t>In-Person Meeting</a:t>
          </a:r>
        </a:p>
      </dgm:t>
    </dgm:pt>
    <dgm:pt modelId="{207C832E-15F7-48A9-8D0E-FA3D9BA564C4}" type="parTrans" cxnId="{CEC33A50-23B3-4B75-A879-94F58FDDA663}">
      <dgm:prSet/>
      <dgm:spPr/>
      <dgm:t>
        <a:bodyPr/>
        <a:lstStyle/>
        <a:p>
          <a:endParaRPr lang="en-US"/>
        </a:p>
      </dgm:t>
    </dgm:pt>
    <dgm:pt modelId="{ACDB64B1-1A1C-4337-9CA9-5A9D8FF549D8}" type="sibTrans" cxnId="{CEC33A50-23B3-4B75-A879-94F58FDDA663}">
      <dgm:prSet/>
      <dgm:spPr/>
      <dgm:t>
        <a:bodyPr/>
        <a:lstStyle/>
        <a:p>
          <a:endParaRPr lang="en-US"/>
        </a:p>
      </dgm:t>
    </dgm:pt>
    <dgm:pt modelId="{59F8C260-04F6-4981-8FCC-FC757115B1AC}">
      <dgm:prSet phldrT="[Text]"/>
      <dgm:spPr/>
      <dgm:t>
        <a:bodyPr/>
        <a:lstStyle/>
        <a:p>
          <a:r>
            <a:rPr lang="en-US" dirty="0">
              <a:solidFill>
                <a:schemeClr val="tx1"/>
              </a:solidFill>
            </a:rPr>
            <a:t>Survey or Focus Groups</a:t>
          </a:r>
        </a:p>
      </dgm:t>
    </dgm:pt>
    <dgm:pt modelId="{B2807F7B-CFB1-4141-992A-21E9956E684F}" type="parTrans" cxnId="{BFFAB8C6-613F-48F8-9CEE-F5CF7CFA7203}">
      <dgm:prSet/>
      <dgm:spPr/>
      <dgm:t>
        <a:bodyPr/>
        <a:lstStyle/>
        <a:p>
          <a:endParaRPr lang="en-US"/>
        </a:p>
      </dgm:t>
    </dgm:pt>
    <dgm:pt modelId="{57F83F1A-C30A-49EA-994A-3C9A422084BE}" type="sibTrans" cxnId="{BFFAB8C6-613F-48F8-9CEE-F5CF7CFA7203}">
      <dgm:prSet/>
      <dgm:spPr/>
      <dgm:t>
        <a:bodyPr/>
        <a:lstStyle/>
        <a:p>
          <a:endParaRPr lang="en-US"/>
        </a:p>
      </dgm:t>
    </dgm:pt>
    <dgm:pt modelId="{DBC5AE4C-54E1-48EB-B0A7-1D95C521AE8E}">
      <dgm:prSet phldrT="[Text]"/>
      <dgm:spPr/>
      <dgm:t>
        <a:bodyPr/>
        <a:lstStyle/>
        <a:p>
          <a:r>
            <a:rPr lang="en-US" dirty="0">
              <a:solidFill>
                <a:schemeClr val="tx1"/>
              </a:solidFill>
            </a:rPr>
            <a:t>Review and Comment</a:t>
          </a:r>
        </a:p>
      </dgm:t>
    </dgm:pt>
    <dgm:pt modelId="{297F1310-7DC0-4466-BA96-1BF3AA42662D}" type="parTrans" cxnId="{6886E6C2-46D6-4A5B-9EDE-4A8BA01C4DAE}">
      <dgm:prSet/>
      <dgm:spPr/>
      <dgm:t>
        <a:bodyPr/>
        <a:lstStyle/>
        <a:p>
          <a:endParaRPr lang="en-US"/>
        </a:p>
      </dgm:t>
    </dgm:pt>
    <dgm:pt modelId="{1820D6F3-D94A-4FEF-A4C6-A0A8D1C0A35D}" type="sibTrans" cxnId="{6886E6C2-46D6-4A5B-9EDE-4A8BA01C4DAE}">
      <dgm:prSet/>
      <dgm:spPr/>
      <dgm:t>
        <a:bodyPr/>
        <a:lstStyle/>
        <a:p>
          <a:endParaRPr lang="en-US"/>
        </a:p>
      </dgm:t>
    </dgm:pt>
    <dgm:pt modelId="{A5F4105A-DC84-44E6-962D-C4A4E08D01C6}" type="pres">
      <dgm:prSet presAssocID="{DBD8BDA6-F3B8-4A53-A81C-86407B6B5793}" presName="Name0" presStyleCnt="0">
        <dgm:presLayoutVars>
          <dgm:chMax val="7"/>
          <dgm:chPref val="7"/>
          <dgm:dir/>
        </dgm:presLayoutVars>
      </dgm:prSet>
      <dgm:spPr/>
    </dgm:pt>
    <dgm:pt modelId="{AD69E56F-A929-4FC1-871D-EDD958519628}" type="pres">
      <dgm:prSet presAssocID="{DBD8BDA6-F3B8-4A53-A81C-86407B6B5793}" presName="Name1" presStyleCnt="0"/>
      <dgm:spPr/>
    </dgm:pt>
    <dgm:pt modelId="{91FC2DD1-39AE-4E8F-AB59-171F49CEE669}" type="pres">
      <dgm:prSet presAssocID="{DBD8BDA6-F3B8-4A53-A81C-86407B6B5793}" presName="cycle" presStyleCnt="0"/>
      <dgm:spPr/>
    </dgm:pt>
    <dgm:pt modelId="{B39383F4-1AE0-4085-8E36-9406F89A66C3}" type="pres">
      <dgm:prSet presAssocID="{DBD8BDA6-F3B8-4A53-A81C-86407B6B5793}" presName="srcNode" presStyleLbl="node1" presStyleIdx="0" presStyleCnt="3"/>
      <dgm:spPr/>
    </dgm:pt>
    <dgm:pt modelId="{1676ABAB-EBEC-415C-BE42-5928F2087C6A}" type="pres">
      <dgm:prSet presAssocID="{DBD8BDA6-F3B8-4A53-A81C-86407B6B5793}" presName="conn" presStyleLbl="parChTrans1D2" presStyleIdx="0" presStyleCnt="1"/>
      <dgm:spPr/>
    </dgm:pt>
    <dgm:pt modelId="{0EC41226-CC99-4B77-BB36-705762C0EB46}" type="pres">
      <dgm:prSet presAssocID="{DBD8BDA6-F3B8-4A53-A81C-86407B6B5793}" presName="extraNode" presStyleLbl="node1" presStyleIdx="0" presStyleCnt="3"/>
      <dgm:spPr/>
    </dgm:pt>
    <dgm:pt modelId="{95EF62A7-F0D4-4BA7-ADF1-F0C5A89EB4D8}" type="pres">
      <dgm:prSet presAssocID="{DBD8BDA6-F3B8-4A53-A81C-86407B6B5793}" presName="dstNode" presStyleLbl="node1" presStyleIdx="0" presStyleCnt="3"/>
      <dgm:spPr/>
    </dgm:pt>
    <dgm:pt modelId="{94C0C398-FCA7-4EAF-AF58-7582ABA27761}" type="pres">
      <dgm:prSet presAssocID="{72A88A12-44E4-4E99-AA88-4071C7F139DA}" presName="text_1" presStyleLbl="node1" presStyleIdx="0" presStyleCnt="3">
        <dgm:presLayoutVars>
          <dgm:bulletEnabled val="1"/>
        </dgm:presLayoutVars>
      </dgm:prSet>
      <dgm:spPr/>
    </dgm:pt>
    <dgm:pt modelId="{2FCB9265-E012-4278-ABD3-72F89047BFCF}" type="pres">
      <dgm:prSet presAssocID="{72A88A12-44E4-4E99-AA88-4071C7F139DA}" presName="accent_1" presStyleCnt="0"/>
      <dgm:spPr/>
    </dgm:pt>
    <dgm:pt modelId="{84544877-5054-4C7A-887D-AEE4AAA481E5}" type="pres">
      <dgm:prSet presAssocID="{72A88A12-44E4-4E99-AA88-4071C7F139DA}" presName="accentRepeatNode" presStyleLbl="solidFgAcc1" presStyleIdx="0" presStyleCnt="3"/>
      <dgm:spPr/>
    </dgm:pt>
    <dgm:pt modelId="{72E4C721-BE99-42F0-B862-EC1650ACE3FD}" type="pres">
      <dgm:prSet presAssocID="{59F8C260-04F6-4981-8FCC-FC757115B1AC}" presName="text_2" presStyleLbl="node1" presStyleIdx="1" presStyleCnt="3">
        <dgm:presLayoutVars>
          <dgm:bulletEnabled val="1"/>
        </dgm:presLayoutVars>
      </dgm:prSet>
      <dgm:spPr/>
    </dgm:pt>
    <dgm:pt modelId="{1CC7732A-0B4E-4719-9D39-124FD649D028}" type="pres">
      <dgm:prSet presAssocID="{59F8C260-04F6-4981-8FCC-FC757115B1AC}" presName="accent_2" presStyleCnt="0"/>
      <dgm:spPr/>
    </dgm:pt>
    <dgm:pt modelId="{D077DD6F-9D29-47CA-B5A4-FFA8D98992FD}" type="pres">
      <dgm:prSet presAssocID="{59F8C260-04F6-4981-8FCC-FC757115B1AC}" presName="accentRepeatNode" presStyleLbl="solidFgAcc1" presStyleIdx="1" presStyleCnt="3"/>
      <dgm:spPr/>
    </dgm:pt>
    <dgm:pt modelId="{7D88A7E2-9FFA-41C5-B4A3-359F58992D06}" type="pres">
      <dgm:prSet presAssocID="{DBC5AE4C-54E1-48EB-B0A7-1D95C521AE8E}" presName="text_3" presStyleLbl="node1" presStyleIdx="2" presStyleCnt="3">
        <dgm:presLayoutVars>
          <dgm:bulletEnabled val="1"/>
        </dgm:presLayoutVars>
      </dgm:prSet>
      <dgm:spPr/>
    </dgm:pt>
    <dgm:pt modelId="{05FA50A5-3F62-4C67-850C-C7FC01A7526F}" type="pres">
      <dgm:prSet presAssocID="{DBC5AE4C-54E1-48EB-B0A7-1D95C521AE8E}" presName="accent_3" presStyleCnt="0"/>
      <dgm:spPr/>
    </dgm:pt>
    <dgm:pt modelId="{37DF143B-4C17-442A-A8FC-8F3CB0F7C801}" type="pres">
      <dgm:prSet presAssocID="{DBC5AE4C-54E1-48EB-B0A7-1D95C521AE8E}" presName="accentRepeatNode" presStyleLbl="solidFgAcc1" presStyleIdx="2" presStyleCnt="3"/>
      <dgm:spPr/>
    </dgm:pt>
  </dgm:ptLst>
  <dgm:cxnLst>
    <dgm:cxn modelId="{3A522C16-E6FC-4D0B-B91D-04E427609B36}" type="presOf" srcId="{59F8C260-04F6-4981-8FCC-FC757115B1AC}" destId="{72E4C721-BE99-42F0-B862-EC1650ACE3FD}" srcOrd="0" destOrd="0" presId="urn:microsoft.com/office/officeart/2008/layout/VerticalCurvedList"/>
    <dgm:cxn modelId="{0D9FC95F-8A9D-4E30-8B4B-F3A0BC7E023D}" type="presOf" srcId="{DBC5AE4C-54E1-48EB-B0A7-1D95C521AE8E}" destId="{7D88A7E2-9FFA-41C5-B4A3-359F58992D06}" srcOrd="0" destOrd="0" presId="urn:microsoft.com/office/officeart/2008/layout/VerticalCurvedList"/>
    <dgm:cxn modelId="{CEC33A50-23B3-4B75-A879-94F58FDDA663}" srcId="{DBD8BDA6-F3B8-4A53-A81C-86407B6B5793}" destId="{72A88A12-44E4-4E99-AA88-4071C7F139DA}" srcOrd="0" destOrd="0" parTransId="{207C832E-15F7-48A9-8D0E-FA3D9BA564C4}" sibTransId="{ACDB64B1-1A1C-4337-9CA9-5A9D8FF549D8}"/>
    <dgm:cxn modelId="{02F88F74-9F30-49A5-B90C-B41A3417B7F3}" type="presOf" srcId="{DBD8BDA6-F3B8-4A53-A81C-86407B6B5793}" destId="{A5F4105A-DC84-44E6-962D-C4A4E08D01C6}" srcOrd="0" destOrd="0" presId="urn:microsoft.com/office/officeart/2008/layout/VerticalCurvedList"/>
    <dgm:cxn modelId="{0ED7EE7B-6064-4349-A6E3-C396774239C3}" type="presOf" srcId="{72A88A12-44E4-4E99-AA88-4071C7F139DA}" destId="{94C0C398-FCA7-4EAF-AF58-7582ABA27761}" srcOrd="0" destOrd="0" presId="urn:microsoft.com/office/officeart/2008/layout/VerticalCurvedList"/>
    <dgm:cxn modelId="{0173287E-005F-4A71-99B1-748E68D80035}" type="presOf" srcId="{ACDB64B1-1A1C-4337-9CA9-5A9D8FF549D8}" destId="{1676ABAB-EBEC-415C-BE42-5928F2087C6A}" srcOrd="0" destOrd="0" presId="urn:microsoft.com/office/officeart/2008/layout/VerticalCurvedList"/>
    <dgm:cxn modelId="{6886E6C2-46D6-4A5B-9EDE-4A8BA01C4DAE}" srcId="{DBD8BDA6-F3B8-4A53-A81C-86407B6B5793}" destId="{DBC5AE4C-54E1-48EB-B0A7-1D95C521AE8E}" srcOrd="2" destOrd="0" parTransId="{297F1310-7DC0-4466-BA96-1BF3AA42662D}" sibTransId="{1820D6F3-D94A-4FEF-A4C6-A0A8D1C0A35D}"/>
    <dgm:cxn modelId="{BFFAB8C6-613F-48F8-9CEE-F5CF7CFA7203}" srcId="{DBD8BDA6-F3B8-4A53-A81C-86407B6B5793}" destId="{59F8C260-04F6-4981-8FCC-FC757115B1AC}" srcOrd="1" destOrd="0" parTransId="{B2807F7B-CFB1-4141-992A-21E9956E684F}" sibTransId="{57F83F1A-C30A-49EA-994A-3C9A422084BE}"/>
    <dgm:cxn modelId="{83B417E7-2E7F-4889-A0DA-F847079B3139}" type="presParOf" srcId="{A5F4105A-DC84-44E6-962D-C4A4E08D01C6}" destId="{AD69E56F-A929-4FC1-871D-EDD958519628}" srcOrd="0" destOrd="0" presId="urn:microsoft.com/office/officeart/2008/layout/VerticalCurvedList"/>
    <dgm:cxn modelId="{F0220CD8-13EB-48FA-8B52-59F603D6F5A2}" type="presParOf" srcId="{AD69E56F-A929-4FC1-871D-EDD958519628}" destId="{91FC2DD1-39AE-4E8F-AB59-171F49CEE669}" srcOrd="0" destOrd="0" presId="urn:microsoft.com/office/officeart/2008/layout/VerticalCurvedList"/>
    <dgm:cxn modelId="{DAF3985E-0A66-4A50-9475-7C50C8627734}" type="presParOf" srcId="{91FC2DD1-39AE-4E8F-AB59-171F49CEE669}" destId="{B39383F4-1AE0-4085-8E36-9406F89A66C3}" srcOrd="0" destOrd="0" presId="urn:microsoft.com/office/officeart/2008/layout/VerticalCurvedList"/>
    <dgm:cxn modelId="{55C29507-71B7-470D-A2A7-42A23FA11C6C}" type="presParOf" srcId="{91FC2DD1-39AE-4E8F-AB59-171F49CEE669}" destId="{1676ABAB-EBEC-415C-BE42-5928F2087C6A}" srcOrd="1" destOrd="0" presId="urn:microsoft.com/office/officeart/2008/layout/VerticalCurvedList"/>
    <dgm:cxn modelId="{8AA602A7-B714-4A79-A9B9-2A2DCB7C1B92}" type="presParOf" srcId="{91FC2DD1-39AE-4E8F-AB59-171F49CEE669}" destId="{0EC41226-CC99-4B77-BB36-705762C0EB46}" srcOrd="2" destOrd="0" presId="urn:microsoft.com/office/officeart/2008/layout/VerticalCurvedList"/>
    <dgm:cxn modelId="{2C5E333A-28F2-4DCB-8523-111764957857}" type="presParOf" srcId="{91FC2DD1-39AE-4E8F-AB59-171F49CEE669}" destId="{95EF62A7-F0D4-4BA7-ADF1-F0C5A89EB4D8}" srcOrd="3" destOrd="0" presId="urn:microsoft.com/office/officeart/2008/layout/VerticalCurvedList"/>
    <dgm:cxn modelId="{2D8EBF6F-1FCD-49BD-AABC-964C9F24C984}" type="presParOf" srcId="{AD69E56F-A929-4FC1-871D-EDD958519628}" destId="{94C0C398-FCA7-4EAF-AF58-7582ABA27761}" srcOrd="1" destOrd="0" presId="urn:microsoft.com/office/officeart/2008/layout/VerticalCurvedList"/>
    <dgm:cxn modelId="{7407E69D-16D0-4E84-BBF1-A4BA3C888FC5}" type="presParOf" srcId="{AD69E56F-A929-4FC1-871D-EDD958519628}" destId="{2FCB9265-E012-4278-ABD3-72F89047BFCF}" srcOrd="2" destOrd="0" presId="urn:microsoft.com/office/officeart/2008/layout/VerticalCurvedList"/>
    <dgm:cxn modelId="{DEA4578B-5BA8-4744-A03F-2BAB7F86FE18}" type="presParOf" srcId="{2FCB9265-E012-4278-ABD3-72F89047BFCF}" destId="{84544877-5054-4C7A-887D-AEE4AAA481E5}" srcOrd="0" destOrd="0" presId="urn:microsoft.com/office/officeart/2008/layout/VerticalCurvedList"/>
    <dgm:cxn modelId="{DE40425F-5B7A-4B55-BD78-7DCBF620E705}" type="presParOf" srcId="{AD69E56F-A929-4FC1-871D-EDD958519628}" destId="{72E4C721-BE99-42F0-B862-EC1650ACE3FD}" srcOrd="3" destOrd="0" presId="urn:microsoft.com/office/officeart/2008/layout/VerticalCurvedList"/>
    <dgm:cxn modelId="{97FC5B33-1E9E-4AC5-A630-A9EE20DBC9B7}" type="presParOf" srcId="{AD69E56F-A929-4FC1-871D-EDD958519628}" destId="{1CC7732A-0B4E-4719-9D39-124FD649D028}" srcOrd="4" destOrd="0" presId="urn:microsoft.com/office/officeart/2008/layout/VerticalCurvedList"/>
    <dgm:cxn modelId="{51AB285E-9E96-43D1-A5C5-FD14A814AE1E}" type="presParOf" srcId="{1CC7732A-0B4E-4719-9D39-124FD649D028}" destId="{D077DD6F-9D29-47CA-B5A4-FFA8D98992FD}" srcOrd="0" destOrd="0" presId="urn:microsoft.com/office/officeart/2008/layout/VerticalCurvedList"/>
    <dgm:cxn modelId="{B7819A8F-7565-4985-9093-8C3ED56C8EDA}" type="presParOf" srcId="{AD69E56F-A929-4FC1-871D-EDD958519628}" destId="{7D88A7E2-9FFA-41C5-B4A3-359F58992D06}" srcOrd="5" destOrd="0" presId="urn:microsoft.com/office/officeart/2008/layout/VerticalCurvedList"/>
    <dgm:cxn modelId="{29BBFA8F-52DF-4234-A7AF-7429CBEA154A}" type="presParOf" srcId="{AD69E56F-A929-4FC1-871D-EDD958519628}" destId="{05FA50A5-3F62-4C67-850C-C7FC01A7526F}" srcOrd="6" destOrd="0" presId="urn:microsoft.com/office/officeart/2008/layout/VerticalCurvedList"/>
    <dgm:cxn modelId="{9DC15E9D-7782-474D-875B-754B16053531}" type="presParOf" srcId="{05FA50A5-3F62-4C67-850C-C7FC01A7526F}" destId="{37DF143B-4C17-442A-A8FC-8F3CB0F7C801}"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FB56B6-8C72-432D-B910-0F2CFCB385C5}">
      <dsp:nvSpPr>
        <dsp:cNvPr id="0" name=""/>
        <dsp:cNvSpPr/>
      </dsp:nvSpPr>
      <dsp:spPr>
        <a:xfrm>
          <a:off x="167217" y="8874"/>
          <a:ext cx="7890401" cy="1149143"/>
        </a:xfrm>
        <a:prstGeom prst="rightArrow">
          <a:avLst>
            <a:gd name="adj1" fmla="val 50000"/>
            <a:gd name="adj2" fmla="val 50000"/>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182426" numCol="1" spcCol="1270" anchor="ctr" anchorCtr="0">
          <a:noAutofit/>
        </a:bodyPr>
        <a:lstStyle/>
        <a:p>
          <a:pPr marL="0" lvl="0" indent="0" algn="l" defTabSz="889000">
            <a:lnSpc>
              <a:spcPct val="90000"/>
            </a:lnSpc>
            <a:spcBef>
              <a:spcPct val="0"/>
            </a:spcBef>
            <a:spcAft>
              <a:spcPct val="35000"/>
            </a:spcAft>
            <a:buNone/>
          </a:pPr>
          <a:r>
            <a:rPr lang="en-US" sz="2000" kern="1200" dirty="0"/>
            <a:t>What Is Measured? </a:t>
          </a:r>
          <a:r>
            <a:rPr lang="en-US" sz="2800" kern="1200" dirty="0"/>
            <a:t>	</a:t>
          </a:r>
        </a:p>
      </dsp:txBody>
      <dsp:txXfrm>
        <a:off x="167217" y="296160"/>
        <a:ext cx="7603115" cy="574571"/>
      </dsp:txXfrm>
    </dsp:sp>
    <dsp:sp modelId="{A0D770B5-E52C-4365-9DAD-32E5099BDEA9}">
      <dsp:nvSpPr>
        <dsp:cNvPr id="0" name=""/>
        <dsp:cNvSpPr/>
      </dsp:nvSpPr>
      <dsp:spPr>
        <a:xfrm>
          <a:off x="167217" y="895029"/>
          <a:ext cx="2430243" cy="2213672"/>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Font typeface="Arial" panose="020B0604020202020204" pitchFamily="34" charset="0"/>
            <a:buNone/>
          </a:pPr>
          <a:r>
            <a:rPr lang="en-US" sz="1400" b="0" kern="1200" dirty="0"/>
            <a:t>Academic Knowledge</a:t>
          </a:r>
        </a:p>
        <a:p>
          <a:pPr marL="0" lvl="0" indent="0" algn="l" defTabSz="622300">
            <a:lnSpc>
              <a:spcPct val="90000"/>
            </a:lnSpc>
            <a:spcBef>
              <a:spcPct val="0"/>
            </a:spcBef>
            <a:spcAft>
              <a:spcPct val="35000"/>
            </a:spcAft>
            <a:buFont typeface="Arial" panose="020B0604020202020204" pitchFamily="34" charset="0"/>
            <a:buNone/>
          </a:pPr>
          <a:r>
            <a:rPr lang="en-US" sz="1400" b="0" kern="1200" dirty="0"/>
            <a:t>Technical Skills</a:t>
          </a:r>
        </a:p>
        <a:p>
          <a:pPr marL="0" lvl="0" indent="0" algn="l" defTabSz="622300">
            <a:lnSpc>
              <a:spcPct val="90000"/>
            </a:lnSpc>
            <a:spcBef>
              <a:spcPct val="0"/>
            </a:spcBef>
            <a:spcAft>
              <a:spcPct val="35000"/>
            </a:spcAft>
            <a:buFont typeface="Arial" panose="020B0604020202020204" pitchFamily="34" charset="0"/>
            <a:buNone/>
          </a:pPr>
          <a:r>
            <a:rPr lang="en-US" sz="1400" b="0" kern="1200" dirty="0"/>
            <a:t>Employability Skills</a:t>
          </a:r>
        </a:p>
      </dsp:txBody>
      <dsp:txXfrm>
        <a:off x="167217" y="895029"/>
        <a:ext cx="2430243" cy="2213672"/>
      </dsp:txXfrm>
    </dsp:sp>
    <dsp:sp modelId="{D05C626D-4C73-4CDA-B3A1-6E7A96782CF5}">
      <dsp:nvSpPr>
        <dsp:cNvPr id="0" name=""/>
        <dsp:cNvSpPr/>
      </dsp:nvSpPr>
      <dsp:spPr>
        <a:xfrm>
          <a:off x="2597461" y="391922"/>
          <a:ext cx="5460157" cy="1149143"/>
        </a:xfrm>
        <a:prstGeom prst="rightArrow">
          <a:avLst>
            <a:gd name="adj1" fmla="val 50000"/>
            <a:gd name="adj2" fmla="val 50000"/>
          </a:avLst>
        </a:prstGeom>
        <a:solidFill>
          <a:srgbClr val="2E448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182426" numCol="1" spcCol="1270" anchor="ctr" anchorCtr="0">
          <a:noAutofit/>
        </a:bodyPr>
        <a:lstStyle/>
        <a:p>
          <a:pPr marL="0" lvl="0" indent="0" algn="l" defTabSz="889000">
            <a:lnSpc>
              <a:spcPct val="90000"/>
            </a:lnSpc>
            <a:spcBef>
              <a:spcPct val="0"/>
            </a:spcBef>
            <a:spcAft>
              <a:spcPct val="35000"/>
            </a:spcAft>
            <a:buNone/>
          </a:pPr>
          <a:r>
            <a:rPr lang="en-US" sz="2000" kern="1200" dirty="0"/>
            <a:t>Who Measures It?</a:t>
          </a:r>
        </a:p>
      </dsp:txBody>
      <dsp:txXfrm>
        <a:off x="2597461" y="679208"/>
        <a:ext cx="5172871" cy="574571"/>
      </dsp:txXfrm>
    </dsp:sp>
    <dsp:sp modelId="{A691FA2A-9F67-4074-8BB1-F07558FF3596}">
      <dsp:nvSpPr>
        <dsp:cNvPr id="0" name=""/>
        <dsp:cNvSpPr/>
      </dsp:nvSpPr>
      <dsp:spPr>
        <a:xfrm>
          <a:off x="2597461" y="1278077"/>
          <a:ext cx="2430243" cy="2213672"/>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82880" lvl="0" indent="-182880" algn="l" defTabSz="622300">
            <a:lnSpc>
              <a:spcPct val="90000"/>
            </a:lnSpc>
            <a:spcBef>
              <a:spcPct val="0"/>
            </a:spcBef>
            <a:spcAft>
              <a:spcPct val="35000"/>
            </a:spcAft>
            <a:buFont typeface="Arial" panose="020B0604020202020204" pitchFamily="34" charset="0"/>
            <a:buNone/>
          </a:pPr>
          <a:r>
            <a:rPr lang="en-US" sz="1400" kern="1200" dirty="0"/>
            <a:t>Students</a:t>
          </a:r>
        </a:p>
        <a:p>
          <a:pPr marL="182880" lvl="0" indent="-182880" algn="l" defTabSz="622300">
            <a:lnSpc>
              <a:spcPct val="90000"/>
            </a:lnSpc>
            <a:spcBef>
              <a:spcPct val="0"/>
            </a:spcBef>
            <a:spcAft>
              <a:spcPct val="35000"/>
            </a:spcAft>
            <a:buFont typeface="Arial" panose="020B0604020202020204" pitchFamily="34" charset="0"/>
            <a:buNone/>
          </a:pPr>
          <a:r>
            <a:rPr lang="en-US" sz="1400" kern="1200" dirty="0"/>
            <a:t>Employers</a:t>
          </a:r>
        </a:p>
        <a:p>
          <a:pPr marL="182880" lvl="0" indent="-182880" algn="l" defTabSz="622300">
            <a:lnSpc>
              <a:spcPct val="90000"/>
            </a:lnSpc>
            <a:spcBef>
              <a:spcPct val="0"/>
            </a:spcBef>
            <a:spcAft>
              <a:spcPct val="35000"/>
            </a:spcAft>
            <a:buFont typeface="Arial" panose="020B0604020202020204" pitchFamily="34" charset="0"/>
            <a:buNone/>
          </a:pPr>
          <a:r>
            <a:rPr lang="en-US" sz="1400" kern="1200" dirty="0"/>
            <a:t>Teachers</a:t>
          </a:r>
        </a:p>
        <a:p>
          <a:pPr marL="182880" lvl="0" indent="-182880" algn="l" defTabSz="622300">
            <a:lnSpc>
              <a:spcPct val="90000"/>
            </a:lnSpc>
            <a:spcBef>
              <a:spcPct val="0"/>
            </a:spcBef>
            <a:spcAft>
              <a:spcPct val="35000"/>
            </a:spcAft>
            <a:buFont typeface="Arial" panose="020B0604020202020204" pitchFamily="34" charset="0"/>
            <a:buNone/>
          </a:pPr>
          <a:r>
            <a:rPr lang="en-US" sz="1400" kern="1200" dirty="0"/>
            <a:t>Intermediaries</a:t>
          </a:r>
        </a:p>
      </dsp:txBody>
      <dsp:txXfrm>
        <a:off x="2597461" y="1278077"/>
        <a:ext cx="2430243" cy="2213672"/>
      </dsp:txXfrm>
    </dsp:sp>
    <dsp:sp modelId="{9AD48398-591B-47C3-97E8-414E70EC653B}">
      <dsp:nvSpPr>
        <dsp:cNvPr id="0" name=""/>
        <dsp:cNvSpPr/>
      </dsp:nvSpPr>
      <dsp:spPr>
        <a:xfrm>
          <a:off x="5027705" y="774969"/>
          <a:ext cx="3029914" cy="1149143"/>
        </a:xfrm>
        <a:prstGeom prst="rightArrow">
          <a:avLst>
            <a:gd name="adj1" fmla="val 50000"/>
            <a:gd name="adj2" fmla="val 50000"/>
          </a:avLst>
        </a:prstGeom>
        <a:solidFill>
          <a:srgbClr val="00808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182426" numCol="1" spcCol="1270" anchor="ctr" anchorCtr="0">
          <a:noAutofit/>
        </a:bodyPr>
        <a:lstStyle/>
        <a:p>
          <a:pPr marL="0" lvl="0" indent="0" algn="l" defTabSz="889000">
            <a:lnSpc>
              <a:spcPct val="90000"/>
            </a:lnSpc>
            <a:spcBef>
              <a:spcPct val="0"/>
            </a:spcBef>
            <a:spcAft>
              <a:spcPct val="35000"/>
            </a:spcAft>
            <a:buNone/>
          </a:pPr>
          <a:r>
            <a:rPr lang="en-US" sz="2000" kern="1200" dirty="0"/>
            <a:t>How Is It Measured? </a:t>
          </a:r>
        </a:p>
      </dsp:txBody>
      <dsp:txXfrm>
        <a:off x="5027705" y="1062255"/>
        <a:ext cx="2742628" cy="574571"/>
      </dsp:txXfrm>
    </dsp:sp>
    <dsp:sp modelId="{8D86E125-D134-4066-AEE4-3708EDA0054A}">
      <dsp:nvSpPr>
        <dsp:cNvPr id="0" name=""/>
        <dsp:cNvSpPr/>
      </dsp:nvSpPr>
      <dsp:spPr>
        <a:xfrm>
          <a:off x="5027705" y="1661124"/>
          <a:ext cx="2430243" cy="2181275"/>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Portfolios</a:t>
          </a:r>
        </a:p>
        <a:p>
          <a:pPr marL="0" lvl="0" indent="0" algn="l" defTabSz="622300">
            <a:lnSpc>
              <a:spcPct val="90000"/>
            </a:lnSpc>
            <a:spcBef>
              <a:spcPct val="0"/>
            </a:spcBef>
            <a:spcAft>
              <a:spcPct val="35000"/>
            </a:spcAft>
            <a:buNone/>
          </a:pPr>
          <a:r>
            <a:rPr lang="en-US" sz="1400" kern="1200" dirty="0"/>
            <a:t>Rubrics</a:t>
          </a:r>
        </a:p>
        <a:p>
          <a:pPr marL="0" lvl="0" indent="0" algn="l" defTabSz="622300">
            <a:lnSpc>
              <a:spcPct val="90000"/>
            </a:lnSpc>
            <a:spcBef>
              <a:spcPct val="0"/>
            </a:spcBef>
            <a:spcAft>
              <a:spcPct val="35000"/>
            </a:spcAft>
            <a:buNone/>
          </a:pPr>
          <a:r>
            <a:rPr lang="en-US" sz="1400" kern="1200" dirty="0"/>
            <a:t>Employer Feedback</a:t>
          </a:r>
        </a:p>
        <a:p>
          <a:pPr marL="0" lvl="0" indent="0" algn="l" defTabSz="622300">
            <a:lnSpc>
              <a:spcPct val="90000"/>
            </a:lnSpc>
            <a:spcBef>
              <a:spcPct val="0"/>
            </a:spcBef>
            <a:spcAft>
              <a:spcPct val="35000"/>
            </a:spcAft>
            <a:buNone/>
          </a:pPr>
          <a:r>
            <a:rPr lang="en-US" sz="1400" kern="1200" dirty="0"/>
            <a:t>Self-Assessment</a:t>
          </a:r>
        </a:p>
      </dsp:txBody>
      <dsp:txXfrm>
        <a:off x="5027705" y="1661124"/>
        <a:ext cx="2430243" cy="218127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890992-029F-4586-9A3E-C23A9B13EBF9}">
      <dsp:nvSpPr>
        <dsp:cNvPr id="0" name=""/>
        <dsp:cNvSpPr/>
      </dsp:nvSpPr>
      <dsp:spPr>
        <a:xfrm>
          <a:off x="1101598" y="2264"/>
          <a:ext cx="2867448" cy="1720468"/>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Training and Resources</a:t>
          </a:r>
        </a:p>
      </dsp:txBody>
      <dsp:txXfrm>
        <a:off x="1185584" y="86250"/>
        <a:ext cx="2699476" cy="1552496"/>
      </dsp:txXfrm>
    </dsp:sp>
    <dsp:sp modelId="{6214E025-2E3D-4C88-B285-67D82CE1CE1F}">
      <dsp:nvSpPr>
        <dsp:cNvPr id="0" name=""/>
        <dsp:cNvSpPr/>
      </dsp:nvSpPr>
      <dsp:spPr>
        <a:xfrm>
          <a:off x="4255790" y="2264"/>
          <a:ext cx="2867448" cy="1720468"/>
        </a:xfrm>
        <a:prstGeom prst="roundRect">
          <a:avLst/>
        </a:prstGeom>
        <a:solidFill>
          <a:schemeClr val="accent3">
            <a:hueOff val="4326340"/>
            <a:satOff val="-11235"/>
            <a:lumOff val="-20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Calibration</a:t>
          </a:r>
        </a:p>
      </dsp:txBody>
      <dsp:txXfrm>
        <a:off x="4339776" y="86250"/>
        <a:ext cx="2699476" cy="1552496"/>
      </dsp:txXfrm>
    </dsp:sp>
    <dsp:sp modelId="{9C5047C8-3250-4453-8E32-62E2F1F284AC}">
      <dsp:nvSpPr>
        <dsp:cNvPr id="0" name=""/>
        <dsp:cNvSpPr/>
      </dsp:nvSpPr>
      <dsp:spPr>
        <a:xfrm>
          <a:off x="1101598" y="2009478"/>
          <a:ext cx="2867448" cy="1720468"/>
        </a:xfrm>
        <a:prstGeom prst="roundRect">
          <a:avLst/>
        </a:prstGeom>
        <a:solidFill>
          <a:schemeClr val="accent3">
            <a:hueOff val="8652681"/>
            <a:satOff val="-22471"/>
            <a:lumOff val="-40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Communication</a:t>
          </a:r>
        </a:p>
      </dsp:txBody>
      <dsp:txXfrm>
        <a:off x="1185584" y="2093464"/>
        <a:ext cx="2699476" cy="1552496"/>
      </dsp:txXfrm>
    </dsp:sp>
    <dsp:sp modelId="{D9959AAD-D146-40AC-B26D-791625F2DEDF}">
      <dsp:nvSpPr>
        <dsp:cNvPr id="0" name=""/>
        <dsp:cNvSpPr/>
      </dsp:nvSpPr>
      <dsp:spPr>
        <a:xfrm>
          <a:off x="4255790" y="2009478"/>
          <a:ext cx="2867448" cy="1720468"/>
        </a:xfrm>
        <a:prstGeom prst="roundRect">
          <a:avLst/>
        </a:prstGeom>
        <a:solidFill>
          <a:schemeClr val="accent3">
            <a:hueOff val="12979021"/>
            <a:satOff val="-33706"/>
            <a:lumOff val="-60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Stakeholder Engagement</a:t>
          </a:r>
        </a:p>
      </dsp:txBody>
      <dsp:txXfrm>
        <a:off x="4339776" y="2093464"/>
        <a:ext cx="2699476" cy="15524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417374-A267-40F7-9EB3-69F75B71FF46}">
      <dsp:nvSpPr>
        <dsp:cNvPr id="0" name=""/>
        <dsp:cNvSpPr/>
      </dsp:nvSpPr>
      <dsp:spPr>
        <a:xfrm>
          <a:off x="0" y="431573"/>
          <a:ext cx="8224837" cy="2991092"/>
        </a:xfrm>
        <a:prstGeom prst="roundRect">
          <a:avLst>
            <a:gd name="adj" fmla="val 10000"/>
          </a:avLst>
        </a:prstGeom>
        <a:solidFill>
          <a:srgbClr val="005C2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a:solidFill>
                <a:schemeClr val="bg1"/>
              </a:solidFill>
            </a:rPr>
            <a:t>A portfolio is a purposeful collection of student work over time </a:t>
          </a:r>
          <a:r>
            <a:rPr lang="en-US" sz="4000" kern="1200" dirty="0">
              <a:solidFill>
                <a:schemeClr val="bg1"/>
              </a:solidFill>
            </a:rPr>
            <a:t>(Herman, Gearheart, &amp; Aschbacher, 1996).</a:t>
          </a:r>
        </a:p>
      </dsp:txBody>
      <dsp:txXfrm>
        <a:off x="2030094" y="431573"/>
        <a:ext cx="6194742" cy="2991092"/>
      </dsp:txXfrm>
    </dsp:sp>
    <dsp:sp modelId="{239683E2-5E60-4481-AC39-37736787DA4F}">
      <dsp:nvSpPr>
        <dsp:cNvPr id="0" name=""/>
        <dsp:cNvSpPr/>
      </dsp:nvSpPr>
      <dsp:spPr>
        <a:xfrm>
          <a:off x="241406" y="1098033"/>
          <a:ext cx="1769326" cy="1637623"/>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34000" b="-3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46F50F-37FC-4A3E-8284-360B4A3AABB1}">
      <dsp:nvSpPr>
        <dsp:cNvPr id="0" name=""/>
        <dsp:cNvSpPr/>
      </dsp:nvSpPr>
      <dsp:spPr>
        <a:xfrm>
          <a:off x="0" y="0"/>
          <a:ext cx="8224837" cy="2905125"/>
        </a:xfrm>
        <a:prstGeom prst="roundRect">
          <a:avLst>
            <a:gd name="adj" fmla="val 10000"/>
          </a:avLst>
        </a:prstGeom>
        <a:solidFill>
          <a:srgbClr val="00808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182880" lvl="0" indent="0" algn="l" defTabSz="1600200">
            <a:lnSpc>
              <a:spcPct val="90000"/>
            </a:lnSpc>
            <a:spcBef>
              <a:spcPct val="0"/>
            </a:spcBef>
            <a:spcAft>
              <a:spcPct val="35000"/>
            </a:spcAft>
            <a:buNone/>
          </a:pPr>
          <a:r>
            <a:rPr lang="en-US" sz="3600" b="1" kern="1200" dirty="0"/>
            <a:t>A rubric is a set of scoring guidelines for evaluating student work </a:t>
          </a:r>
          <a:r>
            <a:rPr lang="en-US" sz="3600" kern="1200" dirty="0"/>
            <a:t>(Classroom Assessment Scoring System, 1997).</a:t>
          </a:r>
          <a:endParaRPr lang="en-US" sz="4000" kern="1200" dirty="0"/>
        </a:p>
      </dsp:txBody>
      <dsp:txXfrm>
        <a:off x="1935479" y="0"/>
        <a:ext cx="6289357" cy="2905125"/>
      </dsp:txXfrm>
    </dsp:sp>
    <dsp:sp modelId="{871208FF-CF5C-449D-A324-C57CF4A494CE}">
      <dsp:nvSpPr>
        <dsp:cNvPr id="0" name=""/>
        <dsp:cNvSpPr/>
      </dsp:nvSpPr>
      <dsp:spPr>
        <a:xfrm>
          <a:off x="161596" y="829076"/>
          <a:ext cx="1902799" cy="124697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0000" b="-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AAED6F-50DE-47AF-9205-21A44F1985E0}">
      <dsp:nvSpPr>
        <dsp:cNvPr id="0" name=""/>
        <dsp:cNvSpPr/>
      </dsp:nvSpPr>
      <dsp:spPr>
        <a:xfrm>
          <a:off x="0" y="0"/>
          <a:ext cx="8224837" cy="3106737"/>
        </a:xfrm>
        <a:prstGeom prst="roundRect">
          <a:avLst>
            <a:gd name="adj" fmla="val 10000"/>
          </a:avLst>
        </a:prstGeom>
        <a:solidFill>
          <a:srgbClr val="2E448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endParaRPr lang="en-US" sz="1800" kern="1200" dirty="0"/>
        </a:p>
        <a:p>
          <a:pPr marL="457200" lvl="1" indent="-285750" algn="l" defTabSz="1244600">
            <a:lnSpc>
              <a:spcPct val="90000"/>
            </a:lnSpc>
            <a:spcBef>
              <a:spcPct val="0"/>
            </a:spcBef>
            <a:spcAft>
              <a:spcPct val="15000"/>
            </a:spcAft>
            <a:buChar char="•"/>
          </a:pPr>
          <a:r>
            <a:rPr lang="en-US" sz="2800" kern="1200" dirty="0"/>
            <a:t>Documentation and assessment of a student’s performance of his or her duties or development of skills and knowledge</a:t>
          </a:r>
        </a:p>
        <a:p>
          <a:pPr marL="457200" lvl="1" indent="-285750" algn="l" defTabSz="1244600">
            <a:lnSpc>
              <a:spcPct val="90000"/>
            </a:lnSpc>
            <a:spcBef>
              <a:spcPct val="0"/>
            </a:spcBef>
            <a:spcAft>
              <a:spcPct val="15000"/>
            </a:spcAft>
            <a:buChar char="•"/>
          </a:pPr>
          <a:r>
            <a:rPr lang="en-US" sz="2800" kern="1200" dirty="0"/>
            <a:t>Evaluation of work-based learning program quality</a:t>
          </a:r>
        </a:p>
      </dsp:txBody>
      <dsp:txXfrm>
        <a:off x="1955641" y="0"/>
        <a:ext cx="6269195" cy="3106737"/>
      </dsp:txXfrm>
    </dsp:sp>
    <dsp:sp modelId="{D522BF97-1DB4-49EC-8DED-1BBA51B2BD18}">
      <dsp:nvSpPr>
        <dsp:cNvPr id="0" name=""/>
        <dsp:cNvSpPr/>
      </dsp:nvSpPr>
      <dsp:spPr>
        <a:xfrm>
          <a:off x="201102" y="639627"/>
          <a:ext cx="1864109" cy="182748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0000" b="-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15346-F534-41FE-B194-F0EEEC446D97}">
      <dsp:nvSpPr>
        <dsp:cNvPr id="0" name=""/>
        <dsp:cNvSpPr/>
      </dsp:nvSpPr>
      <dsp:spPr>
        <a:xfrm>
          <a:off x="0" y="0"/>
          <a:ext cx="8224837" cy="3421062"/>
        </a:xfrm>
        <a:prstGeom prst="roundRect">
          <a:avLst>
            <a:gd name="adj" fmla="val 1000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en-US" sz="2400" kern="1200" dirty="0"/>
        </a:p>
        <a:p>
          <a:pPr marL="457200" lvl="1" indent="-285750" algn="l" defTabSz="1244600">
            <a:lnSpc>
              <a:spcPct val="90000"/>
            </a:lnSpc>
            <a:spcBef>
              <a:spcPct val="0"/>
            </a:spcBef>
            <a:spcAft>
              <a:spcPct val="15000"/>
            </a:spcAft>
            <a:buChar char="•"/>
          </a:pPr>
          <a:r>
            <a:rPr lang="en-US" sz="2800" kern="1200" dirty="0"/>
            <a:t>Students evaluate or rate their own abilities, skills, and/or performance.</a:t>
          </a:r>
        </a:p>
        <a:p>
          <a:pPr marL="457200" lvl="1" indent="-285750" algn="l" defTabSz="1244600">
            <a:lnSpc>
              <a:spcPct val="90000"/>
            </a:lnSpc>
            <a:spcBef>
              <a:spcPct val="0"/>
            </a:spcBef>
            <a:spcAft>
              <a:spcPct val="15000"/>
            </a:spcAft>
            <a:buChar char="•"/>
          </a:pPr>
          <a:r>
            <a:rPr lang="en-US" sz="2800" kern="1200" dirty="0"/>
            <a:t>Students write reflections or thoughts on their own abilities, skills, performance, and experiences during the work-based learning experience.</a:t>
          </a:r>
        </a:p>
      </dsp:txBody>
      <dsp:txXfrm>
        <a:off x="1987073" y="0"/>
        <a:ext cx="6237763" cy="3421062"/>
      </dsp:txXfrm>
    </dsp:sp>
    <dsp:sp modelId="{03DED92A-35C5-4EA9-BB80-D8FBCE4B830B}">
      <dsp:nvSpPr>
        <dsp:cNvPr id="0" name=""/>
        <dsp:cNvSpPr/>
      </dsp:nvSpPr>
      <dsp:spPr>
        <a:xfrm>
          <a:off x="274613" y="814541"/>
          <a:ext cx="1779953" cy="179197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34000" b="-3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4E0A4-738A-4083-83FA-B3A69FDB1328}">
      <dsp:nvSpPr>
        <dsp:cNvPr id="0" name=""/>
        <dsp:cNvSpPr/>
      </dsp:nvSpPr>
      <dsp:spPr>
        <a:xfrm>
          <a:off x="-4353662" y="-667819"/>
          <a:ext cx="5186913" cy="5186913"/>
        </a:xfrm>
        <a:prstGeom prst="blockArc">
          <a:avLst>
            <a:gd name="adj1" fmla="val 18900000"/>
            <a:gd name="adj2" fmla="val 2700000"/>
            <a:gd name="adj3" fmla="val 416"/>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FE66D2-D61C-4895-A943-AE2348C3622F}">
      <dsp:nvSpPr>
        <dsp:cNvPr id="0" name=""/>
        <dsp:cNvSpPr/>
      </dsp:nvSpPr>
      <dsp:spPr>
        <a:xfrm>
          <a:off x="535877" y="385127"/>
          <a:ext cx="7637132" cy="770255"/>
        </a:xfrm>
        <a:prstGeom prst="rect">
          <a:avLst/>
        </a:prstGeom>
        <a:solidFill>
          <a:srgbClr val="56831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1390" tIns="106680" rIns="106680" bIns="106680" numCol="1" spcCol="1270" anchor="ctr" anchorCtr="0">
          <a:noAutofit/>
        </a:bodyPr>
        <a:lstStyle/>
        <a:p>
          <a:pPr marL="0" lvl="0" indent="0" algn="l" defTabSz="1866900">
            <a:lnSpc>
              <a:spcPct val="90000"/>
            </a:lnSpc>
            <a:spcBef>
              <a:spcPct val="0"/>
            </a:spcBef>
            <a:spcAft>
              <a:spcPct val="35000"/>
            </a:spcAft>
            <a:buNone/>
          </a:pPr>
          <a:r>
            <a:rPr lang="en-US" sz="4200" kern="1200" dirty="0"/>
            <a:t>State</a:t>
          </a:r>
        </a:p>
      </dsp:txBody>
      <dsp:txXfrm>
        <a:off x="535877" y="385127"/>
        <a:ext cx="7637132" cy="770255"/>
      </dsp:txXfrm>
    </dsp:sp>
    <dsp:sp modelId="{33C6DEBB-FCC0-4DCB-A740-10251A5D6253}">
      <dsp:nvSpPr>
        <dsp:cNvPr id="0" name=""/>
        <dsp:cNvSpPr/>
      </dsp:nvSpPr>
      <dsp:spPr>
        <a:xfrm>
          <a:off x="54468" y="288845"/>
          <a:ext cx="962818" cy="962818"/>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32332D-3C3E-446D-A5E8-AC9D3B8CA35D}">
      <dsp:nvSpPr>
        <dsp:cNvPr id="0" name=""/>
        <dsp:cNvSpPr/>
      </dsp:nvSpPr>
      <dsp:spPr>
        <a:xfrm>
          <a:off x="815865" y="1540509"/>
          <a:ext cx="7357144" cy="770255"/>
        </a:xfrm>
        <a:prstGeom prst="rect">
          <a:avLst/>
        </a:prstGeom>
        <a:solidFill>
          <a:srgbClr val="27617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1390" tIns="106680" rIns="106680" bIns="106680" numCol="1" spcCol="1270" anchor="ctr" anchorCtr="0">
          <a:noAutofit/>
        </a:bodyPr>
        <a:lstStyle/>
        <a:p>
          <a:pPr marL="0" lvl="0" indent="0" algn="l" defTabSz="1866900">
            <a:lnSpc>
              <a:spcPct val="90000"/>
            </a:lnSpc>
            <a:spcBef>
              <a:spcPct val="0"/>
            </a:spcBef>
            <a:spcAft>
              <a:spcPct val="35000"/>
            </a:spcAft>
            <a:buNone/>
          </a:pPr>
          <a:r>
            <a:rPr lang="en-US" sz="4200" kern="1200" dirty="0"/>
            <a:t>District</a:t>
          </a:r>
        </a:p>
      </dsp:txBody>
      <dsp:txXfrm>
        <a:off x="815865" y="1540509"/>
        <a:ext cx="7357144" cy="770255"/>
      </dsp:txXfrm>
    </dsp:sp>
    <dsp:sp modelId="{7CC1338D-5851-4848-A5A7-E7FCB2B39487}">
      <dsp:nvSpPr>
        <dsp:cNvPr id="0" name=""/>
        <dsp:cNvSpPr/>
      </dsp:nvSpPr>
      <dsp:spPr>
        <a:xfrm>
          <a:off x="334456" y="1444228"/>
          <a:ext cx="962818" cy="962818"/>
        </a:xfrm>
        <a:prstGeom prst="ellipse">
          <a:avLst/>
        </a:prstGeom>
        <a:solidFill>
          <a:schemeClr val="lt1">
            <a:hueOff val="0"/>
            <a:satOff val="0"/>
            <a:lumOff val="0"/>
            <a:alphaOff val="0"/>
          </a:schemeClr>
        </a:solidFill>
        <a:ln w="25400" cap="flat" cmpd="sng" algn="ctr">
          <a:solidFill>
            <a:schemeClr val="accent3">
              <a:hueOff val="6489510"/>
              <a:satOff val="-16853"/>
              <a:lumOff val="-3039"/>
              <a:alphaOff val="0"/>
            </a:schemeClr>
          </a:solidFill>
          <a:prstDash val="solid"/>
        </a:ln>
        <a:effectLst/>
      </dsp:spPr>
      <dsp:style>
        <a:lnRef idx="2">
          <a:scrgbClr r="0" g="0" b="0"/>
        </a:lnRef>
        <a:fillRef idx="1">
          <a:scrgbClr r="0" g="0" b="0"/>
        </a:fillRef>
        <a:effectRef idx="0">
          <a:scrgbClr r="0" g="0" b="0"/>
        </a:effectRef>
        <a:fontRef idx="minor"/>
      </dsp:style>
    </dsp:sp>
    <dsp:sp modelId="{25C9C29A-18CA-474D-9E26-3E72075E73F1}">
      <dsp:nvSpPr>
        <dsp:cNvPr id="0" name=""/>
        <dsp:cNvSpPr/>
      </dsp:nvSpPr>
      <dsp:spPr>
        <a:xfrm>
          <a:off x="535877" y="2695892"/>
          <a:ext cx="7637132" cy="770255"/>
        </a:xfrm>
        <a:prstGeom prst="rect">
          <a:avLst/>
        </a:prstGeom>
        <a:solidFill>
          <a:schemeClr val="accent3">
            <a:hueOff val="12979021"/>
            <a:satOff val="-33706"/>
            <a:lumOff val="-60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1390" tIns="106680" rIns="106680" bIns="106680" numCol="1" spcCol="1270" anchor="ctr" anchorCtr="0">
          <a:noAutofit/>
        </a:bodyPr>
        <a:lstStyle/>
        <a:p>
          <a:pPr marL="0" lvl="0" indent="0" algn="l" defTabSz="1866900">
            <a:lnSpc>
              <a:spcPct val="90000"/>
            </a:lnSpc>
            <a:spcBef>
              <a:spcPct val="0"/>
            </a:spcBef>
            <a:spcAft>
              <a:spcPct val="35000"/>
            </a:spcAft>
            <a:buNone/>
          </a:pPr>
          <a:r>
            <a:rPr lang="en-US" sz="4200" kern="1200" dirty="0"/>
            <a:t>School</a:t>
          </a:r>
        </a:p>
      </dsp:txBody>
      <dsp:txXfrm>
        <a:off x="535877" y="2695892"/>
        <a:ext cx="7637132" cy="770255"/>
      </dsp:txXfrm>
    </dsp:sp>
    <dsp:sp modelId="{1AE03182-AC49-4B4E-8E9B-4808002C72FC}">
      <dsp:nvSpPr>
        <dsp:cNvPr id="0" name=""/>
        <dsp:cNvSpPr/>
      </dsp:nvSpPr>
      <dsp:spPr>
        <a:xfrm>
          <a:off x="54468" y="2599610"/>
          <a:ext cx="962818" cy="962818"/>
        </a:xfrm>
        <a:prstGeom prst="ellipse">
          <a:avLst/>
        </a:prstGeom>
        <a:solidFill>
          <a:schemeClr val="lt1">
            <a:hueOff val="0"/>
            <a:satOff val="0"/>
            <a:lumOff val="0"/>
            <a:alphaOff val="0"/>
          </a:schemeClr>
        </a:solidFill>
        <a:ln w="25400" cap="flat" cmpd="sng" algn="ctr">
          <a:solidFill>
            <a:schemeClr val="accent3">
              <a:hueOff val="12979021"/>
              <a:satOff val="-33706"/>
              <a:lumOff val="-6079"/>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04E273-274A-4222-B916-7EC62927EA80}">
      <dsp:nvSpPr>
        <dsp:cNvPr id="0" name=""/>
        <dsp:cNvSpPr/>
      </dsp:nvSpPr>
      <dsp:spPr>
        <a:xfrm rot="5400000">
          <a:off x="5448965" y="-2083720"/>
          <a:ext cx="1227013" cy="5705856"/>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0" lvl="1" indent="0" algn="l" defTabSz="1022350">
            <a:lnSpc>
              <a:spcPct val="90000"/>
            </a:lnSpc>
            <a:spcBef>
              <a:spcPct val="0"/>
            </a:spcBef>
            <a:spcAft>
              <a:spcPct val="15000"/>
            </a:spcAft>
            <a:buNone/>
          </a:pPr>
          <a:r>
            <a:rPr lang="en-US" sz="2300" kern="1200" dirty="0"/>
            <a:t>Knowledge and skills associated with subject-matter areas such as English, mathematics, and science</a:t>
          </a:r>
        </a:p>
      </dsp:txBody>
      <dsp:txXfrm rot="-5400000">
        <a:off x="3209544" y="215599"/>
        <a:ext cx="5645958" cy="1107217"/>
      </dsp:txXfrm>
    </dsp:sp>
    <dsp:sp modelId="{72A5710B-DEF1-4D9E-B2BD-FB46BD2EEB62}">
      <dsp:nvSpPr>
        <dsp:cNvPr id="0" name=""/>
        <dsp:cNvSpPr/>
      </dsp:nvSpPr>
      <dsp:spPr>
        <a:xfrm>
          <a:off x="0" y="2323"/>
          <a:ext cx="3209544" cy="1533766"/>
        </a:xfrm>
        <a:prstGeom prst="roundRect">
          <a:avLst/>
        </a:prstGeom>
        <a:solidFill>
          <a:srgbClr val="56831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t>Academic Knowledge</a:t>
          </a:r>
          <a:endParaRPr lang="en-US" sz="3200" kern="1200" dirty="0"/>
        </a:p>
      </dsp:txBody>
      <dsp:txXfrm>
        <a:off x="74872" y="77195"/>
        <a:ext cx="3059800" cy="1384022"/>
      </dsp:txXfrm>
    </dsp:sp>
    <dsp:sp modelId="{069877F9-DCB7-43E0-A8B7-25F53D21DB7C}">
      <dsp:nvSpPr>
        <dsp:cNvPr id="0" name=""/>
        <dsp:cNvSpPr/>
      </dsp:nvSpPr>
      <dsp:spPr>
        <a:xfrm rot="5400000">
          <a:off x="5448965" y="-473265"/>
          <a:ext cx="1227013" cy="5705856"/>
        </a:xfrm>
        <a:prstGeom prst="round2SameRect">
          <a:avLst/>
        </a:prstGeom>
        <a:solidFill>
          <a:schemeClr val="accent3">
            <a:tint val="40000"/>
            <a:alpha val="90000"/>
            <a:hueOff val="6188786"/>
            <a:satOff val="-10225"/>
            <a:lumOff val="-1132"/>
            <a:alphaOff val="0"/>
          </a:schemeClr>
        </a:solidFill>
        <a:ln w="25400" cap="flat" cmpd="sng" algn="ctr">
          <a:solidFill>
            <a:schemeClr val="accent3">
              <a:tint val="40000"/>
              <a:alpha val="90000"/>
              <a:hueOff val="6188786"/>
              <a:satOff val="-10225"/>
              <a:lumOff val="-113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0" lvl="1" indent="0" algn="l" defTabSz="1022350">
            <a:lnSpc>
              <a:spcPct val="90000"/>
            </a:lnSpc>
            <a:spcBef>
              <a:spcPct val="0"/>
            </a:spcBef>
            <a:spcAft>
              <a:spcPct val="15000"/>
            </a:spcAft>
            <a:buNone/>
          </a:pPr>
          <a:r>
            <a:rPr lang="en-US" sz="2300" kern="1200" dirty="0"/>
            <a:t>Skills needed for specific occupations or careers </a:t>
          </a:r>
        </a:p>
      </dsp:txBody>
      <dsp:txXfrm rot="-5400000">
        <a:off x="3209544" y="1826054"/>
        <a:ext cx="5645958" cy="1107217"/>
      </dsp:txXfrm>
    </dsp:sp>
    <dsp:sp modelId="{4608C322-5827-4852-A3B1-53655C6D7ABA}">
      <dsp:nvSpPr>
        <dsp:cNvPr id="0" name=""/>
        <dsp:cNvSpPr/>
      </dsp:nvSpPr>
      <dsp:spPr>
        <a:xfrm>
          <a:off x="0" y="1612779"/>
          <a:ext cx="3209544" cy="1533766"/>
        </a:xfrm>
        <a:prstGeom prst="roundRect">
          <a:avLst/>
        </a:prstGeom>
        <a:solidFill>
          <a:srgbClr val="27617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t>Technical Skills</a:t>
          </a:r>
          <a:endParaRPr lang="en-US" sz="3200" kern="1200" dirty="0"/>
        </a:p>
      </dsp:txBody>
      <dsp:txXfrm>
        <a:off x="74872" y="1687651"/>
        <a:ext cx="3059800" cy="1384022"/>
      </dsp:txXfrm>
    </dsp:sp>
    <dsp:sp modelId="{A20832FB-F5DE-40A1-93F0-DF6A312147E8}">
      <dsp:nvSpPr>
        <dsp:cNvPr id="0" name=""/>
        <dsp:cNvSpPr/>
      </dsp:nvSpPr>
      <dsp:spPr>
        <a:xfrm rot="5400000">
          <a:off x="5448965" y="1137189"/>
          <a:ext cx="1227013" cy="5705856"/>
        </a:xfrm>
        <a:prstGeom prst="round2SameRect">
          <a:avLst/>
        </a:prstGeom>
        <a:solidFill>
          <a:schemeClr val="accent3">
            <a:tint val="40000"/>
            <a:alpha val="90000"/>
            <a:hueOff val="12377573"/>
            <a:satOff val="-20450"/>
            <a:lumOff val="-2264"/>
            <a:alphaOff val="0"/>
          </a:schemeClr>
        </a:solidFill>
        <a:ln w="25400" cap="flat" cmpd="sng" algn="ctr">
          <a:solidFill>
            <a:schemeClr val="accent3">
              <a:tint val="40000"/>
              <a:alpha val="90000"/>
              <a:hueOff val="12377573"/>
              <a:satOff val="-20450"/>
              <a:lumOff val="-226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0" lvl="1" indent="0" algn="l" defTabSz="1022350">
            <a:lnSpc>
              <a:spcPct val="90000"/>
            </a:lnSpc>
            <a:spcBef>
              <a:spcPct val="0"/>
            </a:spcBef>
            <a:spcAft>
              <a:spcPct val="15000"/>
            </a:spcAft>
            <a:buNone/>
          </a:pPr>
          <a:r>
            <a:rPr lang="en-US" sz="2300" kern="1200" dirty="0"/>
            <a:t>General knowledge and skills that are necessary for success in the labor market at all employment levels in all sectors</a:t>
          </a:r>
        </a:p>
      </dsp:txBody>
      <dsp:txXfrm rot="-5400000">
        <a:off x="3209544" y="3436508"/>
        <a:ext cx="5645958" cy="1107217"/>
      </dsp:txXfrm>
    </dsp:sp>
    <dsp:sp modelId="{DCB7B223-C31F-4EF4-8472-F068F14579EF}">
      <dsp:nvSpPr>
        <dsp:cNvPr id="0" name=""/>
        <dsp:cNvSpPr/>
      </dsp:nvSpPr>
      <dsp:spPr>
        <a:xfrm>
          <a:off x="0" y="3223234"/>
          <a:ext cx="3209544" cy="1533766"/>
        </a:xfrm>
        <a:prstGeom prst="roundRect">
          <a:avLst/>
        </a:prstGeom>
        <a:solidFill>
          <a:schemeClr val="accent3">
            <a:hueOff val="12979021"/>
            <a:satOff val="-33706"/>
            <a:lumOff val="-60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t>Employability Skills</a:t>
          </a:r>
        </a:p>
      </dsp:txBody>
      <dsp:txXfrm>
        <a:off x="74872" y="3298106"/>
        <a:ext cx="3059800" cy="138402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2BC412-6313-44E1-9690-FB81A99B7349}">
      <dsp:nvSpPr>
        <dsp:cNvPr id="0" name=""/>
        <dsp:cNvSpPr/>
      </dsp:nvSpPr>
      <dsp:spPr>
        <a:xfrm>
          <a:off x="-4218956" y="-647340"/>
          <a:ext cx="5026892" cy="5026892"/>
        </a:xfrm>
        <a:prstGeom prst="blockArc">
          <a:avLst>
            <a:gd name="adj1" fmla="val 18900000"/>
            <a:gd name="adj2" fmla="val 2700000"/>
            <a:gd name="adj3" fmla="val 43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B54E1B-E634-49F1-9397-088F73AFF812}">
      <dsp:nvSpPr>
        <dsp:cNvPr id="0" name=""/>
        <dsp:cNvSpPr/>
      </dsp:nvSpPr>
      <dsp:spPr>
        <a:xfrm>
          <a:off x="519589" y="373221"/>
          <a:ext cx="7655301" cy="74644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2489" tIns="101600" rIns="101600" bIns="101600" numCol="1" spcCol="1270" anchor="ctr" anchorCtr="0">
          <a:noAutofit/>
        </a:bodyPr>
        <a:lstStyle/>
        <a:p>
          <a:pPr marL="0" lvl="0" indent="0" algn="l" defTabSz="1778000">
            <a:lnSpc>
              <a:spcPct val="90000"/>
            </a:lnSpc>
            <a:spcBef>
              <a:spcPct val="0"/>
            </a:spcBef>
            <a:spcAft>
              <a:spcPct val="35000"/>
            </a:spcAft>
            <a:buNone/>
          </a:pPr>
          <a:r>
            <a:rPr lang="en-US" sz="4000" kern="1200" dirty="0"/>
            <a:t>SEA or LEA Leaders</a:t>
          </a:r>
        </a:p>
      </dsp:txBody>
      <dsp:txXfrm>
        <a:off x="519589" y="373221"/>
        <a:ext cx="7655301" cy="746442"/>
      </dsp:txXfrm>
    </dsp:sp>
    <dsp:sp modelId="{02A26C6E-0A17-445A-B565-50D8CC5B20AC}">
      <dsp:nvSpPr>
        <dsp:cNvPr id="0" name=""/>
        <dsp:cNvSpPr/>
      </dsp:nvSpPr>
      <dsp:spPr>
        <a:xfrm>
          <a:off x="53062" y="279915"/>
          <a:ext cx="933053" cy="93305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30081F-5746-4BA1-8A49-411DE8AF7B20}">
      <dsp:nvSpPr>
        <dsp:cNvPr id="0" name=""/>
        <dsp:cNvSpPr/>
      </dsp:nvSpPr>
      <dsp:spPr>
        <a:xfrm>
          <a:off x="790921" y="1492884"/>
          <a:ext cx="7383969" cy="746442"/>
        </a:xfrm>
        <a:prstGeom prst="rect">
          <a:avLst/>
        </a:prstGeom>
        <a:solidFill>
          <a:schemeClr val="accent2">
            <a:hueOff val="1881076"/>
            <a:satOff val="-5497"/>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2489" tIns="101600" rIns="101600" bIns="101600" numCol="1" spcCol="1270" anchor="ctr" anchorCtr="0">
          <a:noAutofit/>
        </a:bodyPr>
        <a:lstStyle/>
        <a:p>
          <a:pPr marL="0" lvl="0" indent="0" algn="l" defTabSz="1778000">
            <a:lnSpc>
              <a:spcPct val="90000"/>
            </a:lnSpc>
            <a:spcBef>
              <a:spcPct val="0"/>
            </a:spcBef>
            <a:spcAft>
              <a:spcPct val="35000"/>
            </a:spcAft>
            <a:buNone/>
          </a:pPr>
          <a:r>
            <a:rPr lang="en-US" sz="4000" kern="1200" dirty="0">
              <a:solidFill>
                <a:schemeClr val="tx1"/>
              </a:solidFill>
            </a:rPr>
            <a:t>School Staff</a:t>
          </a:r>
        </a:p>
      </dsp:txBody>
      <dsp:txXfrm>
        <a:off x="790921" y="1492884"/>
        <a:ext cx="7383969" cy="746442"/>
      </dsp:txXfrm>
    </dsp:sp>
    <dsp:sp modelId="{4DE75F77-D700-4038-8F65-23E0E7D80BB3}">
      <dsp:nvSpPr>
        <dsp:cNvPr id="0" name=""/>
        <dsp:cNvSpPr/>
      </dsp:nvSpPr>
      <dsp:spPr>
        <a:xfrm>
          <a:off x="324394" y="1399579"/>
          <a:ext cx="933053" cy="933053"/>
        </a:xfrm>
        <a:prstGeom prst="ellipse">
          <a:avLst/>
        </a:prstGeom>
        <a:solidFill>
          <a:schemeClr val="lt1">
            <a:hueOff val="0"/>
            <a:satOff val="0"/>
            <a:lumOff val="0"/>
            <a:alphaOff val="0"/>
          </a:schemeClr>
        </a:solidFill>
        <a:ln w="25400" cap="flat" cmpd="sng" algn="ctr">
          <a:solidFill>
            <a:schemeClr val="accent2">
              <a:hueOff val="1881076"/>
              <a:satOff val="-5497"/>
              <a:lumOff val="2157"/>
              <a:alphaOff val="0"/>
            </a:schemeClr>
          </a:solidFill>
          <a:prstDash val="solid"/>
        </a:ln>
        <a:effectLst/>
      </dsp:spPr>
      <dsp:style>
        <a:lnRef idx="2">
          <a:scrgbClr r="0" g="0" b="0"/>
        </a:lnRef>
        <a:fillRef idx="1">
          <a:scrgbClr r="0" g="0" b="0"/>
        </a:fillRef>
        <a:effectRef idx="0">
          <a:scrgbClr r="0" g="0" b="0"/>
        </a:effectRef>
        <a:fontRef idx="minor"/>
      </dsp:style>
    </dsp:sp>
    <dsp:sp modelId="{8CC39F78-C473-4392-994C-2664FEC9F3CD}">
      <dsp:nvSpPr>
        <dsp:cNvPr id="0" name=""/>
        <dsp:cNvSpPr/>
      </dsp:nvSpPr>
      <dsp:spPr>
        <a:xfrm>
          <a:off x="519589" y="2612548"/>
          <a:ext cx="7655301" cy="746442"/>
        </a:xfrm>
        <a:prstGeom prst="rect">
          <a:avLst/>
        </a:prstGeom>
        <a:solidFill>
          <a:schemeClr val="accent2">
            <a:hueOff val="3762153"/>
            <a:satOff val="-10994"/>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2489" tIns="101600" rIns="101600" bIns="101600" numCol="1" spcCol="1270" anchor="ctr" anchorCtr="0">
          <a:noAutofit/>
        </a:bodyPr>
        <a:lstStyle/>
        <a:p>
          <a:pPr marL="0" lvl="0" indent="0" algn="l" defTabSz="1778000">
            <a:lnSpc>
              <a:spcPct val="90000"/>
            </a:lnSpc>
            <a:spcBef>
              <a:spcPct val="0"/>
            </a:spcBef>
            <a:spcAft>
              <a:spcPct val="35000"/>
            </a:spcAft>
            <a:buNone/>
          </a:pPr>
          <a:r>
            <a:rPr lang="en-US" sz="4000" kern="1200" dirty="0">
              <a:solidFill>
                <a:schemeClr val="tx1"/>
              </a:solidFill>
            </a:rPr>
            <a:t>Business and Industry</a:t>
          </a:r>
        </a:p>
      </dsp:txBody>
      <dsp:txXfrm>
        <a:off x="519589" y="2612548"/>
        <a:ext cx="7655301" cy="746442"/>
      </dsp:txXfrm>
    </dsp:sp>
    <dsp:sp modelId="{B1DF26CD-52CE-413E-954E-EB63BB720166}">
      <dsp:nvSpPr>
        <dsp:cNvPr id="0" name=""/>
        <dsp:cNvSpPr/>
      </dsp:nvSpPr>
      <dsp:spPr>
        <a:xfrm>
          <a:off x="53062" y="2519243"/>
          <a:ext cx="933053" cy="933053"/>
        </a:xfrm>
        <a:prstGeom prst="ellipse">
          <a:avLst/>
        </a:prstGeom>
        <a:solidFill>
          <a:schemeClr val="lt1">
            <a:hueOff val="0"/>
            <a:satOff val="0"/>
            <a:lumOff val="0"/>
            <a:alphaOff val="0"/>
          </a:schemeClr>
        </a:solidFill>
        <a:ln w="25400" cap="flat" cmpd="sng" algn="ctr">
          <a:solidFill>
            <a:schemeClr val="accent2">
              <a:hueOff val="3762153"/>
              <a:satOff val="-10994"/>
              <a:lumOff val="4314"/>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76ABAB-EBEC-415C-BE42-5928F2087C6A}">
      <dsp:nvSpPr>
        <dsp:cNvPr id="0" name=""/>
        <dsp:cNvSpPr/>
      </dsp:nvSpPr>
      <dsp:spPr>
        <a:xfrm>
          <a:off x="-4218956" y="-647340"/>
          <a:ext cx="5026892" cy="5026892"/>
        </a:xfrm>
        <a:prstGeom prst="blockArc">
          <a:avLst>
            <a:gd name="adj1" fmla="val 18900000"/>
            <a:gd name="adj2" fmla="val 2700000"/>
            <a:gd name="adj3" fmla="val 430"/>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C0C398-FCA7-4EAF-AF58-7582ABA27761}">
      <dsp:nvSpPr>
        <dsp:cNvPr id="0" name=""/>
        <dsp:cNvSpPr/>
      </dsp:nvSpPr>
      <dsp:spPr>
        <a:xfrm>
          <a:off x="519589" y="373221"/>
          <a:ext cx="7655301" cy="74644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2489" tIns="101600" rIns="101600" bIns="101600" numCol="1" spcCol="1270" anchor="ctr" anchorCtr="0">
          <a:noAutofit/>
        </a:bodyPr>
        <a:lstStyle/>
        <a:p>
          <a:pPr marL="0" lvl="0" indent="0" algn="l" defTabSz="1778000">
            <a:lnSpc>
              <a:spcPct val="90000"/>
            </a:lnSpc>
            <a:spcBef>
              <a:spcPct val="0"/>
            </a:spcBef>
            <a:spcAft>
              <a:spcPct val="35000"/>
            </a:spcAft>
            <a:buNone/>
          </a:pPr>
          <a:r>
            <a:rPr lang="en-US" sz="4000" kern="1200" dirty="0"/>
            <a:t>In-Person Meeting</a:t>
          </a:r>
        </a:p>
      </dsp:txBody>
      <dsp:txXfrm>
        <a:off x="519589" y="373221"/>
        <a:ext cx="7655301" cy="746442"/>
      </dsp:txXfrm>
    </dsp:sp>
    <dsp:sp modelId="{84544877-5054-4C7A-887D-AEE4AAA481E5}">
      <dsp:nvSpPr>
        <dsp:cNvPr id="0" name=""/>
        <dsp:cNvSpPr/>
      </dsp:nvSpPr>
      <dsp:spPr>
        <a:xfrm>
          <a:off x="53062" y="279915"/>
          <a:ext cx="933053" cy="933053"/>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E4C721-BE99-42F0-B862-EC1650ACE3FD}">
      <dsp:nvSpPr>
        <dsp:cNvPr id="0" name=""/>
        <dsp:cNvSpPr/>
      </dsp:nvSpPr>
      <dsp:spPr>
        <a:xfrm>
          <a:off x="790921" y="1492884"/>
          <a:ext cx="7383969" cy="746442"/>
        </a:xfrm>
        <a:prstGeom prst="rect">
          <a:avLst/>
        </a:prstGeom>
        <a:solidFill>
          <a:schemeClr val="accent4">
            <a:hueOff val="-7774043"/>
            <a:satOff val="27017"/>
            <a:lumOff val="83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2489" tIns="101600" rIns="101600" bIns="101600" numCol="1" spcCol="1270" anchor="ctr" anchorCtr="0">
          <a:noAutofit/>
        </a:bodyPr>
        <a:lstStyle/>
        <a:p>
          <a:pPr marL="0" lvl="0" indent="0" algn="l" defTabSz="1778000">
            <a:lnSpc>
              <a:spcPct val="90000"/>
            </a:lnSpc>
            <a:spcBef>
              <a:spcPct val="0"/>
            </a:spcBef>
            <a:spcAft>
              <a:spcPct val="35000"/>
            </a:spcAft>
            <a:buNone/>
          </a:pPr>
          <a:r>
            <a:rPr lang="en-US" sz="4000" kern="1200" dirty="0">
              <a:solidFill>
                <a:schemeClr val="tx1"/>
              </a:solidFill>
            </a:rPr>
            <a:t>Survey or Focus Groups</a:t>
          </a:r>
        </a:p>
      </dsp:txBody>
      <dsp:txXfrm>
        <a:off x="790921" y="1492884"/>
        <a:ext cx="7383969" cy="746442"/>
      </dsp:txXfrm>
    </dsp:sp>
    <dsp:sp modelId="{D077DD6F-9D29-47CA-B5A4-FFA8D98992FD}">
      <dsp:nvSpPr>
        <dsp:cNvPr id="0" name=""/>
        <dsp:cNvSpPr/>
      </dsp:nvSpPr>
      <dsp:spPr>
        <a:xfrm>
          <a:off x="324394" y="1399579"/>
          <a:ext cx="933053" cy="933053"/>
        </a:xfrm>
        <a:prstGeom prst="ellipse">
          <a:avLst/>
        </a:prstGeom>
        <a:solidFill>
          <a:schemeClr val="lt1">
            <a:hueOff val="0"/>
            <a:satOff val="0"/>
            <a:lumOff val="0"/>
            <a:alphaOff val="0"/>
          </a:schemeClr>
        </a:solidFill>
        <a:ln w="25400" cap="flat" cmpd="sng" algn="ctr">
          <a:solidFill>
            <a:schemeClr val="accent4">
              <a:hueOff val="-7774043"/>
              <a:satOff val="27017"/>
              <a:lumOff val="8333"/>
              <a:alphaOff val="0"/>
            </a:schemeClr>
          </a:solidFill>
          <a:prstDash val="solid"/>
        </a:ln>
        <a:effectLst/>
      </dsp:spPr>
      <dsp:style>
        <a:lnRef idx="2">
          <a:scrgbClr r="0" g="0" b="0"/>
        </a:lnRef>
        <a:fillRef idx="1">
          <a:scrgbClr r="0" g="0" b="0"/>
        </a:fillRef>
        <a:effectRef idx="0">
          <a:scrgbClr r="0" g="0" b="0"/>
        </a:effectRef>
        <a:fontRef idx="minor"/>
      </dsp:style>
    </dsp:sp>
    <dsp:sp modelId="{7D88A7E2-9FFA-41C5-B4A3-359F58992D06}">
      <dsp:nvSpPr>
        <dsp:cNvPr id="0" name=""/>
        <dsp:cNvSpPr/>
      </dsp:nvSpPr>
      <dsp:spPr>
        <a:xfrm>
          <a:off x="519589" y="2612548"/>
          <a:ext cx="7655301" cy="746442"/>
        </a:xfrm>
        <a:prstGeom prst="rect">
          <a:avLst/>
        </a:prstGeom>
        <a:solidFill>
          <a:schemeClr val="accent4">
            <a:hueOff val="-15548086"/>
            <a:satOff val="54034"/>
            <a:lumOff val="1666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2489" tIns="101600" rIns="101600" bIns="101600" numCol="1" spcCol="1270" anchor="ctr" anchorCtr="0">
          <a:noAutofit/>
        </a:bodyPr>
        <a:lstStyle/>
        <a:p>
          <a:pPr marL="0" lvl="0" indent="0" algn="l" defTabSz="1778000">
            <a:lnSpc>
              <a:spcPct val="90000"/>
            </a:lnSpc>
            <a:spcBef>
              <a:spcPct val="0"/>
            </a:spcBef>
            <a:spcAft>
              <a:spcPct val="35000"/>
            </a:spcAft>
            <a:buNone/>
          </a:pPr>
          <a:r>
            <a:rPr lang="en-US" sz="4000" kern="1200" dirty="0">
              <a:solidFill>
                <a:schemeClr val="tx1"/>
              </a:solidFill>
            </a:rPr>
            <a:t>Review and Comment</a:t>
          </a:r>
        </a:p>
      </dsp:txBody>
      <dsp:txXfrm>
        <a:off x="519589" y="2612548"/>
        <a:ext cx="7655301" cy="746442"/>
      </dsp:txXfrm>
    </dsp:sp>
    <dsp:sp modelId="{37DF143B-4C17-442A-A8FC-8F3CB0F7C801}">
      <dsp:nvSpPr>
        <dsp:cNvPr id="0" name=""/>
        <dsp:cNvSpPr/>
      </dsp:nvSpPr>
      <dsp:spPr>
        <a:xfrm>
          <a:off x="53062" y="2519243"/>
          <a:ext cx="933053" cy="933053"/>
        </a:xfrm>
        <a:prstGeom prst="ellipse">
          <a:avLst/>
        </a:prstGeom>
        <a:solidFill>
          <a:schemeClr val="lt1">
            <a:hueOff val="0"/>
            <a:satOff val="0"/>
            <a:lumOff val="0"/>
            <a:alphaOff val="0"/>
          </a:schemeClr>
        </a:solidFill>
        <a:ln w="25400" cap="flat" cmpd="sng" algn="ctr">
          <a:solidFill>
            <a:schemeClr val="accent4">
              <a:hueOff val="-15548086"/>
              <a:satOff val="54034"/>
              <a:lumOff val="16666"/>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3" y="1"/>
            <a:ext cx="3043979" cy="327017"/>
          </a:xfrm>
          <a:prstGeom prst="rect">
            <a:avLst/>
          </a:prstGeom>
          <a:noFill/>
          <a:ln w="9525">
            <a:noFill/>
            <a:miter lim="800000"/>
            <a:headEnd/>
            <a:tailEnd/>
          </a:ln>
        </p:spPr>
        <p:txBody>
          <a:bodyPr vert="horz" wrap="square" lIns="93608" tIns="46801" rIns="93608" bIns="46801" numCol="1" anchor="t"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dirty="0"/>
          </a:p>
        </p:txBody>
      </p:sp>
      <p:sp>
        <p:nvSpPr>
          <p:cNvPr id="20483" name="Rectangle 3"/>
          <p:cNvSpPr>
            <a:spLocks noGrp="1" noChangeArrowheads="1"/>
          </p:cNvSpPr>
          <p:nvPr>
            <p:ph type="dt" sz="quarter" idx="1"/>
          </p:nvPr>
        </p:nvSpPr>
        <p:spPr bwMode="auto">
          <a:xfrm>
            <a:off x="3979122" y="1"/>
            <a:ext cx="3043979" cy="327017"/>
          </a:xfrm>
          <a:prstGeom prst="rect">
            <a:avLst/>
          </a:prstGeom>
          <a:noFill/>
          <a:ln w="9525">
            <a:noFill/>
            <a:miter lim="800000"/>
            <a:headEnd/>
            <a:tailEnd/>
          </a:ln>
        </p:spPr>
        <p:txBody>
          <a:bodyPr vert="horz" wrap="square" lIns="93608" tIns="46801" rIns="93608" bIns="46801" numCol="1" anchor="t" anchorCtr="0" compatLnSpc="1">
            <a:prstTxWarp prst="textNoShape">
              <a:avLst/>
            </a:prstTxWarp>
          </a:bodyPr>
          <a:lstStyle>
            <a:lvl1pPr algn="r" eaLnBrk="0" hangingPunct="0">
              <a:defRPr sz="1200">
                <a:latin typeface="ITC Franklin Gothic Std Bk Cd"/>
                <a:ea typeface="ＭＳ Ｐゴシック" pitchFamily="-48" charset="-128"/>
                <a:cs typeface="+mn-cs"/>
              </a:defRPr>
            </a:lvl1pPr>
          </a:lstStyle>
          <a:p>
            <a:pPr>
              <a:defRPr/>
            </a:pPr>
            <a:endParaRPr lang="en-US" dirty="0"/>
          </a:p>
        </p:txBody>
      </p:sp>
      <p:sp>
        <p:nvSpPr>
          <p:cNvPr id="20484" name="Rectangle 4"/>
          <p:cNvSpPr>
            <a:spLocks noGrp="1" noChangeArrowheads="1"/>
          </p:cNvSpPr>
          <p:nvPr>
            <p:ph type="ftr" sz="quarter" idx="2"/>
          </p:nvPr>
        </p:nvSpPr>
        <p:spPr bwMode="auto">
          <a:xfrm>
            <a:off x="3" y="9036585"/>
            <a:ext cx="3043979" cy="272516"/>
          </a:xfrm>
          <a:prstGeom prst="rect">
            <a:avLst/>
          </a:prstGeom>
          <a:noFill/>
          <a:ln w="9525">
            <a:noFill/>
            <a:miter lim="800000"/>
            <a:headEnd/>
            <a:tailEnd/>
          </a:ln>
        </p:spPr>
        <p:txBody>
          <a:bodyPr vert="horz" wrap="square" lIns="93608" tIns="46801" rIns="93608" bIns="46801" numCol="1" anchor="b"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dirty="0"/>
          </a:p>
        </p:txBody>
      </p:sp>
      <p:sp>
        <p:nvSpPr>
          <p:cNvPr id="20485" name="Rectangle 5"/>
          <p:cNvSpPr>
            <a:spLocks noGrp="1" noChangeArrowheads="1"/>
          </p:cNvSpPr>
          <p:nvPr>
            <p:ph type="sldNum" sz="quarter" idx="3"/>
          </p:nvPr>
        </p:nvSpPr>
        <p:spPr bwMode="auto">
          <a:xfrm>
            <a:off x="3979122" y="9036585"/>
            <a:ext cx="3043979" cy="272516"/>
          </a:xfrm>
          <a:prstGeom prst="rect">
            <a:avLst/>
          </a:prstGeom>
          <a:noFill/>
          <a:ln w="9525">
            <a:noFill/>
            <a:miter lim="800000"/>
            <a:headEnd/>
            <a:tailEnd/>
          </a:ln>
        </p:spPr>
        <p:txBody>
          <a:bodyPr vert="horz" wrap="square" lIns="93608" tIns="46801" rIns="93608" bIns="46801" numCol="1" anchor="b" anchorCtr="0" compatLnSpc="1">
            <a:prstTxWarp prst="textNoShape">
              <a:avLst/>
            </a:prstTxWarp>
          </a:bodyPr>
          <a:lstStyle>
            <a:lvl1pPr algn="r" eaLnBrk="0" hangingPunct="0">
              <a:defRPr sz="1200">
                <a:latin typeface="ITC Franklin Gothic Std Bk Cd"/>
                <a:ea typeface="ＭＳ Ｐゴシック" charset="-128"/>
                <a:cs typeface="+mn-cs"/>
              </a:defRPr>
            </a:lvl1pPr>
          </a:lstStyle>
          <a:p>
            <a:pPr>
              <a:defRPr/>
            </a:pPr>
            <a:fld id="{7BCAE3DC-170E-4613-A0CC-4BE6EC59C3DC}" type="slidenum">
              <a:rPr lang="en-US"/>
              <a:pPr>
                <a:defRPr/>
              </a:pPr>
              <a:t>‹#›</a:t>
            </a:fld>
            <a:endParaRPr lang="en-US" dirty="0"/>
          </a:p>
        </p:txBody>
      </p:sp>
    </p:spTree>
    <p:extLst>
      <p:ext uri="{BB962C8B-B14F-4D97-AF65-F5344CB8AC3E}">
        <p14:creationId xmlns:p14="http://schemas.microsoft.com/office/powerpoint/2010/main" val="240476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3" y="0"/>
            <a:ext cx="3043979" cy="465774"/>
          </a:xfrm>
          <a:prstGeom prst="rect">
            <a:avLst/>
          </a:prstGeom>
          <a:noFill/>
          <a:ln w="9525">
            <a:noFill/>
            <a:miter lim="800000"/>
            <a:headEnd/>
            <a:tailEnd/>
          </a:ln>
        </p:spPr>
        <p:txBody>
          <a:bodyPr vert="horz" wrap="square" lIns="93608" tIns="46801" rIns="93608" bIns="46801" numCol="1" anchor="t"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dirty="0"/>
          </a:p>
        </p:txBody>
      </p:sp>
      <p:sp>
        <p:nvSpPr>
          <p:cNvPr id="3075" name="Rectangle 3"/>
          <p:cNvSpPr>
            <a:spLocks noGrp="1" noChangeArrowheads="1"/>
          </p:cNvSpPr>
          <p:nvPr>
            <p:ph type="dt" idx="1"/>
          </p:nvPr>
        </p:nvSpPr>
        <p:spPr bwMode="auto">
          <a:xfrm>
            <a:off x="3979122" y="0"/>
            <a:ext cx="3043979" cy="465774"/>
          </a:xfrm>
          <a:prstGeom prst="rect">
            <a:avLst/>
          </a:prstGeom>
          <a:noFill/>
          <a:ln w="9525">
            <a:noFill/>
            <a:miter lim="800000"/>
            <a:headEnd/>
            <a:tailEnd/>
          </a:ln>
        </p:spPr>
        <p:txBody>
          <a:bodyPr vert="horz" wrap="square" lIns="93608" tIns="46801" rIns="93608" bIns="46801" numCol="1" anchor="t" anchorCtr="0" compatLnSpc="1">
            <a:prstTxWarp prst="textNoShape">
              <a:avLst/>
            </a:prstTxWarp>
          </a:bodyPr>
          <a:lstStyle>
            <a:lvl1pPr algn="r" eaLnBrk="0" hangingPunct="0">
              <a:defRPr sz="1200">
                <a:latin typeface="ITC Franklin Gothic Std Bk Cd"/>
                <a:ea typeface="ＭＳ Ｐゴシック" pitchFamily="-48" charset="-128"/>
                <a:cs typeface="+mn-cs"/>
              </a:defRPr>
            </a:lvl1pPr>
          </a:lstStyle>
          <a:p>
            <a:pPr>
              <a:defRPr/>
            </a:pPr>
            <a:endParaRPr lang="en-US" dirty="0"/>
          </a:p>
        </p:txBody>
      </p:sp>
      <p:sp>
        <p:nvSpPr>
          <p:cNvPr id="12292" name="Rectangle 4"/>
          <p:cNvSpPr>
            <a:spLocks noGrp="1" noRot="1" noChangeAspect="1" noChangeArrowheads="1" noTextEdit="1"/>
          </p:cNvSpPr>
          <p:nvPr>
            <p:ph type="sldImg" idx="2"/>
          </p:nvPr>
        </p:nvSpPr>
        <p:spPr bwMode="auto">
          <a:xfrm>
            <a:off x="1184275" y="696913"/>
            <a:ext cx="4656138" cy="34925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36734" y="4422461"/>
            <a:ext cx="5149637" cy="4188778"/>
          </a:xfrm>
          <a:prstGeom prst="rect">
            <a:avLst/>
          </a:prstGeom>
          <a:noFill/>
          <a:ln w="9525">
            <a:noFill/>
            <a:miter lim="800000"/>
            <a:headEnd/>
            <a:tailEnd/>
          </a:ln>
        </p:spPr>
        <p:txBody>
          <a:bodyPr vert="horz" wrap="square" lIns="93608" tIns="46801" rIns="93608" bIns="46801"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078" name="Rectangle 6"/>
          <p:cNvSpPr>
            <a:spLocks noGrp="1" noChangeArrowheads="1"/>
          </p:cNvSpPr>
          <p:nvPr>
            <p:ph type="ftr" sz="quarter" idx="4"/>
          </p:nvPr>
        </p:nvSpPr>
        <p:spPr bwMode="auto">
          <a:xfrm>
            <a:off x="3" y="8843331"/>
            <a:ext cx="3043979" cy="465773"/>
          </a:xfrm>
          <a:prstGeom prst="rect">
            <a:avLst/>
          </a:prstGeom>
          <a:noFill/>
          <a:ln w="9525">
            <a:noFill/>
            <a:miter lim="800000"/>
            <a:headEnd/>
            <a:tailEnd/>
          </a:ln>
        </p:spPr>
        <p:txBody>
          <a:bodyPr vert="horz" wrap="square" lIns="93608" tIns="46801" rIns="93608" bIns="46801" numCol="1" anchor="b"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dirty="0"/>
          </a:p>
        </p:txBody>
      </p:sp>
      <p:sp>
        <p:nvSpPr>
          <p:cNvPr id="3079" name="Rectangle 7"/>
          <p:cNvSpPr>
            <a:spLocks noGrp="1" noChangeArrowheads="1"/>
          </p:cNvSpPr>
          <p:nvPr>
            <p:ph type="sldNum" sz="quarter" idx="5"/>
          </p:nvPr>
        </p:nvSpPr>
        <p:spPr bwMode="auto">
          <a:xfrm>
            <a:off x="3979122" y="8843331"/>
            <a:ext cx="3043979" cy="465773"/>
          </a:xfrm>
          <a:prstGeom prst="rect">
            <a:avLst/>
          </a:prstGeom>
          <a:noFill/>
          <a:ln w="9525">
            <a:noFill/>
            <a:miter lim="800000"/>
            <a:headEnd/>
            <a:tailEnd/>
          </a:ln>
        </p:spPr>
        <p:txBody>
          <a:bodyPr vert="horz" wrap="square" lIns="93608" tIns="46801" rIns="93608" bIns="46801" numCol="1" anchor="b" anchorCtr="0" compatLnSpc="1">
            <a:prstTxWarp prst="textNoShape">
              <a:avLst/>
            </a:prstTxWarp>
          </a:bodyPr>
          <a:lstStyle>
            <a:lvl1pPr algn="r" eaLnBrk="0" hangingPunct="0">
              <a:defRPr sz="1200">
                <a:latin typeface="ITC Franklin Gothic Std Bk Cd"/>
                <a:ea typeface="ＭＳ Ｐゴシック" charset="-128"/>
                <a:cs typeface="+mn-cs"/>
              </a:defRPr>
            </a:lvl1pPr>
          </a:lstStyle>
          <a:p>
            <a:pPr>
              <a:defRPr/>
            </a:pPr>
            <a:fld id="{DBA2C2E2-0E08-480B-A22D-C2F2EBF6A27D}" type="slidenum">
              <a:rPr lang="en-US"/>
              <a:pPr>
                <a:defRPr/>
              </a:pPr>
              <a:t>‹#›</a:t>
            </a:fld>
            <a:endParaRPr lang="en-US" dirty="0"/>
          </a:p>
        </p:txBody>
      </p:sp>
    </p:spTree>
    <p:extLst>
      <p:ext uri="{BB962C8B-B14F-4D97-AF65-F5344CB8AC3E}">
        <p14:creationId xmlns:p14="http://schemas.microsoft.com/office/powerpoint/2010/main" val="13995498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1pPr>
    <a:lvl2pPr marL="4572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2pPr>
    <a:lvl3pPr marL="9144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3pPr>
    <a:lvl4pPr marL="13716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4pPr>
    <a:lvl5pPr marL="18288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Thank you for visiting the College and Career Readiness and Success Center’s (CCRS Center’s) series Work-Based Learning Measures. You are in Module 1: Selecting Appropriate Measures. This module will introduce the various types of measures to assess student learning from work-based learning experiences and outline the key decisions points state and district teams need to consider to select an appropriate measure.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a:xfrm>
            <a:off x="3986331" y="8913251"/>
            <a:ext cx="3049493" cy="469456"/>
          </a:xfrm>
          <a:prstGeom prst="rect">
            <a:avLst/>
          </a:prstGeom>
        </p:spPr>
        <p:txBody>
          <a:bodyPr/>
          <a:lstStyle/>
          <a:p>
            <a:pPr fontAlgn="auto">
              <a:spcBef>
                <a:spcPts val="0"/>
              </a:spcBef>
              <a:spcAft>
                <a:spcPts val="0"/>
              </a:spcAft>
              <a:defRPr/>
            </a:pPr>
            <a:fld id="{DBA2C2E2-0E08-480B-A22D-C2F2EBF6A27D}" type="slidenum">
              <a:rPr lang="en-US" kern="0" smtClean="0">
                <a:solidFill>
                  <a:srgbClr val="000000"/>
                </a:solidFill>
                <a:latin typeface="Arial"/>
                <a:cs typeface="Arial"/>
                <a:sym typeface="Arial"/>
              </a:rPr>
              <a:pPr fontAlgn="auto">
                <a:spcBef>
                  <a:spcPts val="0"/>
                </a:spcBef>
                <a:spcAft>
                  <a:spcPts val="0"/>
                </a:spcAft>
                <a:defRPr/>
              </a:pPr>
              <a:t>1</a:t>
            </a:fld>
            <a:endParaRPr lang="en-US" kern="0" dirty="0">
              <a:solidFill>
                <a:srgbClr val="000000"/>
              </a:solidFill>
              <a:latin typeface="Arial"/>
              <a:cs typeface="Arial"/>
              <a:sym typeface="Arial"/>
            </a:endParaRPr>
          </a:p>
        </p:txBody>
      </p:sp>
    </p:spTree>
    <p:extLst>
      <p:ext uri="{BB962C8B-B14F-4D97-AF65-F5344CB8AC3E}">
        <p14:creationId xmlns:p14="http://schemas.microsoft.com/office/powerpoint/2010/main" val="306272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To learn how states and districts measure work-based learning, the College and Career Readiness and Success Center (CCRS Center) conducted a document scan collecting and analyzing work-based learning measures. States selected included leaders in work-based learning and states who specified in their state Every Student Succeeds Act (ESSA) plans that they plan to use work-based learning as an indicator of career readiness in their state accountability. We also collected documents from the largest two to four districts in each state. In addition to the measures, we collected related work-based learning resources, such as guidebooks and presentations, that often include the context on how to implement the measure. We searched for resources publicly available on state or district websites and found a total of 109 work-based learning measures and resources. This included 30 employer evaluations, 23 rubrics, 19 self-assessments or self-reflections, seven worklogs, and five portfolios.</a:t>
            </a:r>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10</a:t>
            </a:fld>
            <a:endParaRPr lang="en-US" dirty="0"/>
          </a:p>
        </p:txBody>
      </p:sp>
    </p:spTree>
    <p:extLst>
      <p:ext uri="{BB962C8B-B14F-4D97-AF65-F5344CB8AC3E}">
        <p14:creationId xmlns:p14="http://schemas.microsoft.com/office/powerpoint/2010/main" val="511962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79575" y="698500"/>
            <a:ext cx="3687763" cy="2767013"/>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Our document analysis identified themes focused on what is measured, how it is measured, and who measures it. What is measured are the skills and knowledge students develop over the course of their work-based learning experience. These include academic knowledge, technical skills, and employability skills. Who measures work-based learning includes students, employers, teachers, and intermediaries. States and districts commonly use the following measures to assess student learning from work-based learning: portfolios, rubrics, employer evaluations, and self-assessments. In some cases, states in our scan used multiple types of measurement tools, such a portfolio that included a rubric and a student self-assessment. As you consider which measure or measures to select, please keep in mind that these measures are not mutually exclusive. Next, we’ll explore in greater detail each of these measures. </a:t>
            </a:r>
          </a:p>
        </p:txBody>
      </p:sp>
      <p:sp>
        <p:nvSpPr>
          <p:cNvPr id="4" name="Slide Number Placeholder 3"/>
          <p:cNvSpPr>
            <a:spLocks noGrp="1"/>
          </p:cNvSpPr>
          <p:nvPr>
            <p:ph type="sldNum" sz="quarter" idx="10"/>
          </p:nvPr>
        </p:nvSpPr>
        <p:spPr>
          <a:xfrm>
            <a:off x="3439223" y="9107986"/>
            <a:ext cx="157379" cy="233617"/>
          </a:xfrm>
        </p:spPr>
        <p:txBody>
          <a:bodyPr/>
          <a:lstStyle/>
          <a:p>
            <a:fld id="{B54DC83E-89B8-4806-9A94-7D2BAA520DC6}" type="slidenum">
              <a:rPr lang="en-US" smtClean="0"/>
              <a:pPr/>
              <a:t>11</a:t>
            </a:fld>
            <a:endParaRPr lang="en-US" dirty="0"/>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2243380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 </a:t>
            </a:r>
            <a:r>
              <a:rPr lang="en-US" b="1" dirty="0"/>
              <a:t>portfolio</a:t>
            </a:r>
            <a:r>
              <a:rPr lang="en-US" b="0" dirty="0"/>
              <a:t> </a:t>
            </a:r>
            <a:r>
              <a:rPr lang="en-US" dirty="0"/>
              <a:t>is a purposeful collection of student learning over time that demonstrates students’ learning progress. Portfolios are used to evaluate what skills and knowledge students learn. Typically, a student will submit in a portfolio student work created over the course of the work-based learning experience; for example, work samples such as presentations, research papers, spreadsheets, business plans, and photos. The creation of the portfolio is typically led by the student but can be a collaborative process with guidance or approval from a teacher or counselor. The student work submitted within a portfolio is scored using a rubric.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Handout 1, on </a:t>
            </a:r>
            <a:r>
              <a:rPr lang="en-US" dirty="0">
                <a:highlight>
                  <a:srgbClr val="FFFF00"/>
                </a:highlight>
              </a:rPr>
              <a:t>page 2</a:t>
            </a:r>
            <a:r>
              <a:rPr lang="en-US" dirty="0"/>
              <a:t>, there is an example from Ohio of the required components for a work-based learning portfolio. It includes three to four work samples, a writing or research sample, and a project in addition to other artifacts demonstrating career readiness.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12</a:t>
            </a:fld>
            <a:endParaRPr lang="en-US" dirty="0"/>
          </a:p>
        </p:txBody>
      </p:sp>
    </p:spTree>
    <p:extLst>
      <p:ext uri="{BB962C8B-B14F-4D97-AF65-F5344CB8AC3E}">
        <p14:creationId xmlns:p14="http://schemas.microsoft.com/office/powerpoint/2010/main" val="3066549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 </a:t>
            </a:r>
            <a:r>
              <a:rPr lang="en-US" b="1" dirty="0"/>
              <a:t>rubric</a:t>
            </a:r>
            <a:r>
              <a:rPr lang="en-US" dirty="0"/>
              <a:t> provides the guidelines for evaluating student work and can assess the quality of student skills or knowledge gained across multiple levels of performance. A teacher, counselor, or work-based learning coordinator scores the student work submitted in a portfolio using the rubric.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Handout 1, on pages 3–4, is a rubric example from Tennessee. This rubric assesses employability skills such as critical thinking, speaking and listening, and collaboration.</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13</a:t>
            </a:fld>
            <a:endParaRPr lang="en-US" dirty="0"/>
          </a:p>
        </p:txBody>
      </p:sp>
    </p:spTree>
    <p:extLst>
      <p:ext uri="{BB962C8B-B14F-4D97-AF65-F5344CB8AC3E}">
        <p14:creationId xmlns:p14="http://schemas.microsoft.com/office/powerpoint/2010/main" val="714890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Employer feedback </a:t>
            </a:r>
            <a:r>
              <a:rPr lang="en-US" dirty="0"/>
              <a:t>is completed by the employer to document and assess the student’s performance during the experience or the development of his or her skills and knowledge. Employer feedback typically assess students’ traits, behaviors, or the accomplishment of a goal or task. This could include traits such as honesty, behaviors such as professional appearance, and setting a goal that is focused on developing specific skills or completing a task. </a:t>
            </a:r>
          </a:p>
          <a:p>
            <a:endParaRPr lang="en-US" dirty="0"/>
          </a:p>
          <a:p>
            <a:r>
              <a:rPr lang="en-US" dirty="0"/>
              <a:t>Employer feedback could also be used to assess program quality and implementation for work-based learning. For example, you could ask an employer to evaluate to what extent the school provided support and coordination during the work-based learning experience. This could be a way to collect data to make improvements to the program’s quality, improve student and employer match-ups, or identify additional supports needed for employers and students. </a:t>
            </a:r>
          </a:p>
          <a:p>
            <a:endParaRPr lang="en-US" dirty="0"/>
          </a:p>
          <a:p>
            <a:r>
              <a:rPr lang="en-US" dirty="0"/>
              <a:t>In Handout 1, on page 5, is an example of an employer feedback rubric from California. The employer rates the student’s performance on certain traits and behaviors.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14</a:t>
            </a:fld>
            <a:endParaRPr lang="en-US" dirty="0"/>
          </a:p>
        </p:txBody>
      </p:sp>
    </p:spTree>
    <p:extLst>
      <p:ext uri="{BB962C8B-B14F-4D97-AF65-F5344CB8AC3E}">
        <p14:creationId xmlns:p14="http://schemas.microsoft.com/office/powerpoint/2010/main" val="1207992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 </a:t>
            </a:r>
            <a:r>
              <a:rPr lang="en-US" b="1" dirty="0"/>
              <a:t>self-assessment</a:t>
            </a:r>
            <a:r>
              <a:rPr lang="en-US" dirty="0"/>
              <a:t>, students evaluate or rate their own abilities, skills, or performance during a work-based learning experience. Students write reflections to open-ended prompts on their work-based learning experience or the development of skills or knowledge. </a:t>
            </a:r>
          </a:p>
          <a:p>
            <a:endParaRPr lang="en-US" dirty="0"/>
          </a:p>
          <a:p>
            <a:r>
              <a:rPr lang="en-US" dirty="0"/>
              <a:t>In Handout 1, on page 6, is an example self-assessment from South Dakota that includes 10 reflection questions. The questions range from what were some of the biggest problems experienced, what did you learn from working with others, what did the program teach you about yourself, and what would you do differently.</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15</a:t>
            </a:fld>
            <a:endParaRPr lang="en-US" dirty="0"/>
          </a:p>
        </p:txBody>
      </p:sp>
    </p:spTree>
    <p:extLst>
      <p:ext uri="{BB962C8B-B14F-4D97-AF65-F5344CB8AC3E}">
        <p14:creationId xmlns:p14="http://schemas.microsoft.com/office/powerpoint/2010/main" val="578453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Handout 1, on pages 2–6, review the example work-based learning measures. In your groups, discuss the guiding questions regarding the examples.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16</a:t>
            </a:fld>
            <a:endParaRPr lang="en-US" dirty="0"/>
          </a:p>
        </p:txBody>
      </p:sp>
    </p:spTree>
    <p:extLst>
      <p:ext uri="{BB962C8B-B14F-4D97-AF65-F5344CB8AC3E}">
        <p14:creationId xmlns:p14="http://schemas.microsoft.com/office/powerpoint/2010/main" val="2592201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five key decision points that you will need to make in order to select an appropriate work-based learning measurement tool that fits your local context and needs. This module will walk you through each of these decisions and provide examples and guidance. The first decision is to determine what your goals are for measuring work-based learning. Second, determine who selects the work-based learning measure. The third decision point is to define the work-based learning knowledge and skills that will be measured. The fourth decision point is to determine your capacity to implement each tool with fidelity. Finally, you can then select your work-based learning measure.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17</a:t>
            </a:fld>
            <a:endParaRPr lang="en-US" dirty="0"/>
          </a:p>
        </p:txBody>
      </p:sp>
    </p:spTree>
    <p:extLst>
      <p:ext uri="{BB962C8B-B14F-4D97-AF65-F5344CB8AC3E}">
        <p14:creationId xmlns:p14="http://schemas.microsoft.com/office/powerpoint/2010/main" val="1932145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Now that we understand the importance of measuring work-based learning and the types of measures, we’ll review the decision points to select an appropriate measure.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dirty="0"/>
              <a:t>The first decision point is to determine your goals for measuring work-based learning. Your goals for measuring work-based learning can help narrow which type of measure will be the best fit to meet your goals. For example, if your primary goal is to collect data for continuous improvement efforts to your work-based learning programs, then you will want to select a measure that will provide the type of data to help make the needed improvements.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18</a:t>
            </a:fld>
            <a:endParaRPr lang="en-US" dirty="0"/>
          </a:p>
        </p:txBody>
      </p:sp>
    </p:spTree>
    <p:extLst>
      <p:ext uri="{BB962C8B-B14F-4D97-AF65-F5344CB8AC3E}">
        <p14:creationId xmlns:p14="http://schemas.microsoft.com/office/powerpoint/2010/main" val="2783942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Reviewing your state’s definition of work-based learning is a great starting point to determine your goals for measuring work-based learning. How you define work-based learning can illustrate what the key components of your program are. The CCRS Center did a scan of state definitions of work-based learning. Here are some common themes we found from the formal definitions of work-based learning. Sixteen definitions focus on knowledge or technical skill development. If that is in your definition, one of your goals could be to measure students’ knowledge and technical skill development.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19</a:t>
            </a:fld>
            <a:endParaRPr lang="en-US" dirty="0"/>
          </a:p>
        </p:txBody>
      </p:sp>
    </p:spTree>
    <p:extLst>
      <p:ext uri="{BB962C8B-B14F-4D97-AF65-F5344CB8AC3E}">
        <p14:creationId xmlns:p14="http://schemas.microsoft.com/office/powerpoint/2010/main" val="2152653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module is part of a five-part series. We recommend that you start with this module before continuing to any of the other modules. Module 2 focuses on the decision points to develop portfolios, and the third module discusses rubrics. Module 4 provides an overview of the decision points to develop employer feedback and evaluation measure. The final module highlights the decision points to create student self-assessments. For this first module, we’ll provide an overview of each of these measures and the remaining modules will take a deeper dive into the decisions needed to create each type of measure.</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a:t>
            </a:fld>
            <a:endParaRPr lang="en-US" dirty="0"/>
          </a:p>
        </p:txBody>
      </p:sp>
    </p:spTree>
    <p:extLst>
      <p:ext uri="{BB962C8B-B14F-4D97-AF65-F5344CB8AC3E}">
        <p14:creationId xmlns:p14="http://schemas.microsoft.com/office/powerpoint/2010/main" val="1860018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your definition of work-based learning to determine some possible goals. First, review the definition on the slide. As a group, discuss the following guiding questions to help dissect your work-based learning definition to identify some possible goals for work-based learning.</a:t>
            </a:r>
          </a:p>
          <a:p>
            <a:pPr marL="171450" indent="-171450">
              <a:buFont typeface="Arial" panose="020B0604020202020204" pitchFamily="34" charset="0"/>
              <a:buChar char="•"/>
            </a:pPr>
            <a:r>
              <a:rPr lang="en-US" dirty="0"/>
              <a:t>Based on the definition, what are the purposes of work-based learning experiences for students? How might that translate into goals for work-based learning?</a:t>
            </a:r>
          </a:p>
          <a:p>
            <a:pPr marL="171450" indent="-171450">
              <a:buFont typeface="Arial" panose="020B0604020202020204" pitchFamily="34" charset="0"/>
              <a:buChar char="•"/>
            </a:pPr>
            <a:r>
              <a:rPr lang="en-US" dirty="0"/>
              <a:t>What are students expected to learn or do during a work-based learning experience according to the definition? Does that translate to any goals for measuring work-based learning?</a:t>
            </a:r>
          </a:p>
          <a:p>
            <a:pPr marL="171450" indent="-171450">
              <a:buFont typeface="Arial" panose="020B0604020202020204" pitchFamily="34" charset="0"/>
              <a:buChar char="•"/>
            </a:pPr>
            <a:r>
              <a:rPr lang="en-US" dirty="0"/>
              <a:t>Are there any other goals you can see from the definition of work-based learning?</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20</a:t>
            </a:fld>
            <a:endParaRPr lang="en-US" dirty="0"/>
          </a:p>
        </p:txBody>
      </p:sp>
    </p:spTree>
    <p:extLst>
      <p:ext uri="{BB962C8B-B14F-4D97-AF65-F5344CB8AC3E}">
        <p14:creationId xmlns:p14="http://schemas.microsoft.com/office/powerpoint/2010/main" val="2794744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States can have several reasons or goals for measuring work-based learning. Some sample state goals could be for accountability, such as meeting ESSA requirements or high school graduation requirements. States may want to measure work-based learning to document student career readiness, such as the development of employability skills or application of technical content in the real world. Finally, states may want to measure work-based learning to assess program quality, such as collecting data on the quality of the work-based learning experience or employer engagement. </a:t>
            </a:r>
          </a:p>
          <a:p>
            <a:endParaRPr lang="en-US" dirty="0"/>
          </a:p>
          <a:p>
            <a:r>
              <a:rPr lang="en-US" dirty="0"/>
              <a:t>The state’s goal for measuring work-based learning may help inform what type of measure is most appropriate. For example, some states noted in their state ESSA plans to use work-based learning as an indicator of career-readiness in accountability systems. States with this goal may need different measures that provide more quantifiable data that can be used for accountability. This is not an exhaustive list of potential goals, so your state or district may have other goals.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21</a:t>
            </a:fld>
            <a:endParaRPr lang="en-US" dirty="0"/>
          </a:p>
        </p:txBody>
      </p:sp>
    </p:spTree>
    <p:extLst>
      <p:ext uri="{BB962C8B-B14F-4D97-AF65-F5344CB8AC3E}">
        <p14:creationId xmlns:p14="http://schemas.microsoft.com/office/powerpoint/2010/main" val="1059048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your team, use the Decision Point 1 handout and your definition of work-based learning to help determine your goals for measuring work-based learning.</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22</a:t>
            </a:fld>
            <a:endParaRPr lang="en-US" dirty="0"/>
          </a:p>
        </p:txBody>
      </p:sp>
    </p:spTree>
    <p:extLst>
      <p:ext uri="{BB962C8B-B14F-4D97-AF65-F5344CB8AC3E}">
        <p14:creationId xmlns:p14="http://schemas.microsoft.com/office/powerpoint/2010/main" val="4013152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next decision to select an appropriate measure of work-based learning is to determine who decides on the work-based learning measure. Is this something the state will require, or do districts have some flexibility in adjusting measures to fit the needs of their students and local businesses?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BA2C2E2-0E08-480B-A22D-C2F2EBF6A27D}" type="slidenum">
              <a:rPr kumimoji="0" lang="en-US" sz="1200" b="0" i="0" u="none" strike="noStrike" kern="1200" cap="none" spc="0" normalizeH="0" baseline="0" noProof="0" smtClean="0">
                <a:ln>
                  <a:noFill/>
                </a:ln>
                <a:solidFill>
                  <a:srgbClr val="000000"/>
                </a:solidFill>
                <a:effectLst/>
                <a:uLnTx/>
                <a:uFillTx/>
                <a:latin typeface="ITC Franklin Gothic Std Bk Cd"/>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srgbClr val="000000"/>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15944236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 team consists of representatives from state-level agencies, you may have greater authority to determine who selects the measure and the level of flexibility. There are three options for who may select the work-based learning measure. The first is a statewide required or recommended work-based learning measure. If the SEA requires all districts and schools to use the same work-based learning measure, it can help ensure comparability across students and districts. Because the data will be comparable, the state could more easily use the data to make policy decisions to improve the quality of work-based learning programs for all students. However, there may be a wide variety of work-based learning opportunities and types of employers across the state, which may make it difficult to use a common measure. Schools may have varying levels of capacity to implement the work-based learning measure. Recommending a measure with some flexibility may help achieve some comparability and reduce the capacity challenges while maintaining some local flexibility. </a:t>
            </a:r>
          </a:p>
          <a:p>
            <a:endParaRPr lang="en-US" dirty="0"/>
          </a:p>
          <a:p>
            <a:r>
              <a:rPr lang="en-US" dirty="0"/>
              <a:t>The next option is the state may allow districts to require or recommend a work-based learning measure. Districts are less likely to have as wide a variety of types of employers from different industries and will have a better understanding of the capacity challenges for each school. Permitting districts to determine the work-based learning measure does limit the comparability at the state-level. In addition, districts may not be able to adjust measures to meet the specific needs and interests of students. Students may need to focus on developing specific skills and knowledge based on their own strengths and weakness, interests, and work-based learning experience.</a:t>
            </a:r>
          </a:p>
          <a:p>
            <a:endParaRPr lang="en-US" dirty="0"/>
          </a:p>
          <a:p>
            <a:r>
              <a:rPr lang="en-US" dirty="0"/>
              <a:t>The state and district may give schools the flexibility to select the work-based learning measure with students. This option can promote personalization and ensure that the experience is focused on developing the specific knowledge and skills the student needs based on his or her strengths and weaknesses and career interests. In addition, the measure can align more closely to the work-based learning experience; for example, measuring technical knowledge and skills that are specific to the career or industry of the work-based learning experience. The technical skills may be too specific for other industries to use to measure for all work-based learning experiences. However, this will limit the comparability even at the district level and may require additional training and support to students and educators to select an appropriate measure to meet the student needs.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24</a:t>
            </a:fld>
            <a:endParaRPr lang="en-US" dirty="0"/>
          </a:p>
        </p:txBody>
      </p:sp>
    </p:spTree>
    <p:extLst>
      <p:ext uri="{BB962C8B-B14F-4D97-AF65-F5344CB8AC3E}">
        <p14:creationId xmlns:p14="http://schemas.microsoft.com/office/powerpoint/2010/main" val="35941304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Another key component to determining who selects the work-based learning measure is to consider the flexibility options. The amount of flexibility on who selects the work-based learning measures lies on this spectrum between comparability and alignment to student’s work-based learning experience. The measure’s alignment to the work-based learning experience refers to the flexibility of schools to select work-based learning measures based on the students interests, strengths and weaknesses, and the work-based learning experience. Comparability refers to how similar the work-based learning measures are among students across schools, districts, or the state. States and districts will need to balance this issue of comparability versus alignment to the work-based learning experience as they determine who should select the work-based learning measure.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25</a:t>
            </a:fld>
            <a:endParaRPr lang="en-US" dirty="0"/>
          </a:p>
        </p:txBody>
      </p:sp>
    </p:spTree>
    <p:extLst>
      <p:ext uri="{BB962C8B-B14F-4D97-AF65-F5344CB8AC3E}">
        <p14:creationId xmlns:p14="http://schemas.microsoft.com/office/powerpoint/2010/main" val="37826045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goals or purpose for why you are measuring work-based learning can also help determine the level flexibility and who should select the work-based learning measure. If your goal is to measure student learning from work-based learning for accountability purposes, then it may be more important that your measures are comparable across districts and schools. This means that you may want the state to select the measure or provide a menu of measures and tools for districts to choose from. If your main goal is to measure student knowledge or technical skill development, then it may be important to let districts and schools determine the measures. Districts and schools can have a better sense of the types of knowledge and skills employers may need in their local communities because the labor market in their regions may be different from statewide trends.</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26</a:t>
            </a:fld>
            <a:endParaRPr lang="en-US" dirty="0"/>
          </a:p>
        </p:txBody>
      </p:sp>
    </p:spTree>
    <p:extLst>
      <p:ext uri="{BB962C8B-B14F-4D97-AF65-F5344CB8AC3E}">
        <p14:creationId xmlns:p14="http://schemas.microsoft.com/office/powerpoint/2010/main" val="17314450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your team, discuss who should select the work-based learning measures. Capture your final decision and notes from the discussion on the handout for Decision Point 2.</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27</a:t>
            </a:fld>
            <a:endParaRPr lang="en-US" dirty="0"/>
          </a:p>
        </p:txBody>
      </p:sp>
    </p:spTree>
    <p:extLst>
      <p:ext uri="{BB962C8B-B14F-4D97-AF65-F5344CB8AC3E}">
        <p14:creationId xmlns:p14="http://schemas.microsoft.com/office/powerpoint/2010/main" val="25265548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you’ve determined your goal for measuring work-based learning, the next decision point is to define work-based learning knowledge and skills. In other words, what is measured.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28</a:t>
            </a:fld>
            <a:endParaRPr lang="en-US" dirty="0"/>
          </a:p>
        </p:txBody>
      </p:sp>
    </p:spTree>
    <p:extLst>
      <p:ext uri="{BB962C8B-B14F-4D97-AF65-F5344CB8AC3E}">
        <p14:creationId xmlns:p14="http://schemas.microsoft.com/office/powerpoint/2010/main" val="37261153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key types work-based learning knowledge and skills. Work-based learning measures may focus on one type or include multiple types of knowledge and skills. The first is </a:t>
            </a:r>
            <a:r>
              <a:rPr lang="en-US" b="1" dirty="0"/>
              <a:t>academic knowledge</a:t>
            </a:r>
            <a:r>
              <a:rPr lang="en-US" dirty="0"/>
              <a:t>. These are often the same knowledge we associate with subject-matter areas such as English, mathematics, and science. Many of the same academic knowledge areas are transferable to the world of work, and students will need this knowledge to succeed in their future careers. However, students may have plenty of opportunities to practice and demonstrate this knowledge in the classroom. States and districts may instead be more interested in capturing other skills and knowledge that are not as easy to develop or practice in the classroom specific to career-readiness. </a:t>
            </a:r>
          </a:p>
          <a:p>
            <a:endParaRPr lang="en-US" dirty="0"/>
          </a:p>
          <a:p>
            <a:r>
              <a:rPr lang="en-US" dirty="0"/>
              <a:t>The second type is </a:t>
            </a:r>
            <a:r>
              <a:rPr lang="en-US" b="1" dirty="0"/>
              <a:t>technical skills</a:t>
            </a:r>
            <a:r>
              <a:rPr lang="en-US" b="0" dirty="0"/>
              <a:t>,</a:t>
            </a:r>
            <a:r>
              <a:rPr lang="en-US" b="1" dirty="0"/>
              <a:t> </a:t>
            </a:r>
            <a:r>
              <a:rPr lang="en-US" dirty="0"/>
              <a:t>which are the skills specific to particular occupations, careers, or industries. These are skills that are not necessarily transferable to every job at every level; for example, the skills to operate technical equipment such an x-ray or in licensed careers such as cosmetology. These skills are very career specific, but it may be difficult to measure these skills for every student and work-based learning experience. It may require defining a specific set of technical skills and knowledge specific for several types of industries or career clusters. This approach may require additional training and support for students and school staff.</a:t>
            </a:r>
          </a:p>
          <a:p>
            <a:endParaRPr lang="en-US" dirty="0"/>
          </a:p>
          <a:p>
            <a:r>
              <a:rPr lang="en-US" dirty="0"/>
              <a:t>The next type of skills is </a:t>
            </a:r>
            <a:r>
              <a:rPr lang="en-US" b="1" dirty="0"/>
              <a:t>employability skills</a:t>
            </a:r>
            <a:r>
              <a:rPr lang="en-US" b="0" dirty="0"/>
              <a:t>,</a:t>
            </a:r>
            <a:r>
              <a:rPr lang="en-US" b="1" dirty="0"/>
              <a:t> </a:t>
            </a:r>
            <a:r>
              <a:rPr lang="en-US" dirty="0"/>
              <a:t>which are the general knowledge and skills that are necessary for success in the labor market at all employment levels in all sectors. These skills could work for multiple occupations, across multiple industries, and at every level; for example, skills such as communication and problem solving. Because these skills are more universal, it will require less training and support for students and school staff than technical skills. However, these skills will not be specific to the occupation, industry, or work-based learning experience. </a:t>
            </a:r>
          </a:p>
          <a:p>
            <a:endParaRPr lang="en-US" dirty="0"/>
          </a:p>
          <a:p>
            <a:r>
              <a:rPr lang="en-US" dirty="0"/>
              <a:t>Next, we’ll share some examples of each type of knowledge and skill.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29</a:t>
            </a:fld>
            <a:endParaRPr lang="en-US" dirty="0"/>
          </a:p>
        </p:txBody>
      </p:sp>
    </p:spTree>
    <p:extLst>
      <p:ext uri="{BB962C8B-B14F-4D97-AF65-F5344CB8AC3E}">
        <p14:creationId xmlns:p14="http://schemas.microsoft.com/office/powerpoint/2010/main" val="1353257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objectives for this module are to help you understand the importance of measuring and documenting student learning from work-based learning, learn about the various work-based learning measures, and discuss the key decisions needed to select an appropriate measure of work-based learning to fit your local context.</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One important thing to keep in mind is that these modules are focused specifically on developing measures of </a:t>
            </a:r>
            <a:r>
              <a:rPr lang="en-US" i="1" dirty="0"/>
              <a:t>student learning </a:t>
            </a:r>
            <a:r>
              <a:rPr lang="en-US" dirty="0"/>
              <a:t>from work-based learning experiences. In other words, what knowledge and skills do students develop from participating in work-based learning experiences? Perkins V allows states to use work-based learning as one possible indicator of a high-quality career and technical education (CTE) program. However, Perkins V asks that states measure student participation in work-based learning. To address this requirement, states may need different or additional measures beyond the measures of student learning from work-based learning experiences. </a:t>
            </a:r>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a:t>
            </a:fld>
            <a:endParaRPr lang="en-US" dirty="0"/>
          </a:p>
        </p:txBody>
      </p:sp>
    </p:spTree>
    <p:extLst>
      <p:ext uri="{BB962C8B-B14F-4D97-AF65-F5344CB8AC3E}">
        <p14:creationId xmlns:p14="http://schemas.microsoft.com/office/powerpoint/2010/main" val="18472677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portion of a checklist from the Tennessee Department of Education (TDOE), outlining the competencies on which students are assessed from their work-based learning experiences. It includes application of academic and technical knowledge and skills with a focus on literacy and math. Tennessee’s checklist also includes other types of skills and knowledge. Two hundred twenty-five stakeholders from across Tennessee vetted this list through focus groups with TDOE, including administrators, teachers, work-based learning coordinators, CTE directors, and postsecondary and industry representatives.</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30</a:t>
            </a:fld>
            <a:endParaRPr lang="en-US" dirty="0"/>
          </a:p>
        </p:txBody>
      </p:sp>
    </p:spTree>
    <p:extLst>
      <p:ext uri="{BB962C8B-B14F-4D97-AF65-F5344CB8AC3E}">
        <p14:creationId xmlns:p14="http://schemas.microsoft.com/office/powerpoint/2010/main" val="26739366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technical skills that Massachusetts measures for work-based learning. This list highlights some industry-specific technical knowledge and skills such as engineering concepts, web development, and medical office skills.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31</a:t>
            </a:fld>
            <a:endParaRPr lang="en-US" dirty="0"/>
          </a:p>
        </p:txBody>
      </p:sp>
    </p:spTree>
    <p:extLst>
      <p:ext uri="{BB962C8B-B14F-4D97-AF65-F5344CB8AC3E}">
        <p14:creationId xmlns:p14="http://schemas.microsoft.com/office/powerpoint/2010/main" val="25550327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employability skills framework developed by the Office of Career, Technical, and Adult Education at the U.S. Department of Education. Employability skills are the general skills and knowledge that are necessary for success in the labor market at all employment levels and in all sectors. These skills are not career- or industry-specific skills. They include things like interpersonal skills, personal qualities, technology use, systems thinking, communication skills, information use, resource management, critical thinking skills, and applied academic skills. This type of universal skills may be the type of skills you want to measure from a student’s work-based learning experience.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32</a:t>
            </a:fld>
            <a:endParaRPr lang="en-US" dirty="0"/>
          </a:p>
        </p:txBody>
      </p:sp>
    </p:spTree>
    <p:extLst>
      <p:ext uri="{BB962C8B-B14F-4D97-AF65-F5344CB8AC3E}">
        <p14:creationId xmlns:p14="http://schemas.microsoft.com/office/powerpoint/2010/main" val="15056807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As you determine what knowledge and skill to assess, reflect back on your goals of measuring work-based learning. Were there particular skills or knowledge identified in your goals or definition of work-based learning? Once you’ve identified the types of knowledge and skills, you can narrow your options for the type of measures.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What can each type of measurement tool assess? </a:t>
            </a:r>
            <a:r>
              <a:rPr lang="en-US" b="1" dirty="0"/>
              <a:t>Portfolios and rubrics </a:t>
            </a:r>
            <a:r>
              <a:rPr lang="en-US" dirty="0"/>
              <a:t>can measure academic knowledge, technical skills, and employability skills. However, it may be challenging for states and districts to use these measures if they plan to assess only technical skills because it may be burdensome to create multiple industry-specific rubrics. </a:t>
            </a:r>
            <a:r>
              <a:rPr lang="en-US" b="1" dirty="0"/>
              <a:t>Employer feedback </a:t>
            </a:r>
            <a:r>
              <a:rPr lang="en-US" dirty="0"/>
              <a:t>can assess technical skills and employability skills. In addition, this measure can assess observable job tasks or mutually identified goals. Employers may not have enough comprehensive knowledge to assess students on academic knowledge. </a:t>
            </a:r>
            <a:r>
              <a:rPr lang="en-US" b="1" dirty="0"/>
              <a:t>Self-assessments </a:t>
            </a:r>
            <a:r>
              <a:rPr lang="en-US" dirty="0"/>
              <a:t>can measure employability skills. Self-assessments may be used as an artifact within portfolios and could contribute to measuring technical skills and academic knowledge. However, as a stand-alone measure, it is self-reported by students who may not have a deep enough understanding to accurately self-assess their academic knowledge or technical skills.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33</a:t>
            </a:fld>
            <a:endParaRPr lang="en-US" dirty="0"/>
          </a:p>
        </p:txBody>
      </p:sp>
    </p:spTree>
    <p:extLst>
      <p:ext uri="{BB962C8B-B14F-4D97-AF65-F5344CB8AC3E}">
        <p14:creationId xmlns:p14="http://schemas.microsoft.com/office/powerpoint/2010/main" val="33705131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which types of knowledge and skills you want to assess from student work-based learning experiences. Capture your notes and final decision on the Decision Point 3 handout.</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34</a:t>
            </a:fld>
            <a:endParaRPr lang="en-US" dirty="0"/>
          </a:p>
        </p:txBody>
      </p:sp>
    </p:spTree>
    <p:extLst>
      <p:ext uri="{BB962C8B-B14F-4D97-AF65-F5344CB8AC3E}">
        <p14:creationId xmlns:p14="http://schemas.microsoft.com/office/powerpoint/2010/main" val="35671594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Engaging a variety of stakeholders can help policy leaders at all levels define the essential knowledge and skills students need to learn from their work-based learning experience and graduate college and career ready. There are three key groups of stakeholders who can provide useful insight and feedback on the knowledge and skills measured from a work-based learning experience. The first is policy leaders from the SEA or local education agency (LEA). State and district policymakers may have access to data on the types of work-based learning experiences students participate in or what the growing business and industries are in your state or region. </a:t>
            </a:r>
          </a:p>
          <a:p>
            <a:endParaRPr lang="en-US" dirty="0"/>
          </a:p>
          <a:p>
            <a:r>
              <a:rPr lang="en-US" dirty="0"/>
              <a:t>The next group of stakeholders is various school staff such as teachers, administrators, school counselors, CTE teachers, and work-based learning coordinators. Often, this is the staff who will be leading the implementation of the work-based learning activities. They may have the personal connections to employers who provide work-based learning experiences to students, provide the support to students to help them prepare to participate in work-based learning, and will likely help implement any work-based learning measures. They may know the specific skills that employers who provide the work-based learning experiences are looking for and may be able to help scaffold the skills and knowledge for students to meet.</a:t>
            </a:r>
          </a:p>
          <a:p>
            <a:endParaRPr lang="en-US" dirty="0"/>
          </a:p>
          <a:p>
            <a:r>
              <a:rPr lang="en-US" dirty="0"/>
              <a:t>The last group of stakeholders who can provide insights on defining the knowledge and skills are representatives from business and industry. Education leaders at all levels may not be as familiar with the specific skills and knowledge that are necessary to be successful in the workplace, particularly for specific technical skills. Business and industry can help clarify what employability skills and technical skills students will need to develop over the course of their work-based learning experience. However, business and industry alone may not be sufficient to define the knowledge and skills because this group may be unfamiliar with how to modify or scaffold these skills to the student level. Students will more likely than not be able to demonstrate career knowledge and skills at the same level as the adults with whom business and industry typically work. </a:t>
            </a:r>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35</a:t>
            </a:fld>
            <a:endParaRPr lang="en-US" dirty="0"/>
          </a:p>
        </p:txBody>
      </p:sp>
    </p:spTree>
    <p:extLst>
      <p:ext uri="{BB962C8B-B14F-4D97-AF65-F5344CB8AC3E}">
        <p14:creationId xmlns:p14="http://schemas.microsoft.com/office/powerpoint/2010/main" val="23009779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guiding questions in Part B of the Decision Point 3 handout to brainstorm and identify business and industry stakeholders to help define the relevant knowledge and skills.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BA2C2E2-0E08-480B-A22D-C2F2EBF6A27D}" type="slidenum">
              <a:rPr kumimoji="0" lang="en-US" sz="1200" b="0" i="0" u="none" strike="noStrike" kern="1200" cap="none" spc="0" normalizeH="0" baseline="0" noProof="0" smtClean="0">
                <a:ln>
                  <a:noFill/>
                </a:ln>
                <a:solidFill>
                  <a:srgbClr val="000000"/>
                </a:solidFill>
                <a:effectLst/>
                <a:uLnTx/>
                <a:uFillTx/>
                <a:latin typeface="ITC Franklin Gothic Std Bk Cd"/>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dirty="0">
              <a:ln>
                <a:noFill/>
              </a:ln>
              <a:solidFill>
                <a:srgbClr val="000000"/>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39660068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couple of key approaches for how a state or district can collect feedback to define the knowledge and skills. The first approach is to convene an in-person meeting of stakeholders. This approach allows state and district policymakers to collect feedback directly. This meeting could have the stakeholders work together to help develop the list of knowledge and skills or to vet a list developed internally at the SEA or LEA. This approach will require inviting stakeholders and facilitating the discussion to maximize the stakeholders’ time. </a:t>
            </a:r>
          </a:p>
          <a:p>
            <a:endParaRPr lang="en-US" dirty="0"/>
          </a:p>
          <a:p>
            <a:r>
              <a:rPr lang="en-US" dirty="0"/>
              <a:t>Another approach to collect stakeholder feedback is to conduct a survey or focus groups. This methodology allows you to gather input without having to coordinate inviting stakeholders to meet. If you choose this approach, you will need to consider how to develop the survey or focus group protocol and how you will analyze the feedback.</a:t>
            </a:r>
          </a:p>
          <a:p>
            <a:endParaRPr lang="en-US" dirty="0"/>
          </a:p>
          <a:p>
            <a:r>
              <a:rPr lang="en-US" dirty="0"/>
              <a:t>The last approach is to develop a list of skills and knowledge and ask a variety of stakeholders to review or provide comments. This approach is less burdensome and time consuming for stakeholders and allows them react to a predeveloped list. However, this approach may discourage stakeholders from adding any important skills or knowledge to the list because they may only provide comments about what is listed rather than add anything that may be missing.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37</a:t>
            </a:fld>
            <a:endParaRPr lang="en-US" dirty="0"/>
          </a:p>
        </p:txBody>
      </p:sp>
    </p:spTree>
    <p:extLst>
      <p:ext uri="{BB962C8B-B14F-4D97-AF65-F5344CB8AC3E}">
        <p14:creationId xmlns:p14="http://schemas.microsoft.com/office/powerpoint/2010/main" val="15649351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dirty="0"/>
              <a:t>Review the possible knowledge and skills to assess work-based learning from the Skills Bank </a:t>
            </a:r>
            <a:r>
              <a:rPr lang="en-US" sz="1200" kern="1200" dirty="0">
                <a:solidFill>
                  <a:schemeClr val="tx1"/>
                </a:solidFill>
                <a:effectLst/>
                <a:latin typeface="ITC Franklin Gothic Std Bk Cd"/>
                <a:ea typeface="ＭＳ Ｐゴシック" pitchFamily="-48" charset="-128"/>
                <a:cs typeface="ＭＳ Ｐゴシック"/>
              </a:rPr>
              <a:t>table on pages 12 to 18 in the handout</a:t>
            </a:r>
            <a:r>
              <a:rPr lang="en-US" dirty="0"/>
              <a:t>. You may want to solicit feedback from stakeholders identified in Part B to develop a final list of knowledge and skills to assess. Capture the final list of knowledge and skills on Part C of the Decision Point 3 handout.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38</a:t>
            </a:fld>
            <a:endParaRPr lang="en-US" dirty="0"/>
          </a:p>
        </p:txBody>
      </p:sp>
    </p:spTree>
    <p:extLst>
      <p:ext uri="{BB962C8B-B14F-4D97-AF65-F5344CB8AC3E}">
        <p14:creationId xmlns:p14="http://schemas.microsoft.com/office/powerpoint/2010/main" val="32137239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want to consider additional strategies to engage stakeholders not only to define the knowledge and skills to measure but throughout the entire process. Stakeholder input will be valuable to select an appropriate measure, determine what knowledge and skills to measure, and to help develop the measure. This slide includes links to additional resources and guidance on identifying appropriate stakeholders and strategies for stakeholder engagement. Some are focused on other initiatives such as career pathways or ESSA, but the strategies and techniques can be applicable to work-based learning.</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39</a:t>
            </a:fld>
            <a:endParaRPr lang="en-US" dirty="0"/>
          </a:p>
        </p:txBody>
      </p:sp>
    </p:spTree>
    <p:extLst>
      <p:ext uri="{BB962C8B-B14F-4D97-AF65-F5344CB8AC3E}">
        <p14:creationId xmlns:p14="http://schemas.microsoft.com/office/powerpoint/2010/main" val="3590529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modules are designed to be used with a committed team of partners at the state or district level. These partners should include representatives from secondary and postsecondary education, labor, and business and industry. Work-based learning is cross-cutting and is an educational strategy designed to support students developing college and career readiness skills. It will be essential that voices from across the education-to-workforce pipeline weigh in on selecting an appropriate measure for work-based learning. You may decide to have one representative group lead this work, such as the state education agency (SEA), but it will be critical to gather feedback and input from labor and business and industry. </a:t>
            </a:r>
          </a:p>
          <a:p>
            <a:endParaRPr lang="en-US" dirty="0"/>
          </a:p>
          <a:p>
            <a:r>
              <a:rPr lang="en-US" dirty="0"/>
              <a:t>The team will work through key decision points throughout the modules to help select an appropriate work-based learning measure and then develop that measure. The modules will provide background and context for each decision, describe the benefits and challenges for some options, and highlight examples for the team to consider for their decision. Each module includes handouts with activities and a place for the team to document their notes and final decisions.</a:t>
            </a:r>
          </a:p>
          <a:p>
            <a:endParaRPr lang="en-US" dirty="0"/>
          </a:p>
          <a:p>
            <a:r>
              <a:rPr lang="en-US" dirty="0"/>
              <a:t>The modules provide a guided process for the team to select and develop appropriate work-based learning measures. Therefore, the team does not need to complete an entire module in one meeting but could break it up over time. There may be points within modules where the team will need to engage additional stakeholders for feedback to help inform the decisions. </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4</a:t>
            </a:fld>
            <a:endParaRPr lang="en-US" dirty="0"/>
          </a:p>
        </p:txBody>
      </p:sp>
    </p:spTree>
    <p:extLst>
      <p:ext uri="{BB962C8B-B14F-4D97-AF65-F5344CB8AC3E}">
        <p14:creationId xmlns:p14="http://schemas.microsoft.com/office/powerpoint/2010/main" val="7231030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you’ve identified your goal for measuring work-based learning and what you plan to measure, it is important to examine your existing and needed capacity to implement the measure with fidelity. Some measures may require additional support or guidance for students, teachers, and employers.</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40</a:t>
            </a:fld>
            <a:endParaRPr lang="en-US" dirty="0"/>
          </a:p>
        </p:txBody>
      </p:sp>
    </p:spTree>
    <p:extLst>
      <p:ext uri="{BB962C8B-B14F-4D97-AF65-F5344CB8AC3E}">
        <p14:creationId xmlns:p14="http://schemas.microsoft.com/office/powerpoint/2010/main" val="2063028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successfully implement any work-based learning measure, it will require some capacity and supports from states, districts, and schools. There are four factors of implementation success, and each measure requires a different level of capacity to implement.</a:t>
            </a:r>
          </a:p>
          <a:p>
            <a:endParaRPr lang="en-US" dirty="0"/>
          </a:p>
          <a:p>
            <a:r>
              <a:rPr lang="en-US" dirty="0"/>
              <a:t>The first factor is training and materials. Once you’ve developed your work-based learning measure, it may require some additional </a:t>
            </a:r>
            <a:r>
              <a:rPr lang="en-US" b="1" dirty="0"/>
              <a:t>training and resources </a:t>
            </a:r>
            <a:r>
              <a:rPr lang="en-US" dirty="0"/>
              <a:t>that are differentiated by various stakeholders such as students, employers, and school staff. For example, if you decide to use a portfolio and rubric, students, work-based learning coordinators, and counselors will need training on the rubric and guidance on how to put together the portfolio. However, a student self-assessment may require less training and resources such as guidance for students on how to complete the self-assessment. </a:t>
            </a:r>
          </a:p>
          <a:p>
            <a:endParaRPr lang="en-US" dirty="0"/>
          </a:p>
          <a:p>
            <a:r>
              <a:rPr lang="en-US" dirty="0"/>
              <a:t>In order to ensure that the work-based learning measure accurately assesses the identified skills and knowledge, it will require some </a:t>
            </a:r>
            <a:r>
              <a:rPr lang="en-US" b="1" dirty="0"/>
              <a:t>calibration</a:t>
            </a:r>
            <a:r>
              <a:rPr lang="en-US" dirty="0"/>
              <a:t>. Calibrating a measure will ensure that all users have the same understanding of the knowledge and skills assessed and how to interpret and score them via the measure. For example, do employers, students, and school counselors have the same understanding of the rubric and score students consistently? Training and materials may help with calibration efforts by providing all stakeholders with a similar understanding of the measure and how it is used accurately. However, some measures may be more intuitive than others for the various stakeholders to use accurately. For example, you’ll want to make sure that both school staff and employers have the same understanding of the various skills and knowledge measured for work-based learning. Sometimes the skills assessed such as communication seems intuitive, but the measure requires a specific understanding of that skill in order for it to be measured accurately. </a:t>
            </a:r>
          </a:p>
          <a:p>
            <a:endParaRPr lang="en-US" dirty="0"/>
          </a:p>
          <a:p>
            <a:r>
              <a:rPr lang="en-US" dirty="0"/>
              <a:t>Each measure will require different levels of </a:t>
            </a:r>
            <a:r>
              <a:rPr lang="en-US" b="1" dirty="0"/>
              <a:t>communication</a:t>
            </a:r>
            <a:r>
              <a:rPr lang="en-US" dirty="0"/>
              <a:t> to various stakeholders and users. For example, a portfolio and rubric will require consistent communication between school staff and employers hosting the work-based learning experience. Schools may need to articulate early that they’ll want to collect work samples from the students’ experience, and they may require permission or advance approval from employers. In addition, schools will need to communicate their needs for measuring work-based learning with their employer partners from the beginning and throughout the experience when collecting feedback. </a:t>
            </a:r>
          </a:p>
          <a:p>
            <a:endParaRPr lang="en-US" dirty="0"/>
          </a:p>
          <a:p>
            <a:r>
              <a:rPr lang="en-US" dirty="0"/>
              <a:t>Each measure may vary in the level of </a:t>
            </a:r>
            <a:r>
              <a:rPr lang="en-US" b="1" dirty="0"/>
              <a:t>stakeholder engagement </a:t>
            </a:r>
            <a:r>
              <a:rPr lang="en-US" dirty="0"/>
              <a:t>needed. For example, employer feedback will require more responsibility and involvement from employers and business and industry partners. You may want to be careful that you do not overburden your employer partners who are providing the work-based learning experiences for your students. However, employers do have a unique perspective and can provide valuable insight on the skills and knowledge students develop. You may want to provide additional supports and training to help reduce the burden to employers. Similarly, other measures may require a greater </a:t>
            </a:r>
            <a:r>
              <a:rPr lang="en-US" b="0" dirty="0"/>
              <a:t>responsibility for students </a:t>
            </a:r>
            <a:r>
              <a:rPr lang="en-US" dirty="0"/>
              <a:t>such as portfolios and self-assessments. This may be a benefit by encouraging student efficacy and greater ownership in the process. However, students may also need additional supports and guidance to implement with fidelity. </a:t>
            </a:r>
          </a:p>
          <a:p>
            <a:endParaRPr lang="en-US" dirty="0"/>
          </a:p>
          <a:p>
            <a:r>
              <a:rPr lang="en-US" dirty="0"/>
              <a:t>Next, we’ll explore the level of intensity for each of these implementation factors for each work-based learning measure.</a:t>
            </a:r>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41</a:t>
            </a:fld>
            <a:endParaRPr lang="en-US" dirty="0"/>
          </a:p>
        </p:txBody>
      </p:sp>
    </p:spTree>
    <p:extLst>
      <p:ext uri="{BB962C8B-B14F-4D97-AF65-F5344CB8AC3E}">
        <p14:creationId xmlns:p14="http://schemas.microsoft.com/office/powerpoint/2010/main" val="23346174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table highlights the level of intensity to implement each measure for each of the implementation success factors. A high-level of intensity means that this measure will require a greater focus on the implementation factor compared with a low-level intensity. For example, portfolios will require a greater focus on training and resources to successfully implement than student self-assessments.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To implement </a:t>
            </a:r>
            <a:r>
              <a:rPr lang="en-US" b="1" dirty="0"/>
              <a:t>portfolios and rubrics</a:t>
            </a:r>
            <a:r>
              <a:rPr lang="en-US" dirty="0"/>
              <a:t>, you will need to provide training to educators, school counselors, and employers on the rubric, how to review student work using the rubric, and providing feedback to students. This training may need to be differentiated for each stakeholder group because their role in the portfolio process may be different. In addition, you will need to create guidance on how to complete a portfolio for students, school staff, and/or employers. The types of student work that can be included in the portfolio may need to be specified and guidance on how each work sample can demonstrate the skills or knowledge outlined in the rubric. In addition, you may need to provide training and guidance to students, educators, and employers to ensure that they all have a similar understanding of the rubric and to help calibrate all stakeholders’ understanding. Portfolios and rubrics will require communication to coordinate the completion and scoring of the portfolio with students, school staff, and employers.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For </a:t>
            </a:r>
            <a:r>
              <a:rPr lang="en-US" b="1" dirty="0"/>
              <a:t>employer feedback</a:t>
            </a:r>
            <a:r>
              <a:rPr lang="en-US" dirty="0"/>
              <a:t>, employers will need guidance on how to complete the evaluation and provide students with feedback. Your employer feedback form may seem intuitive to employers or mentors, but they may have a different understanding of what the skills and knowledge assessed means. In addition, you will need a dedicated school staff person such as a work-based learning coordinator or counselor to provide support and guidance to employers. This person often serves as the point of contact for employers and provides guidance to employers and collects the evaluation forms. In partnering with employers, you will need their time and commitment to accurately complete evaluations. You do not want to overburden employers so that they do not complete the employer feedback fully or lose their participation as a partner.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For </a:t>
            </a:r>
            <a:r>
              <a:rPr lang="en-US" b="1" dirty="0"/>
              <a:t>self-assessments</a:t>
            </a:r>
            <a:r>
              <a:rPr lang="en-US" dirty="0"/>
              <a:t>, students will need guidance on how to complete each one, including a clear understanding of the skills and knowledge being measured. School staff may also need guidance and training on how to provide students with feedback based on the results or reflections. This measure will require some communication with students, but, because this is a self-reported measure, there are fewer training and calibration needs compared with other measures. This illustrates how student self-assessments as a stand-alone measure are not high-quality to be used for accountability purposes.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42</a:t>
            </a:fld>
            <a:endParaRPr lang="en-US" dirty="0"/>
          </a:p>
        </p:txBody>
      </p:sp>
    </p:spTree>
    <p:extLst>
      <p:ext uri="{BB962C8B-B14F-4D97-AF65-F5344CB8AC3E}">
        <p14:creationId xmlns:p14="http://schemas.microsoft.com/office/powerpoint/2010/main" val="26420234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Decision Point 4 handout, consider the different factors that support quality work-based learning measure implementation. Identify which stakeholders will take responsibility for each leading implementation factor and the timeline for addressing it.</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43</a:t>
            </a:fld>
            <a:endParaRPr lang="en-US" dirty="0"/>
          </a:p>
        </p:txBody>
      </p:sp>
    </p:spTree>
    <p:extLst>
      <p:ext uri="{BB962C8B-B14F-4D97-AF65-F5344CB8AC3E}">
        <p14:creationId xmlns:p14="http://schemas.microsoft.com/office/powerpoint/2010/main" val="36563957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you’ve completed Decision Points 1–4, you are now ready to select your work-based learning measure.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44</a:t>
            </a:fld>
            <a:endParaRPr lang="en-US" dirty="0"/>
          </a:p>
        </p:txBody>
      </p:sp>
    </p:spTree>
    <p:extLst>
      <p:ext uri="{BB962C8B-B14F-4D97-AF65-F5344CB8AC3E}">
        <p14:creationId xmlns:p14="http://schemas.microsoft.com/office/powerpoint/2010/main" val="11002690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Handout 1, Decision Point 5, discuss the guiding questions in your group to help select your work-based learning measure based on your selections from Decision Points 1–4. Reviewing your decisions, select which work-based learning measure is the best fit for your local context. The guiding questions will also help identify your next steps.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45</a:t>
            </a:fld>
            <a:endParaRPr lang="en-US" dirty="0"/>
          </a:p>
        </p:txBody>
      </p:sp>
    </p:spTree>
    <p:extLst>
      <p:ext uri="{BB962C8B-B14F-4D97-AF65-F5344CB8AC3E}">
        <p14:creationId xmlns:p14="http://schemas.microsoft.com/office/powerpoint/2010/main" val="40945747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module walked you through the five key decision points needed to select an appropriate work-based learning measure to fit your local context. The first was to determine what your goals are for measuring work-based learning. Next, you determined who selects the work-based learning measure. The next decision point was to define the work-based learning knowledge and skills. The next decision point was to determine your capacity to implement the various measures with fidelity. And finally, based on these decisions, you selected your work-based learning measure.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47</a:t>
            </a:fld>
            <a:endParaRPr lang="en-US" dirty="0"/>
          </a:p>
        </p:txBody>
      </p:sp>
    </p:spTree>
    <p:extLst>
      <p:ext uri="{BB962C8B-B14F-4D97-AF65-F5344CB8AC3E}">
        <p14:creationId xmlns:p14="http://schemas.microsoft.com/office/powerpoint/2010/main" val="41779266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you’ve selected your measure, we have additional modules that outline the necessary decisions points needed to develop each measure covered here. The second module focuses on portfolio, and the third module highlights the decision points to develop a rubric. The fourth module digs into employer feedback, and the final module looks at self-assessments.</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48</a:t>
            </a:fld>
            <a:endParaRPr lang="en-US" dirty="0"/>
          </a:p>
        </p:txBody>
      </p:sp>
    </p:spTree>
    <p:extLst>
      <p:ext uri="{BB962C8B-B14F-4D97-AF65-F5344CB8AC3E}">
        <p14:creationId xmlns:p14="http://schemas.microsoft.com/office/powerpoint/2010/main" val="36057814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solidFill>
                  <a:srgbClr val="000000"/>
                </a:solidFill>
              </a:rPr>
              <a:pPr>
                <a:defRPr/>
              </a:pPr>
              <a:t>52</a:t>
            </a:fld>
            <a:endParaRPr lang="en-US" dirty="0">
              <a:solidFill>
                <a:srgbClr val="000000"/>
              </a:solidFill>
            </a:endParaRPr>
          </a:p>
        </p:txBody>
      </p:sp>
    </p:spTree>
    <p:extLst>
      <p:ext uri="{BB962C8B-B14F-4D97-AF65-F5344CB8AC3E}">
        <p14:creationId xmlns:p14="http://schemas.microsoft.com/office/powerpoint/2010/main" val="86141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five decision points to consider to help select which work-based learning measure is the best fit for your local context. First, determine what the goals are for measuring work-based learning. Second, determine who selects the work-based learning measure. The third decision point is to define the work-based learning knowledge and skills or what it is you plan to measure. The next decision point is to plan how to support work-based learning measure implementation. Finally, you can then select your work-based learning measure.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solidFill>
                  <a:srgbClr val="000000"/>
                </a:solidFill>
              </a:rPr>
              <a:pPr>
                <a:defRPr/>
              </a:pPr>
              <a:t>5</a:t>
            </a:fld>
            <a:endParaRPr lang="en-US" dirty="0">
              <a:solidFill>
                <a:srgbClr val="000000"/>
              </a:solidFill>
            </a:endParaRPr>
          </a:p>
        </p:txBody>
      </p:sp>
    </p:spTree>
    <p:extLst>
      <p:ext uri="{BB962C8B-B14F-4D97-AF65-F5344CB8AC3E}">
        <p14:creationId xmlns:p14="http://schemas.microsoft.com/office/powerpoint/2010/main" val="1679957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explore the various decision points on selecting a work-based learning measure, we’ll first discuss why it is important to measure student learning from work-based learning.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6</a:t>
            </a:fld>
            <a:endParaRPr lang="en-US" dirty="0"/>
          </a:p>
        </p:txBody>
      </p:sp>
    </p:spTree>
    <p:extLst>
      <p:ext uri="{BB962C8B-B14F-4D97-AF65-F5344CB8AC3E}">
        <p14:creationId xmlns:p14="http://schemas.microsoft.com/office/powerpoint/2010/main" val="1870647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States and districts are increasingly looking to design, scale, and implement work-based learning such as apprenticeships, internships, service learning, and simulations as a strategy to improve students’ readiness for careers. Integrating work-based learning experiences from secondary and postsecondary education is one strategy to enhance learning and provide an opportunity for students to gain critical skills for the future. Work-based learning is a continuum of activities—both inside and outside the classroom—that affords students opportunities to connect what they are learning in the classroom to the world of work. Quality work-based learning offers students the chance to apply academic and technical knowledge to real-world settings, thereby developing crucial employability skills.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7</a:t>
            </a:fld>
            <a:endParaRPr lang="en-US" dirty="0"/>
          </a:p>
        </p:txBody>
      </p:sp>
    </p:spTree>
    <p:extLst>
      <p:ext uri="{BB962C8B-B14F-4D97-AF65-F5344CB8AC3E}">
        <p14:creationId xmlns:p14="http://schemas.microsoft.com/office/powerpoint/2010/main" val="39414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Similar to academic content, there are several benefits for student and for states, districts, and schools to document and measure student learning from work-based learning experiences. For students, measuring work-based learning allows them to reflect on their learning, identify knowledge and skills gained, and connect that learning to future career goals. This can help students explicitly call out the skills learned in a resume or job interview. For states, districts, and schools, measuring work-based learning provides data that can be used for continuous improvement efforts to improve the quality of work-based learning experiences for all students. For example, the data can improve matching students with work-based learning experiences and employers or identifying skills gaps and providing students supplemental support.</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8</a:t>
            </a:fld>
            <a:endParaRPr lang="en-US" dirty="0"/>
          </a:p>
        </p:txBody>
      </p:sp>
    </p:spTree>
    <p:extLst>
      <p:ext uri="{BB962C8B-B14F-4D97-AF65-F5344CB8AC3E}">
        <p14:creationId xmlns:p14="http://schemas.microsoft.com/office/powerpoint/2010/main" val="2618562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How are other states and districts measuring work-based learning? We’ll now explore the various options for work-based learning measures.</a:t>
            </a:r>
          </a:p>
        </p:txBody>
      </p:sp>
      <p:sp>
        <p:nvSpPr>
          <p:cNvPr id="4" name="Slide Number Placeholder 3"/>
          <p:cNvSpPr>
            <a:spLocks noGrp="1"/>
          </p:cNvSpPr>
          <p:nvPr>
            <p:ph type="sldNum" sz="quarter" idx="10"/>
          </p:nvPr>
        </p:nvSpPr>
        <p:spPr>
          <a:xfrm>
            <a:off x="3986331" y="8913251"/>
            <a:ext cx="3049493" cy="469456"/>
          </a:xfrm>
          <a:prstGeom prst="rect">
            <a:avLst/>
          </a:prstGeom>
        </p:spPr>
        <p:txBody>
          <a:bodyPr/>
          <a:lstStyle/>
          <a:p>
            <a:pPr>
              <a:defRPr/>
            </a:pPr>
            <a:fld id="{DBA2C2E2-0E08-480B-A22D-C2F2EBF6A27D}" type="slidenum">
              <a:rPr lang="en-US" kern="0" smtClean="0">
                <a:solidFill>
                  <a:srgbClr val="000000"/>
                </a:solidFill>
                <a:latin typeface="Arial"/>
                <a:cs typeface="Arial"/>
                <a:sym typeface="Arial"/>
              </a:rPr>
              <a:pPr>
                <a:defRPr/>
              </a:pPr>
              <a:t>9</a:t>
            </a:fld>
            <a:endParaRPr lang="en-US" kern="0" dirty="0">
              <a:solidFill>
                <a:srgbClr val="000000"/>
              </a:solidFill>
              <a:latin typeface="Arial"/>
              <a:cs typeface="Arial"/>
              <a:sym typeface="Arial"/>
            </a:endParaRPr>
          </a:p>
        </p:txBody>
      </p:sp>
    </p:spTree>
    <p:extLst>
      <p:ext uri="{BB962C8B-B14F-4D97-AF65-F5344CB8AC3E}">
        <p14:creationId xmlns:p14="http://schemas.microsoft.com/office/powerpoint/2010/main" val="811860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683811" y="905710"/>
            <a:ext cx="8228413" cy="178510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lumMod val="75000"/>
                  </a:schemeClr>
                </a:solidFill>
              </a:defRPr>
            </a:lvl1p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6" name="Text Placeholder 5"/>
          <p:cNvSpPr>
            <a:spLocks noGrp="1"/>
          </p:cNvSpPr>
          <p:nvPr>
            <p:ph type="body" sz="quarter" idx="12"/>
          </p:nvPr>
        </p:nvSpPr>
        <p:spPr>
          <a:xfrm>
            <a:off x="687388" y="2938998"/>
            <a:ext cx="8224837" cy="2486835"/>
          </a:xfrm>
        </p:spPr>
        <p:txBody>
          <a:bodyPr/>
          <a:lstStyle>
            <a:lvl1pPr>
              <a:defRPr>
                <a:solidFill>
                  <a:schemeClr val="bg1">
                    <a:lumMod val="75000"/>
                  </a:schemeClr>
                </a:solidFill>
              </a:defRPr>
            </a:lvl1pPr>
            <a:lvl2pPr>
              <a:defRPr sz="2400">
                <a:solidFill>
                  <a:schemeClr val="bg1"/>
                </a:solidFill>
              </a:defRPr>
            </a:lvl2pPr>
            <a:lvl3pPr>
              <a:defRPr sz="2000">
                <a:solidFill>
                  <a:schemeClr val="bg1"/>
                </a:solidFill>
              </a:defRPr>
            </a:lvl3pPr>
            <a:lvl4pPr marL="0" indent="0">
              <a:defRPr sz="1600">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11080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Divide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683894" y="2935825"/>
            <a:ext cx="8228331" cy="492443"/>
          </a:xfrm>
        </p:spPr>
        <p:txBody>
          <a:bodyPr/>
          <a:lstStyle/>
          <a:p>
            <a:pPr lvl="0"/>
            <a:r>
              <a:rPr lang="en-US"/>
              <a:t>Click to edit Master text styles</a:t>
            </a:r>
          </a:p>
        </p:txBody>
      </p:sp>
      <p:sp>
        <p:nvSpPr>
          <p:cNvPr id="6" name="Slide Number Placeholder 5"/>
          <p:cNvSpPr>
            <a:spLocks noGrp="1"/>
          </p:cNvSpPr>
          <p:nvPr>
            <p:ph type="sldNum" sz="quarter" idx="12"/>
          </p:nvPr>
        </p:nvSpPr>
        <p:spPr>
          <a:xfrm>
            <a:off x="8755131" y="6545788"/>
            <a:ext cx="117020" cy="115416"/>
          </a:xfrm>
          <a:prstGeom prst="rect">
            <a:avLst/>
          </a:prstGeom>
        </p:spPr>
        <p:txBody>
          <a:bodyPr wrap="none"/>
          <a:lstStyle>
            <a:lvl1pPr>
              <a:defRPr sz="750"/>
            </a:lvl1pPr>
          </a:lstStyle>
          <a:p>
            <a:fld id="{A1A8B8B9-B651-4439-A868-E8F04EF81465}" type="slidenum">
              <a:rPr lang="en-US" kern="0" smtClean="0">
                <a:solidFill>
                  <a:srgbClr val="FFFFFF">
                    <a:lumMod val="75000"/>
                  </a:srgbClr>
                </a:solidFill>
                <a:ea typeface="ＭＳ Ｐゴシック"/>
                <a:cs typeface="Arial"/>
                <a:sym typeface="Arial"/>
              </a:rPr>
              <a:pPr/>
              <a:t>‹#›</a:t>
            </a:fld>
            <a:endParaRPr lang="en-US" kern="0" dirty="0">
              <a:solidFill>
                <a:srgbClr val="FFFFFF">
                  <a:lumMod val="75000"/>
                </a:srgbClr>
              </a:solidFill>
              <a:ea typeface="ＭＳ Ｐゴシック"/>
              <a:cs typeface="Arial"/>
              <a:sym typeface="Arial"/>
            </a:endParaRPr>
          </a:p>
        </p:txBody>
      </p:sp>
    </p:spTree>
    <p:extLst>
      <p:ext uri="{BB962C8B-B14F-4D97-AF65-F5344CB8AC3E}">
        <p14:creationId xmlns:p14="http://schemas.microsoft.com/office/powerpoint/2010/main" val="1041049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ac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87389" y="2055813"/>
            <a:ext cx="8224837" cy="351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1"/>
          </p:nvPr>
        </p:nvSpPr>
        <p:spPr/>
        <p:txBody>
          <a:bodyPr/>
          <a:lstStyle/>
          <a:p>
            <a:pPr algn="r"/>
            <a:fld id="{F3477EC8-074D-41C4-94AE-E9EA7CEEA348}" type="slidenum">
              <a:rPr>
                <a:solidFill>
                  <a:srgbClr val="326295">
                    <a:lumMod val="75000"/>
                  </a:srgbClr>
                </a:solidFill>
              </a:rPr>
              <a:pPr algn="r"/>
              <a:t>‹#›</a:t>
            </a:fld>
            <a:endParaRPr dirty="0">
              <a:solidFill>
                <a:srgbClr val="326295">
                  <a:lumMod val="75000"/>
                </a:srgbClr>
              </a:solidFill>
            </a:endParaRPr>
          </a:p>
        </p:txBody>
      </p:sp>
    </p:spTree>
    <p:extLst>
      <p:ext uri="{BB962C8B-B14F-4D97-AF65-F5344CB8AC3E}">
        <p14:creationId xmlns:p14="http://schemas.microsoft.com/office/powerpoint/2010/main" val="1199253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dirty="0"/>
              <a:t>First Level No Bullet Layout</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
        <p:nvSpPr>
          <p:cNvPr id="4" name="Content Placeholder 3"/>
          <p:cNvSpPr>
            <a:spLocks noGrp="1"/>
          </p:cNvSpPr>
          <p:nvPr>
            <p:ph sz="quarter" idx="14" hasCustomPrompt="1"/>
          </p:nvPr>
        </p:nvSpPr>
        <p:spPr>
          <a:xfrm>
            <a:off x="342900" y="1143000"/>
            <a:ext cx="8503920" cy="4846320"/>
          </a:xfrm>
        </p:spPr>
        <p:txBody>
          <a:bodyPr>
            <a:noAutofit/>
          </a:bodyPr>
          <a:lstStyle>
            <a:lvl1pPr marL="0" indent="0">
              <a:lnSpc>
                <a:spcPct val="125000"/>
              </a:lnSpc>
              <a:spcBef>
                <a:spcPts val="1350"/>
              </a:spcBef>
              <a:buClr>
                <a:schemeClr val="tx1"/>
              </a:buClr>
              <a:buNone/>
              <a:defRPr sz="1800">
                <a:solidFill>
                  <a:schemeClr val="tx1"/>
                </a:solidFill>
              </a:defRPr>
            </a:lvl1pPr>
            <a:lvl2pPr marL="240030" indent="-240030">
              <a:lnSpc>
                <a:spcPct val="125000"/>
              </a:lnSpc>
              <a:spcBef>
                <a:spcPts val="1350"/>
              </a:spcBef>
              <a:buClr>
                <a:schemeClr val="tx1"/>
              </a:buClr>
              <a:buFont typeface="Times New Roman" panose="02020603050405020304" pitchFamily="18" charset="0"/>
              <a:buChar char="•"/>
              <a:defRPr sz="1800">
                <a:solidFill>
                  <a:schemeClr val="tx1"/>
                </a:solidFill>
              </a:defRPr>
            </a:lvl2pPr>
            <a:lvl3pPr marL="480060" indent="-240030">
              <a:lnSpc>
                <a:spcPct val="125000"/>
              </a:lnSpc>
              <a:spcBef>
                <a:spcPts val="1350"/>
              </a:spcBef>
              <a:buClr>
                <a:schemeClr val="tx1"/>
              </a:buClr>
              <a:buFont typeface="Arial Narrow" panose="020B0606020202030204" pitchFamily="34" charset="0"/>
              <a:buChar char="–"/>
              <a:defRPr sz="1800">
                <a:solidFill>
                  <a:schemeClr val="tx1"/>
                </a:solidFill>
              </a:defRPr>
            </a:lvl3pPr>
            <a:lvl4pPr marL="720090" indent="-240030">
              <a:lnSpc>
                <a:spcPct val="125000"/>
              </a:lnSpc>
              <a:spcBef>
                <a:spcPts val="1350"/>
              </a:spcBef>
              <a:buClr>
                <a:schemeClr val="tx1"/>
              </a:buClr>
              <a:buFont typeface="Arial Narrow" panose="020B0606020202030204" pitchFamily="34" charset="0"/>
              <a:buChar char="»"/>
              <a:defRPr sz="1800">
                <a:solidFill>
                  <a:schemeClr val="tx1"/>
                </a:solidFill>
              </a:defRPr>
            </a:lvl4pPr>
            <a:lvl5pPr marL="960120" indent="-240030">
              <a:lnSpc>
                <a:spcPct val="125000"/>
              </a:lnSpc>
              <a:spcBef>
                <a:spcPts val="1350"/>
              </a:spcBef>
              <a:buClr>
                <a:schemeClr val="tx1"/>
              </a:buClr>
              <a:buFont typeface="Arial Narrow" panose="020B0606020202030204" pitchFamily="34" charset="0"/>
              <a:buChar char="◦"/>
              <a:defRPr sz="1800">
                <a:solidFill>
                  <a:schemeClr val="tx1"/>
                </a:solidFill>
              </a:defRPr>
            </a:lvl5pPr>
            <a:lvl6pPr marL="1200150" indent="-240030">
              <a:lnSpc>
                <a:spcPct val="125000"/>
              </a:lnSpc>
              <a:spcBef>
                <a:spcPts val="1350"/>
              </a:spcBef>
              <a:buClr>
                <a:schemeClr val="tx1"/>
              </a:buClr>
              <a:buFont typeface="Arial Narrow" panose="020B0606020202030204" pitchFamily="34" charset="0"/>
              <a:buChar char="›"/>
              <a:defRPr sz="18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8" name="Source Placeholder"/>
          <p:cNvSpPr>
            <a:spLocks noGrp="1"/>
          </p:cNvSpPr>
          <p:nvPr>
            <p:ph type="body" sz="quarter" idx="13" hasCustomPrompt="1"/>
          </p:nvPr>
        </p:nvSpPr>
        <p:spPr>
          <a:xfrm>
            <a:off x="342900" y="6135624"/>
            <a:ext cx="8503920"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Tree>
    <p:extLst>
      <p:ext uri="{BB962C8B-B14F-4D97-AF65-F5344CB8AC3E}">
        <p14:creationId xmlns:p14="http://schemas.microsoft.com/office/powerpoint/2010/main" val="779974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0" name="Content Placeholder 39"/>
          <p:cNvSpPr>
            <a:spLocks noGrp="1"/>
          </p:cNvSpPr>
          <p:nvPr>
            <p:ph sz="quarter" idx="15" hasCustomPrompt="1"/>
          </p:nvPr>
        </p:nvSpPr>
        <p:spPr>
          <a:xfrm>
            <a:off x="342900" y="1143000"/>
            <a:ext cx="8503920" cy="4846320"/>
          </a:xfrm>
        </p:spPr>
        <p:txBody>
          <a:body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p:txBody>
          <a:bodyPr/>
          <a:lstStyle>
            <a:lvl1pPr>
              <a:defRPr baseline="0"/>
            </a:lvl1pPr>
          </a:lstStyle>
          <a:p>
            <a:r>
              <a:rPr lang="en-US" dirty="0"/>
              <a:t>The Title and Content Layout Is Used for Bullet Lists, Tables, Graphs, SmartArt, or Pictures</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dirty="0"/>
          </a:p>
        </p:txBody>
      </p:sp>
      <p:sp>
        <p:nvSpPr>
          <p:cNvPr id="22" name="Source Placeholder"/>
          <p:cNvSpPr>
            <a:spLocks noGrp="1"/>
          </p:cNvSpPr>
          <p:nvPr>
            <p:ph type="body" sz="quarter" idx="13" hasCustomPrompt="1"/>
          </p:nvPr>
        </p:nvSpPr>
        <p:spPr>
          <a:xfrm>
            <a:off x="342900" y="6135624"/>
            <a:ext cx="8503920"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Tree>
    <p:extLst>
      <p:ext uri="{BB962C8B-B14F-4D97-AF65-F5344CB8AC3E}">
        <p14:creationId xmlns:p14="http://schemas.microsoft.com/office/powerpoint/2010/main" val="3705896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87388" y="2055813"/>
            <a:ext cx="8224837" cy="351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1"/>
          </p:nvPr>
        </p:nvSpPr>
        <p:spPr/>
        <p:txBody>
          <a:bodyPr/>
          <a:lstStyle/>
          <a:p>
            <a:pPr algn="r"/>
            <a:fld id="{F3477EC8-074D-41C4-94AE-E9EA7CEEA348}" type="slidenum">
              <a:rPr lang="en-US" smtClean="0"/>
              <a:pPr algn="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Divide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mn-lt"/>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p:txBody>
      </p:sp>
      <p:sp>
        <p:nvSpPr>
          <p:cNvPr id="6" name="Slide Number Placeholder 5"/>
          <p:cNvSpPr>
            <a:spLocks noGrp="1"/>
          </p:cNvSpPr>
          <p:nvPr>
            <p:ph type="sldNum" sz="quarter" idx="12"/>
          </p:nvPr>
        </p:nvSpPr>
        <p:spPr>
          <a:xfrm>
            <a:off x="8755130" y="6507316"/>
            <a:ext cx="157094" cy="153888"/>
          </a:xfrm>
        </p:spPr>
        <p:txBody>
          <a:bodyPr wrap="none"/>
          <a:lstStyle>
            <a:lvl1pPr>
              <a:defRPr sz="1000"/>
            </a:lvl1pPr>
          </a:lstStyle>
          <a:p>
            <a:fld id="{A1A8B8B9-B651-4439-A868-E8F04EF81465}" type="slidenum">
              <a:rPr lang="en-US" smtClean="0"/>
              <a:pPr/>
              <a:t>‹#›</a:t>
            </a:fld>
            <a:endParaRPr lang="en-US" dirty="0"/>
          </a:p>
        </p:txBody>
      </p:sp>
    </p:spTree>
    <p:extLst>
      <p:ext uri="{BB962C8B-B14F-4D97-AF65-F5344CB8AC3E}">
        <p14:creationId xmlns:p14="http://schemas.microsoft.com/office/powerpoint/2010/main" val="2980253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683811" y="905710"/>
            <a:ext cx="8228413" cy="178510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lumMod val="75000"/>
                  </a:schemeClr>
                </a:solidFill>
              </a:defRPr>
            </a:lvl1p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6" name="Text Placeholder 5"/>
          <p:cNvSpPr>
            <a:spLocks noGrp="1"/>
          </p:cNvSpPr>
          <p:nvPr>
            <p:ph type="body" sz="quarter" idx="12"/>
          </p:nvPr>
        </p:nvSpPr>
        <p:spPr>
          <a:xfrm>
            <a:off x="687388" y="2938998"/>
            <a:ext cx="8224837" cy="2486835"/>
          </a:xfrm>
        </p:spPr>
        <p:txBody>
          <a:bodyPr/>
          <a:lstStyle>
            <a:lvl1pPr>
              <a:defRPr>
                <a:solidFill>
                  <a:schemeClr val="bg1">
                    <a:lumMod val="75000"/>
                  </a:schemeClr>
                </a:solidFill>
              </a:defRPr>
            </a:lvl1pPr>
            <a:lvl2pPr>
              <a:defRPr sz="2400">
                <a:solidFill>
                  <a:schemeClr val="bg1"/>
                </a:solidFill>
              </a:defRPr>
            </a:lvl2pPr>
            <a:lvl3pPr>
              <a:defRPr sz="2000">
                <a:solidFill>
                  <a:schemeClr val="bg1"/>
                </a:solidFill>
              </a:defRPr>
            </a:lvl3pPr>
            <a:lvl4pPr marL="0" indent="0">
              <a:defRPr sz="1600">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79731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388" y="2055813"/>
            <a:ext cx="8224837"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bwMode="gray">
          <a:xfrm>
            <a:off x="8755131" y="6507316"/>
            <a:ext cx="157094" cy="153888"/>
          </a:xfrm>
        </p:spPr>
        <p:txBody>
          <a:bodyPr wrap="none" anchor="b" anchorCtr="0"/>
          <a:lstStyle/>
          <a:p>
            <a:pPr algn="r"/>
            <a:fld id="{F3477EC8-074D-41C4-94AE-E9EA7CEEA348}" type="slidenum">
              <a:rPr lang="en-US" smtClean="0"/>
              <a:pPr algn="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822469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5" name="Slide Number Placeholder 3"/>
          <p:cNvSpPr>
            <a:spLocks noGrp="1"/>
          </p:cNvSpPr>
          <p:nvPr>
            <p:ph type="sldNum" sz="quarter" idx="10"/>
          </p:nvPr>
        </p:nvSpPr>
        <p:spPr bwMode="gray">
          <a:xfrm>
            <a:off x="8755131" y="6507316"/>
            <a:ext cx="157094" cy="153888"/>
          </a:xfrm>
        </p:spPr>
        <p:txBody>
          <a:bodyPr wrap="none" anchor="b" anchorCtr="0"/>
          <a:lstStyle/>
          <a:p>
            <a:pPr algn="r"/>
            <a:fld id="{F3477EC8-074D-41C4-94AE-E9EA7CEEA348}" type="slidenum">
              <a:rPr lang="en-US" smtClean="0"/>
              <a:pPr algn="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397262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4" name="Content Placeholder 2"/>
          <p:cNvSpPr>
            <a:spLocks noGrp="1"/>
          </p:cNvSpPr>
          <p:nvPr>
            <p:ph idx="10"/>
          </p:nvPr>
        </p:nvSpPr>
        <p:spPr bwMode="gray">
          <a:xfrm>
            <a:off x="4939596" y="2055813"/>
            <a:ext cx="397262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a:t>Click to edit Master title style</a:t>
            </a:r>
          </a:p>
        </p:txBody>
      </p:sp>
      <p:sp>
        <p:nvSpPr>
          <p:cNvPr id="6" name="Slide Number Placeholder 3"/>
          <p:cNvSpPr>
            <a:spLocks noGrp="1"/>
          </p:cNvSpPr>
          <p:nvPr>
            <p:ph type="sldNum" sz="quarter" idx="11"/>
          </p:nvPr>
        </p:nvSpPr>
        <p:spPr bwMode="gray">
          <a:xfrm>
            <a:off x="8755131" y="6507316"/>
            <a:ext cx="157094" cy="153888"/>
          </a:xfr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4041849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bwMode="gray">
          <a:xfrm>
            <a:off x="8755131" y="6507316"/>
            <a:ext cx="157094" cy="153888"/>
          </a:xfrm>
        </p:spPr>
        <p:txBody>
          <a:bodyPr wrap="none" anchor="b" anchorCtr="0"/>
          <a:lstStyle/>
          <a:p>
            <a:pPr algn="r"/>
            <a:fld id="{F3477EC8-074D-41C4-94AE-E9EA7CEEA348}" type="slidenum">
              <a:rPr lang="en-US" smtClean="0"/>
              <a:pPr algn="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Graphic">
    <p:spTree>
      <p:nvGrpSpPr>
        <p:cNvPr id="1" name=""/>
        <p:cNvGrpSpPr/>
        <p:nvPr/>
      </p:nvGrpSpPr>
      <p:grpSpPr>
        <a:xfrm>
          <a:off x="0" y="0"/>
          <a:ext cx="0" cy="0"/>
          <a:chOff x="0" y="0"/>
          <a:chExt cx="0" cy="0"/>
        </a:xfrm>
      </p:grpSpPr>
      <p:sp>
        <p:nvSpPr>
          <p:cNvPr id="7" name="Rectangle 6"/>
          <p:cNvSpPr/>
          <p:nvPr userDrawn="1"/>
        </p:nvSpPr>
        <p:spPr bwMode="gray">
          <a:xfrm>
            <a:off x="0" y="1701579"/>
            <a:ext cx="9144000" cy="262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prstClr val="white"/>
              </a:solidFill>
            </a:endParaRPr>
          </a:p>
        </p:txBody>
      </p:sp>
      <p:sp>
        <p:nvSpPr>
          <p:cNvPr id="2" name="Title 1"/>
          <p:cNvSpPr>
            <a:spLocks noGrp="1"/>
          </p:cNvSpPr>
          <p:nvPr>
            <p:ph type="title"/>
          </p:nvPr>
        </p:nvSpPr>
        <p:spPr>
          <a:xfrm>
            <a:off x="114300" y="314394"/>
            <a:ext cx="8915400" cy="659273"/>
          </a:xfrm>
        </p:spPr>
        <p:txBody>
          <a:bodyPr/>
          <a:lstStyle>
            <a:lvl1pPr algn="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pPr algn="r"/>
            <a:fld id="{F3477EC8-074D-41C4-94AE-E9EA7CEEA348}" type="slidenum">
              <a:rPr lang="en-US" smtClean="0"/>
              <a:pPr algn="r"/>
              <a:t>‹#›</a:t>
            </a:fld>
            <a:endParaRPr lang="en-US" dirty="0"/>
          </a:p>
        </p:txBody>
      </p:sp>
      <p:sp>
        <p:nvSpPr>
          <p:cNvPr id="6" name="Content Placeholder 5"/>
          <p:cNvSpPr>
            <a:spLocks noGrp="1"/>
          </p:cNvSpPr>
          <p:nvPr>
            <p:ph sz="quarter" idx="11"/>
          </p:nvPr>
        </p:nvSpPr>
        <p:spPr>
          <a:xfrm>
            <a:off x="114300" y="1125537"/>
            <a:ext cx="8915400" cy="475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4591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683812" y="1921374"/>
            <a:ext cx="8228413" cy="769441"/>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a:xfrm>
            <a:off x="6419850" y="6709227"/>
            <a:ext cx="2492375" cy="123111"/>
          </a:xfrm>
          <a:prstGeom prst="rect">
            <a:avLst/>
          </a:prstGeom>
        </p:spPr>
        <p:txBody>
          <a:bodyPr/>
          <a:lstStyle>
            <a:lvl1pPr>
              <a:defRPr>
                <a:solidFill>
                  <a:schemeClr val="tx2">
                    <a:lumMod val="75000"/>
                  </a:schemeClr>
                </a:solidFill>
              </a:defRPr>
            </a:lvl1pPr>
          </a:lstStyle>
          <a:p>
            <a:endParaRPr lang="en-US" dirty="0">
              <a:solidFill>
                <a:srgbClr val="326295">
                  <a:lumMod val="75000"/>
                </a:srgbClr>
              </a:solidFill>
            </a:endParaRPr>
          </a:p>
        </p:txBody>
      </p:sp>
      <p:sp>
        <p:nvSpPr>
          <p:cNvPr id="4" name="Footer Placeholder 3"/>
          <p:cNvSpPr>
            <a:spLocks noGrp="1"/>
          </p:cNvSpPr>
          <p:nvPr>
            <p:ph type="ftr" sz="quarter" idx="11"/>
          </p:nvPr>
        </p:nvSpPr>
        <p:spPr>
          <a:xfrm>
            <a:off x="5328341" y="6567846"/>
            <a:ext cx="3583885" cy="123111"/>
          </a:xfrm>
          <a:prstGeom prst="rect">
            <a:avLst/>
          </a:prstGeom>
        </p:spPr>
        <p:txBody>
          <a:bodyPr/>
          <a:lstStyle/>
          <a:p>
            <a:endParaRPr lang="en-US" dirty="0">
              <a:solidFill>
                <a:srgbClr val="000000">
                  <a:tint val="75000"/>
                </a:srgbClr>
              </a:solidFill>
            </a:endParaRPr>
          </a:p>
        </p:txBody>
      </p:sp>
      <p:sp>
        <p:nvSpPr>
          <p:cNvPr id="6" name="Text Placeholder 5"/>
          <p:cNvSpPr>
            <a:spLocks noGrp="1"/>
          </p:cNvSpPr>
          <p:nvPr>
            <p:ph type="body" sz="quarter" idx="12"/>
          </p:nvPr>
        </p:nvSpPr>
        <p:spPr>
          <a:xfrm>
            <a:off x="687389" y="2938999"/>
            <a:ext cx="8224837" cy="1969770"/>
          </a:xfrm>
        </p:spPr>
        <p:txBody>
          <a:bodyPr/>
          <a:lstStyle>
            <a:lvl1pPr>
              <a:defRPr>
                <a:solidFill>
                  <a:schemeClr val="bg1">
                    <a:lumMod val="75000"/>
                  </a:schemeClr>
                </a:solidFill>
              </a:defRPr>
            </a:lvl1pPr>
            <a:lvl2pPr>
              <a:defRPr sz="1800">
                <a:solidFill>
                  <a:schemeClr val="bg1"/>
                </a:solidFill>
              </a:defRPr>
            </a:lvl2pPr>
            <a:lvl3pPr>
              <a:defRPr sz="1500">
                <a:solidFill>
                  <a:schemeClr val="bg1"/>
                </a:solidFill>
              </a:defRPr>
            </a:lvl3pPr>
            <a:lvl4pPr marL="0" indent="0">
              <a:defRPr sz="1200">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81169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image" Target="../media/image3.jpe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3.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2997 CCRS PPT Template_Title_012513 d2.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051" name="Title Placeholder 1"/>
          <p:cNvSpPr>
            <a:spLocks noGrp="1"/>
          </p:cNvSpPr>
          <p:nvPr>
            <p:ph type="title"/>
          </p:nvPr>
        </p:nvSpPr>
        <p:spPr bwMode="gray">
          <a:xfrm>
            <a:off x="683811" y="1151931"/>
            <a:ext cx="8228417" cy="1538883"/>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p>
            <a:pPr lvl="0"/>
            <a:r>
              <a:rPr lang="en-US"/>
              <a:t>Click to edit Master title style</a:t>
            </a:r>
            <a:endParaRPr lang="en-US" dirty="0"/>
          </a:p>
        </p:txBody>
      </p:sp>
      <p:sp>
        <p:nvSpPr>
          <p:cNvPr id="2052" name="Text Placeholder 2"/>
          <p:cNvSpPr>
            <a:spLocks noGrp="1"/>
          </p:cNvSpPr>
          <p:nvPr>
            <p:ph type="body" idx="1"/>
          </p:nvPr>
        </p:nvSpPr>
        <p:spPr bwMode="gray">
          <a:xfrm>
            <a:off x="683893" y="2935823"/>
            <a:ext cx="8228331" cy="256070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a:t>Click to edit Master text styles</a:t>
            </a:r>
          </a:p>
          <a:p>
            <a:pPr lvl="1"/>
            <a:endParaRPr lang="en-US" dirty="0"/>
          </a:p>
          <a:p>
            <a:pPr lvl="1"/>
            <a:endParaRPr lang="en-US" dirty="0"/>
          </a:p>
          <a:p>
            <a:pPr lvl="1"/>
            <a:r>
              <a:rPr lang="en-US" dirty="0"/>
              <a:t>Second level</a:t>
            </a:r>
          </a:p>
          <a:p>
            <a:pPr lvl="2"/>
            <a:r>
              <a:rPr lang="en-US" dirty="0"/>
              <a:t>Third level</a:t>
            </a:r>
          </a:p>
          <a:p>
            <a:pPr lvl="3"/>
            <a:r>
              <a:rPr lang="en-US" dirty="0"/>
              <a:t>Month 20XX</a:t>
            </a:r>
          </a:p>
        </p:txBody>
      </p:sp>
      <p:sp>
        <p:nvSpPr>
          <p:cNvPr id="2" name="Date Placeholder 1"/>
          <p:cNvSpPr>
            <a:spLocks noGrp="1"/>
          </p:cNvSpPr>
          <p:nvPr>
            <p:ph type="dt" sz="half" idx="2"/>
          </p:nvPr>
        </p:nvSpPr>
        <p:spPr bwMode="gray">
          <a:xfrm>
            <a:off x="6419849" y="6709225"/>
            <a:ext cx="2492375" cy="123111"/>
          </a:xfrm>
          <a:prstGeom prst="rect">
            <a:avLst/>
          </a:prstGeom>
        </p:spPr>
        <p:txBody>
          <a:bodyPr vert="horz" lIns="0" tIns="0" rIns="0" bIns="0" rtlCol="0" anchor="ctr">
            <a:spAutoFit/>
          </a:bodyPr>
          <a:lstStyle>
            <a:lvl1pPr algn="r">
              <a:defRPr sz="800">
                <a:solidFill>
                  <a:schemeClr val="bg1">
                    <a:lumMod val="50000"/>
                  </a:schemeClr>
                </a:solidFill>
                <a:latin typeface="Arial Narrow" pitchFamily="34" charset="0"/>
              </a:defRPr>
            </a:lvl1pPr>
          </a:lstStyle>
          <a:p>
            <a:endParaRPr lang="en-US" dirty="0"/>
          </a:p>
        </p:txBody>
      </p:sp>
      <p:sp>
        <p:nvSpPr>
          <p:cNvPr id="3" name="Footer Placeholder 2"/>
          <p:cNvSpPr>
            <a:spLocks noGrp="1"/>
          </p:cNvSpPr>
          <p:nvPr>
            <p:ph type="ftr" sz="quarter" idx="3"/>
          </p:nvPr>
        </p:nvSpPr>
        <p:spPr bwMode="gray">
          <a:xfrm>
            <a:off x="5328340" y="6567844"/>
            <a:ext cx="3583885" cy="123111"/>
          </a:xfrm>
          <a:prstGeom prst="rect">
            <a:avLst/>
          </a:prstGeom>
        </p:spPr>
        <p:txBody>
          <a:bodyPr vert="horz" lIns="0" tIns="0" rIns="0" bIns="0" rtlCol="0" anchor="ctr">
            <a:spAutoFit/>
          </a:bodyPr>
          <a:lstStyle>
            <a:lvl1pPr algn="r">
              <a:defRPr sz="800">
                <a:solidFill>
                  <a:schemeClr val="tx1">
                    <a:tint val="75000"/>
                  </a:schemeClr>
                </a:solidFill>
                <a:latin typeface="Arial Narrow" pitchFamily="34" charset="0"/>
              </a:defRPr>
            </a:lvl1pPr>
          </a:lstStyle>
          <a:p>
            <a:endParaRPr lang="en-US" dirty="0"/>
          </a:p>
        </p:txBody>
      </p:sp>
    </p:spTree>
    <p:extLst>
      <p:ext uri="{BB962C8B-B14F-4D97-AF65-F5344CB8AC3E}">
        <p14:creationId xmlns:p14="http://schemas.microsoft.com/office/powerpoint/2010/main" val="1770376105"/>
      </p:ext>
    </p:extLst>
  </p:cSld>
  <p:clrMap bg1="lt1" tx1="dk1" bg2="lt2" tx2="dk2" accent1="accent1" accent2="accent2" accent3="accent3" accent4="accent4" accent5="accent5" accent6="accent6" hlink="hlink" folHlink="folHlink"/>
  <p:sldLayoutIdLst>
    <p:sldLayoutId id="2147484332" r:id="rId1"/>
  </p:sldLayoutIdLst>
  <p:hf hdr="0" ftr="0" dt="0"/>
  <p:txStyles>
    <p:titleStyle>
      <a:lvl1pPr algn="l" rtl="0" eaLnBrk="1" fontAlgn="base" hangingPunct="1">
        <a:spcBef>
          <a:spcPct val="0"/>
        </a:spcBef>
        <a:spcAft>
          <a:spcPct val="0"/>
        </a:spcAft>
        <a:defRPr sz="5000" b="1" kern="1200">
          <a:solidFill>
            <a:schemeClr val="bg1"/>
          </a:solidFill>
          <a:latin typeface="+mj-lt"/>
          <a:ea typeface="+mj-ea"/>
          <a:cs typeface="+mj-cs"/>
        </a:defRPr>
      </a:lvl1pPr>
      <a:lvl2pPr algn="l" rtl="0" eaLnBrk="1" fontAlgn="base" hangingPunct="1">
        <a:spcBef>
          <a:spcPct val="0"/>
        </a:spcBef>
        <a:spcAft>
          <a:spcPct val="0"/>
        </a:spcAft>
        <a:defRPr sz="2800">
          <a:solidFill>
            <a:schemeClr val="tx1"/>
          </a:solidFill>
          <a:latin typeface="Franklin Gothic Demi" pitchFamily="34" charset="0"/>
        </a:defRPr>
      </a:lvl2pPr>
      <a:lvl3pPr algn="l" rtl="0" eaLnBrk="1" fontAlgn="base" hangingPunct="1">
        <a:spcBef>
          <a:spcPct val="0"/>
        </a:spcBef>
        <a:spcAft>
          <a:spcPct val="0"/>
        </a:spcAft>
        <a:defRPr sz="2800">
          <a:solidFill>
            <a:schemeClr val="tx1"/>
          </a:solidFill>
          <a:latin typeface="Franklin Gothic Demi" pitchFamily="34" charset="0"/>
        </a:defRPr>
      </a:lvl3pPr>
      <a:lvl4pPr algn="l" rtl="0" eaLnBrk="1" fontAlgn="base" hangingPunct="1">
        <a:spcBef>
          <a:spcPct val="0"/>
        </a:spcBef>
        <a:spcAft>
          <a:spcPct val="0"/>
        </a:spcAft>
        <a:defRPr sz="2800">
          <a:solidFill>
            <a:schemeClr val="tx1"/>
          </a:solidFill>
          <a:latin typeface="Franklin Gothic Demi" pitchFamily="34" charset="0"/>
        </a:defRPr>
      </a:lvl4pPr>
      <a:lvl5pPr algn="l" rtl="0" eaLnBrk="1" fontAlgn="base" hangingPunct="1">
        <a:spcBef>
          <a:spcPct val="0"/>
        </a:spcBef>
        <a:spcAft>
          <a:spcPct val="0"/>
        </a:spcAft>
        <a:defRPr sz="2800">
          <a:solidFill>
            <a:schemeClr val="tx1"/>
          </a:solidFill>
          <a:latin typeface="Franklin Gothic Demi" pitchFamily="34" charset="0"/>
        </a:defRPr>
      </a:lvl5pPr>
      <a:lvl6pPr marL="457200" algn="l" rtl="0" eaLnBrk="1" fontAlgn="base" hangingPunct="1">
        <a:spcBef>
          <a:spcPct val="0"/>
        </a:spcBef>
        <a:spcAft>
          <a:spcPct val="0"/>
        </a:spcAft>
        <a:defRPr sz="2800">
          <a:solidFill>
            <a:schemeClr val="tx1"/>
          </a:solidFill>
          <a:latin typeface="Franklin Gothic Demi" pitchFamily="34" charset="0"/>
        </a:defRPr>
      </a:lvl6pPr>
      <a:lvl7pPr marL="914400" algn="l" rtl="0" eaLnBrk="1" fontAlgn="base" hangingPunct="1">
        <a:spcBef>
          <a:spcPct val="0"/>
        </a:spcBef>
        <a:spcAft>
          <a:spcPct val="0"/>
        </a:spcAft>
        <a:defRPr sz="2800">
          <a:solidFill>
            <a:schemeClr val="tx1"/>
          </a:solidFill>
          <a:latin typeface="Franklin Gothic Demi" pitchFamily="34" charset="0"/>
        </a:defRPr>
      </a:lvl7pPr>
      <a:lvl8pPr marL="1371600" algn="l" rtl="0" eaLnBrk="1" fontAlgn="base" hangingPunct="1">
        <a:spcBef>
          <a:spcPct val="0"/>
        </a:spcBef>
        <a:spcAft>
          <a:spcPct val="0"/>
        </a:spcAft>
        <a:defRPr sz="2800">
          <a:solidFill>
            <a:schemeClr val="tx1"/>
          </a:solidFill>
          <a:latin typeface="Franklin Gothic Demi" pitchFamily="34" charset="0"/>
        </a:defRPr>
      </a:lvl8pPr>
      <a:lvl9pPr marL="1828800" algn="l" rtl="0" eaLnBrk="1" fontAlgn="base" hangingPunct="1">
        <a:spcBef>
          <a:spcPct val="0"/>
        </a:spcBef>
        <a:spcAft>
          <a:spcPct val="0"/>
        </a:spcAft>
        <a:defRPr sz="2800">
          <a:solidFill>
            <a:schemeClr val="tx1"/>
          </a:solidFill>
          <a:latin typeface="Franklin Gothic Demi" pitchFamily="34" charset="0"/>
        </a:defRPr>
      </a:lvl9pPr>
    </p:titleStyle>
    <p:bodyStyle>
      <a:lvl1pPr algn="l" rtl="0" eaLnBrk="1" fontAlgn="base" hangingPunct="1">
        <a:spcBef>
          <a:spcPct val="20000"/>
        </a:spcBef>
        <a:spcAft>
          <a:spcPct val="0"/>
        </a:spcAft>
        <a:defRPr sz="3200" kern="1200">
          <a:solidFill>
            <a:schemeClr val="bg1">
              <a:lumMod val="75000"/>
            </a:schemeClr>
          </a:solidFill>
          <a:latin typeface="+mn-lt"/>
          <a:ea typeface="+mn-ea"/>
          <a:cs typeface="Arial" pitchFamily="34" charset="0"/>
        </a:defRPr>
      </a:lvl1pPr>
      <a:lvl2pPr marL="457200" indent="-457200" algn="l" rtl="0" eaLnBrk="1" fontAlgn="base" hangingPunct="1">
        <a:spcBef>
          <a:spcPct val="20000"/>
        </a:spcBef>
        <a:spcAft>
          <a:spcPct val="0"/>
        </a:spcAft>
        <a:defRPr sz="2400" kern="1200">
          <a:solidFill>
            <a:schemeClr val="bg1"/>
          </a:solidFill>
          <a:latin typeface="+mn-lt"/>
          <a:ea typeface="+mn-ea"/>
          <a:cs typeface="Arial" pitchFamily="34" charset="0"/>
        </a:defRPr>
      </a:lvl2pPr>
      <a:lvl3pPr marL="914400" indent="-914400" algn="l" rtl="0" eaLnBrk="1" fontAlgn="base" hangingPunct="1">
        <a:spcBef>
          <a:spcPct val="20000"/>
        </a:spcBef>
        <a:spcAft>
          <a:spcPct val="0"/>
        </a:spcAft>
        <a:defRPr sz="2000" kern="1200">
          <a:solidFill>
            <a:schemeClr val="bg1"/>
          </a:solidFill>
          <a:latin typeface="+mn-lt"/>
          <a:ea typeface="+mn-ea"/>
          <a:cs typeface="Arial" pitchFamily="34" charset="0"/>
        </a:defRPr>
      </a:lvl3pPr>
      <a:lvl4pPr marL="0" indent="0" algn="l" rtl="0" eaLnBrk="1" fontAlgn="base" hangingPunct="1">
        <a:spcBef>
          <a:spcPct val="20000"/>
        </a:spcBef>
        <a:spcAft>
          <a:spcPct val="0"/>
        </a:spcAft>
        <a:defRPr sz="1600" kern="1200">
          <a:solidFill>
            <a:schemeClr val="bg1"/>
          </a:solidFill>
          <a:latin typeface="+mn-lt"/>
          <a:ea typeface="+mn-ea"/>
          <a:cs typeface="+mn-cs"/>
        </a:defRPr>
      </a:lvl4pPr>
      <a:lvl5pPr marL="2057400" indent="-228600" algn="l" rtl="0" eaLnBrk="1" fontAlgn="base" hangingPunct="1">
        <a:spcBef>
          <a:spcPct val="20000"/>
        </a:spcBef>
        <a:spcAft>
          <a:spcPct val="0"/>
        </a:spcAf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2997 CCRS PPT Template_Title_012513 d2.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bwMode="gray">
          <a:xfrm>
            <a:off x="687388" y="3498320"/>
            <a:ext cx="8229600" cy="769441"/>
          </a:xfrm>
          <a:prstGeom prst="rect">
            <a:avLst/>
          </a:prstGeom>
          <a:noFill/>
          <a:ln w="9525">
            <a:noFill/>
            <a:miter lim="800000"/>
            <a:headEnd/>
            <a:tailEnd/>
          </a:ln>
        </p:spPr>
        <p:txBody>
          <a:bodyPr vert="horz" wrap="square" lIns="0" tIns="45720" rIns="0" bIns="45720" numCol="1" anchor="b" anchorCtr="0" compatLnSpc="1">
            <a:prstTxWarp prst="textNoShape">
              <a:avLst/>
            </a:prstTxWarp>
            <a:spAutoFit/>
          </a:bodyPr>
          <a:lstStyle/>
          <a:p>
            <a:pPr lvl="0" algn="l" eaLnBrk="0" fontAlgn="base" hangingPunct="0">
              <a:spcBef>
                <a:spcPts val="600"/>
              </a:spcBef>
              <a:spcAft>
                <a:spcPts val="600"/>
              </a:spcAft>
            </a:pPr>
            <a:r>
              <a:rPr lang="en-US"/>
              <a:t>Click to edit Master title style</a:t>
            </a:r>
            <a:endParaRPr lang="en-US" dirty="0"/>
          </a:p>
        </p:txBody>
      </p:sp>
      <p:sp>
        <p:nvSpPr>
          <p:cNvPr id="3" name="Text Placeholder 2"/>
          <p:cNvSpPr>
            <a:spLocks noGrp="1"/>
          </p:cNvSpPr>
          <p:nvPr>
            <p:ph type="body" idx="1"/>
          </p:nvPr>
        </p:nvSpPr>
        <p:spPr bwMode="gray">
          <a:xfrm>
            <a:off x="687388" y="4317471"/>
            <a:ext cx="8229600" cy="1194329"/>
          </a:xfrm>
          <a:prstGeom prst="rect">
            <a:avLst/>
          </a:prstGeom>
        </p:spPr>
        <p:txBody>
          <a:bodyPr lIns="0" rIns="0"/>
          <a:lstStyle/>
          <a:p>
            <a:pPr marL="0" lvl="0" indent="0" eaLnBrk="0" fontAlgn="base" hangingPunct="0">
              <a:spcAft>
                <a:spcPct val="0"/>
              </a:spcAft>
            </a:pPr>
            <a:r>
              <a:rPr lang="en-US" dirty="0"/>
              <a:t>Click to edit Master text styles</a:t>
            </a:r>
          </a:p>
        </p:txBody>
      </p:sp>
      <p:sp>
        <p:nvSpPr>
          <p:cNvPr id="6" name="Slide Number Placeholder 5"/>
          <p:cNvSpPr>
            <a:spLocks noGrp="1"/>
          </p:cNvSpPr>
          <p:nvPr>
            <p:ph type="sldNum" sz="quarter" idx="4"/>
          </p:nvPr>
        </p:nvSpPr>
        <p:spPr>
          <a:xfrm>
            <a:off x="8755130" y="6507316"/>
            <a:ext cx="157094" cy="153888"/>
          </a:xfrm>
          <a:prstGeom prst="rect">
            <a:avLst/>
          </a:prstGeom>
        </p:spPr>
        <p:txBody>
          <a:bodyPr vert="horz" wrap="none" lIns="0" tIns="0" rIns="0" bIns="0" rtlCol="0" anchor="ctr">
            <a:spAutoFit/>
          </a:bodyPr>
          <a:lstStyle>
            <a:lvl1pPr algn="r">
              <a:defRPr sz="1000">
                <a:solidFill>
                  <a:schemeClr val="bg1">
                    <a:lumMod val="75000"/>
                  </a:schemeClr>
                </a:solidFill>
              </a:defRPr>
            </a:lvl1pPr>
          </a:lstStyle>
          <a:p>
            <a:fld id="{A1A8B8B9-B651-4439-A868-E8F04EF81465}" type="slidenum">
              <a:rPr lang="en-US" smtClean="0"/>
              <a:pPr/>
              <a:t>‹#›</a:t>
            </a:fld>
            <a:endParaRPr lang="en-US" dirty="0"/>
          </a:p>
        </p:txBody>
      </p:sp>
    </p:spTree>
    <p:extLst>
      <p:ext uri="{BB962C8B-B14F-4D97-AF65-F5344CB8AC3E}">
        <p14:creationId xmlns:p14="http://schemas.microsoft.com/office/powerpoint/2010/main" val="2564931730"/>
      </p:ext>
    </p:extLst>
  </p:cSld>
  <p:clrMap bg1="lt1" tx1="dk1" bg2="lt2" tx2="dk2" accent1="accent1" accent2="accent2" accent3="accent3" accent4="accent4" accent5="accent5" accent6="accent6" hlink="hlink" folHlink="folHlink"/>
  <p:sldLayoutIdLst>
    <p:sldLayoutId id="2147484323" r:id="rId1"/>
    <p:sldLayoutId id="2147484330" r:id="rId2"/>
  </p:sldLayoutIdLst>
  <p:hf hdr="0" ftr="0" dt="0"/>
  <p:txStyles>
    <p:titleStyle>
      <a:lvl1pPr algn="ctr" defTabSz="914400" rtl="0" eaLnBrk="1" latinLnBrk="0" hangingPunct="1">
        <a:spcBef>
          <a:spcPct val="0"/>
        </a:spcBef>
        <a:buNone/>
        <a:defRPr lang="en-US" sz="4400" b="1" kern="1200" dirty="0" smtClean="0">
          <a:solidFill>
            <a:schemeClr val="bg1"/>
          </a:solidFill>
          <a:latin typeface="+mj-lt"/>
          <a:ea typeface="ＭＳ Ｐゴシック" charset="0"/>
          <a:cs typeface="+mj-cs"/>
        </a:defRPr>
      </a:lvl1pPr>
    </p:titleStyle>
    <p:bodyStyle>
      <a:lvl1pPr marL="342900" indent="-342900" algn="l" defTabSz="914400" rtl="0" eaLnBrk="1" latinLnBrk="0" hangingPunct="1">
        <a:spcBef>
          <a:spcPct val="20000"/>
        </a:spcBef>
        <a:buFont typeface="Arial" pitchFamily="34" charset="0"/>
        <a:buNone/>
        <a:defRPr lang="en-US" sz="3200" kern="1200" smtClean="0">
          <a:solidFill>
            <a:schemeClr val="bg1">
              <a:lumMod val="75000"/>
            </a:schemeClr>
          </a:solidFill>
          <a:latin typeface="+mn-lt"/>
          <a:ea typeface="ＭＳ Ｐゴシック" charset="0"/>
          <a:cs typeface="+mn-cs"/>
        </a:defRPr>
      </a:lvl1pPr>
      <a:lvl2pPr marL="742950" indent="-28575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lang="en-US" sz="1800" kern="1200" dirty="0" smtClean="0">
          <a:solidFill>
            <a:schemeClr val="bg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2997 CCRS PPT Template_Text_0125132 d2.jp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123" name="Title Placeholder 1"/>
          <p:cNvSpPr>
            <a:spLocks noGrp="1"/>
          </p:cNvSpPr>
          <p:nvPr>
            <p:ph type="title"/>
          </p:nvPr>
        </p:nvSpPr>
        <p:spPr bwMode="gray">
          <a:xfrm>
            <a:off x="687388" y="318053"/>
            <a:ext cx="8224837" cy="1486894"/>
          </a:xfrm>
          <a:prstGeom prst="rect">
            <a:avLst/>
          </a:prstGeom>
          <a:noFill/>
          <a:ln w="9525">
            <a:noFill/>
            <a:miter lim="800000"/>
            <a:headEnd/>
            <a:tailEnd/>
          </a:ln>
        </p:spPr>
        <p:txBody>
          <a:bodyPr vert="horz" wrap="square" lIns="0" tIns="0" rIns="0" bIns="0" numCol="1" anchor="b" anchorCtr="0" compatLnSpc="1">
            <a:prstTxWarp prst="textNoShape">
              <a:avLst/>
            </a:prstTxWarp>
            <a:normAutofit/>
          </a:bodyPr>
          <a:lstStyle/>
          <a:p>
            <a:pPr lvl="0"/>
            <a:r>
              <a:rPr lang="en-US" dirty="0"/>
              <a:t>Click to edit Master title style</a:t>
            </a:r>
          </a:p>
        </p:txBody>
      </p:sp>
      <p:sp>
        <p:nvSpPr>
          <p:cNvPr id="5124" name="Text Placeholder 2"/>
          <p:cNvSpPr>
            <a:spLocks noGrp="1"/>
          </p:cNvSpPr>
          <p:nvPr>
            <p:ph type="body" idx="1"/>
          </p:nvPr>
        </p:nvSpPr>
        <p:spPr bwMode="gray">
          <a:xfrm>
            <a:off x="687388" y="2055812"/>
            <a:ext cx="8224837" cy="37941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a:t>
            </a:r>
          </a:p>
          <a:p>
            <a:pPr lvl="7"/>
            <a:r>
              <a:rPr lang="en-US" dirty="0"/>
              <a:t>Eight</a:t>
            </a:r>
          </a:p>
          <a:p>
            <a:pPr lvl="8"/>
            <a:r>
              <a:rPr lang="en-US" dirty="0"/>
              <a:t>Nine</a:t>
            </a:r>
          </a:p>
        </p:txBody>
      </p:sp>
      <p:sp>
        <p:nvSpPr>
          <p:cNvPr id="2" name="Slide Number Placeholder 1"/>
          <p:cNvSpPr>
            <a:spLocks noGrp="1"/>
          </p:cNvSpPr>
          <p:nvPr>
            <p:ph type="sldNum" sz="quarter" idx="4"/>
          </p:nvPr>
        </p:nvSpPr>
        <p:spPr bwMode="gray">
          <a:xfrm>
            <a:off x="8755131" y="6507316"/>
            <a:ext cx="157094" cy="153888"/>
          </a:xfrm>
          <a:prstGeom prst="rect">
            <a:avLst/>
          </a:prstGeom>
          <a:noFill/>
        </p:spPr>
        <p:txBody>
          <a:bodyPr wrap="none" lIns="0" tIns="0" rIns="0" bIns="0" anchor="b" anchorCtr="0">
            <a:spAutoFit/>
          </a:bodyPr>
          <a:lstStyle>
            <a:lvl1pPr>
              <a:defRPr lang="en-US" sz="1000" smtClean="0">
                <a:solidFill>
                  <a:schemeClr val="bg1">
                    <a:lumMod val="75000"/>
                  </a:schemeClr>
                </a:solidFill>
                <a:latin typeface="+mn-lt"/>
                <a:ea typeface="ＭＳ Ｐゴシック" charset="-128"/>
                <a:cs typeface="+mn-cs"/>
              </a:defRPr>
            </a:lvl1pPr>
          </a:lstStyle>
          <a:p>
            <a:pPr algn="r"/>
            <a:fld id="{F3477EC8-074D-41C4-94AE-E9EA7CEEA348}" type="slidenum">
              <a:rPr lang="en-US" smtClean="0"/>
              <a:pPr algn="r"/>
              <a:t>‹#›</a:t>
            </a:fld>
            <a:endParaRPr lang="en-US" dirty="0"/>
          </a:p>
        </p:txBody>
      </p:sp>
    </p:spTree>
  </p:cSld>
  <p:clrMap bg1="lt1" tx1="dk1" bg2="lt2" tx2="dk2" accent1="accent1" accent2="accent2" accent3="accent3" accent4="accent4" accent5="accent5" accent6="accent6" hlink="hlink" folHlink="folHlink"/>
  <p:sldLayoutIdLst>
    <p:sldLayoutId id="2147484299" r:id="rId1"/>
    <p:sldLayoutId id="2147484298" r:id="rId2"/>
    <p:sldLayoutId id="2147484318" r:id="rId3"/>
    <p:sldLayoutId id="2147484301" r:id="rId4"/>
    <p:sldLayoutId id="2147484324" r:id="rId5"/>
    <p:sldLayoutId id="2147484325" r:id="rId6"/>
    <p:sldLayoutId id="2147484326" r:id="rId7"/>
    <p:sldLayoutId id="2147484327" r:id="rId8"/>
    <p:sldLayoutId id="2147484328" r:id="rId9"/>
    <p:sldLayoutId id="2147484329" r:id="rId10"/>
  </p:sldLayoutIdLst>
  <p:hf hdr="0" ftr="0" dt="0"/>
  <p:txStyles>
    <p:titleStyle>
      <a:lvl1pPr algn="l" rtl="0" eaLnBrk="0" fontAlgn="base" hangingPunct="0">
        <a:spcBef>
          <a:spcPct val="0"/>
        </a:spcBef>
        <a:spcAft>
          <a:spcPct val="0"/>
        </a:spcAft>
        <a:defRPr lang="en-US" sz="4800" kern="1200" dirty="0">
          <a:solidFill>
            <a:schemeClr val="tx1">
              <a:lumMod val="65000"/>
              <a:lumOff val="35000"/>
            </a:schemeClr>
          </a:solidFill>
          <a:latin typeface="+mj-lt"/>
          <a:ea typeface="ＭＳ Ｐゴシック" charset="0"/>
          <a:cs typeface="Arial Narrow" pitchFamily="34" charset="0"/>
        </a:defRPr>
      </a:lvl1pPr>
      <a:lvl2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233363" indent="-233363" algn="l" rtl="0" eaLnBrk="0" fontAlgn="base" hangingPunct="0">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233363" algn="l" rtl="0" eaLnBrk="0" fontAlgn="base" hangingPunct="0">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228600" algn="l" defTabSz="914400" rtl="0" eaLnBrk="0" fontAlgn="base" hangingPunct="0">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0" fontAlgn="base" hangingPunct="0">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0" fontAlgn="base" hangingPunct="0">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2997 CCRS PPT Template_Contact_012513 d2.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idx="1"/>
          </p:nvPr>
        </p:nvSpPr>
        <p:spPr bwMode="gray">
          <a:xfrm>
            <a:off x="687387" y="2055814"/>
            <a:ext cx="8224837" cy="347034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1"/>
          <p:cNvSpPr>
            <a:spLocks noGrp="1"/>
          </p:cNvSpPr>
          <p:nvPr>
            <p:ph type="sldNum" sz="quarter" idx="4"/>
          </p:nvPr>
        </p:nvSpPr>
        <p:spPr bwMode="gray">
          <a:xfrm>
            <a:off x="8755131" y="6110288"/>
            <a:ext cx="157094" cy="153888"/>
          </a:xfrm>
          <a:prstGeom prst="rect">
            <a:avLst/>
          </a:prstGeom>
          <a:noFill/>
        </p:spPr>
        <p:txBody>
          <a:bodyPr wrap="none" lIns="0" tIns="0" rIns="0" bIns="0" anchor="b" anchorCtr="0">
            <a:spAutoFit/>
          </a:bodyPr>
          <a:lstStyle>
            <a:lvl1pPr>
              <a:defRPr lang="en-US" sz="1000" smtClean="0">
                <a:solidFill>
                  <a:schemeClr val="tx2">
                    <a:lumMod val="75000"/>
                  </a:schemeClr>
                </a:solidFill>
                <a:latin typeface="+mn-lt"/>
                <a:ea typeface="ＭＳ Ｐゴシック" charset="-128"/>
                <a:cs typeface="+mn-cs"/>
              </a:defRPr>
            </a:lvl1pPr>
          </a:lstStyle>
          <a:p>
            <a:pPr algn="r"/>
            <a:fld id="{F3477EC8-074D-41C4-94AE-E9EA7CEEA348}" type="slidenum">
              <a:rPr lang="en-US" smtClean="0"/>
              <a:pPr algn="r"/>
              <a:t>‹#›</a:t>
            </a:fld>
            <a:endParaRPr lang="en-US" dirty="0"/>
          </a:p>
        </p:txBody>
      </p:sp>
    </p:spTree>
  </p:cSld>
  <p:clrMap bg1="lt1" tx1="dk1" bg2="lt2" tx2="dk2" accent1="accent1" accent2="accent2" accent3="accent3" accent4="accent4" accent5="accent5" accent6="accent6" hlink="hlink" folHlink="folHlink"/>
  <p:sldLayoutIdLst>
    <p:sldLayoutId id="2147484302" r:id="rId1"/>
  </p:sldLayoutIdLst>
  <p:hf hdr="0" ftr="0" dt="0"/>
  <p:txStyles>
    <p:titleStyle>
      <a:lvl1pPr algn="l" rtl="0" eaLnBrk="0" fontAlgn="base" hangingPunct="0">
        <a:spcBef>
          <a:spcPct val="0"/>
        </a:spcBef>
        <a:spcAft>
          <a:spcPct val="0"/>
        </a:spcAft>
        <a:defRPr sz="3200" kern="1200">
          <a:solidFill>
            <a:schemeClr val="bg1"/>
          </a:solidFill>
          <a:latin typeface="Franklin Gothic Demi" pitchFamily="34" charset="0"/>
          <a:ea typeface="ＭＳ Ｐゴシック" charset="-128"/>
          <a:cs typeface="ＭＳ Ｐゴシック" charset="-128"/>
        </a:defRPr>
      </a:lvl1pPr>
      <a:lvl2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2pPr>
      <a:lvl3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3pPr>
      <a:lvl4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4pPr>
      <a:lvl5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1pPr>
      <a:lvl2pPr marL="4572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2pPr>
      <a:lvl3pPr marL="9144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3pPr>
      <a:lvl4pPr marL="13716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4pPr>
      <a:lvl5pPr marL="1828800" indent="0" algn="l" rtl="0" eaLnBrk="0" fontAlgn="base" hangingPunct="0">
        <a:spcBef>
          <a:spcPts val="0"/>
        </a:spcBef>
        <a:spcAft>
          <a:spcPts val="0"/>
        </a:spcAft>
        <a:buClr>
          <a:srgbClr val="78A22F"/>
        </a:buClr>
        <a:buFont typeface="Arial" pitchFamily="34" charset="0"/>
        <a:buNone/>
        <a:defRPr sz="2000" kern="1200">
          <a:solidFill>
            <a:schemeClr val="bg1"/>
          </a:solidFill>
          <a:latin typeface="+mn-lt"/>
          <a:ea typeface="Arial" pitchFamily="34"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slideLayout" Target="../slideLayouts/slideLayout6.xml"/><Relationship Id="rId7" Type="http://schemas.openxmlformats.org/officeDocument/2006/relationships/image" Target="../media/image9.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notesSlide" Target="../notesSlides/notesSlide10.xml"/><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5.xml"/><Relationship Id="rId7" Type="http://schemas.openxmlformats.org/officeDocument/2006/relationships/diagramQuickStyle" Target="../diagrams/quickStyle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11.xml"/><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5.xml"/><Relationship Id="rId7" Type="http://schemas.openxmlformats.org/officeDocument/2006/relationships/diagramQuickStyle" Target="../diagrams/quickStyle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5.png"/><Relationship Id="rId4" Type="http://schemas.openxmlformats.org/officeDocument/2006/relationships/notesSlide" Target="../notesSlides/notesSlide12.xml"/><Relationship Id="rId9" Type="http://schemas.microsoft.com/office/2007/relationships/diagramDrawing" Target="../diagrams/drawing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5.xml"/><Relationship Id="rId7" Type="http://schemas.openxmlformats.org/officeDocument/2006/relationships/diagramQuickStyle" Target="../diagrams/quickStyle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5.png"/><Relationship Id="rId4" Type="http://schemas.openxmlformats.org/officeDocument/2006/relationships/notesSlide" Target="../notesSlides/notesSlide13.xml"/><Relationship Id="rId9" Type="http://schemas.microsoft.com/office/2007/relationships/diagramDrawing" Target="../diagrams/drawing3.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5.xml"/><Relationship Id="rId7" Type="http://schemas.openxmlformats.org/officeDocument/2006/relationships/diagramQuickStyle" Target="../diagrams/quickStyle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5.png"/><Relationship Id="rId4" Type="http://schemas.openxmlformats.org/officeDocument/2006/relationships/notesSlide" Target="../notesSlides/notesSlide14.xml"/><Relationship Id="rId9" Type="http://schemas.microsoft.com/office/2007/relationships/diagramDrawing" Target="../diagrams/drawing4.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5.xml"/><Relationship Id="rId7" Type="http://schemas.openxmlformats.org/officeDocument/2006/relationships/diagramQuickStyle" Target="../diagrams/quickStyle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5.png"/><Relationship Id="rId4" Type="http://schemas.openxmlformats.org/officeDocument/2006/relationships/notesSlide" Target="../notesSlides/notesSlide15.xml"/><Relationship Id="rId9" Type="http://schemas.microsoft.com/office/2007/relationships/diagramDrawing" Target="../diagrams/drawing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6.xml"/><Relationship Id="rId13" Type="http://schemas.openxmlformats.org/officeDocument/2006/relationships/image" Target="../media/image22.svg"/><Relationship Id="rId3" Type="http://schemas.openxmlformats.org/officeDocument/2006/relationships/slideLayout" Target="../slideLayouts/slideLayout5.xml"/><Relationship Id="rId7" Type="http://schemas.openxmlformats.org/officeDocument/2006/relationships/diagramQuickStyle" Target="../diagrams/quickStyle6.xml"/><Relationship Id="rId12" Type="http://schemas.openxmlformats.org/officeDocument/2006/relationships/image" Target="../media/image21.png"/><Relationship Id="rId2" Type="http://schemas.openxmlformats.org/officeDocument/2006/relationships/audio" Target="../media/media24.m4a"/><Relationship Id="rId16" Type="http://schemas.openxmlformats.org/officeDocument/2006/relationships/image" Target="../media/image5.png"/><Relationship Id="rId1" Type="http://schemas.microsoft.com/office/2007/relationships/media" Target="../media/media24.m4a"/><Relationship Id="rId6" Type="http://schemas.openxmlformats.org/officeDocument/2006/relationships/diagramLayout" Target="../diagrams/layout6.xml"/><Relationship Id="rId11" Type="http://schemas.openxmlformats.org/officeDocument/2006/relationships/image" Target="../media/image20.svg"/><Relationship Id="rId5" Type="http://schemas.openxmlformats.org/officeDocument/2006/relationships/diagramData" Target="../diagrams/data6.xml"/><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notesSlide" Target="../notesSlides/notesSlide24.xml"/><Relationship Id="rId9" Type="http://schemas.microsoft.com/office/2007/relationships/diagramDrawing" Target="../diagrams/drawing6.xml"/><Relationship Id="rId1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8.xml"/><Relationship Id="rId7" Type="http://schemas.openxmlformats.org/officeDocument/2006/relationships/diagramQuickStyle" Target="../diagrams/quickStyle7.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5.png"/><Relationship Id="rId4" Type="http://schemas.openxmlformats.org/officeDocument/2006/relationships/notesSlide" Target="../notesSlides/notesSlide29.xml"/><Relationship Id="rId9" Type="http://schemas.microsoft.com/office/2007/relationships/diagramDrawing" Target="../diagrams/drawing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5.png"/><Relationship Id="rId5" Type="http://schemas.openxmlformats.org/officeDocument/2006/relationships/hyperlink" Target="https://www.tn.gov/content/dam/tn/education/ccte/wbl/wbl_employability_skills_checklist.pdf" TargetMode="External"/><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png"/><Relationship Id="rId5" Type="http://schemas.openxmlformats.org/officeDocument/2006/relationships/image" Target="../media/image27.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5.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5.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8.xml"/><Relationship Id="rId13" Type="http://schemas.openxmlformats.org/officeDocument/2006/relationships/image" Target="../media/image31.svg"/><Relationship Id="rId3" Type="http://schemas.openxmlformats.org/officeDocument/2006/relationships/slideLayout" Target="../slideLayouts/slideLayout4.xml"/><Relationship Id="rId7" Type="http://schemas.openxmlformats.org/officeDocument/2006/relationships/diagramQuickStyle" Target="../diagrams/quickStyle8.xml"/><Relationship Id="rId12" Type="http://schemas.openxmlformats.org/officeDocument/2006/relationships/image" Target="../media/image30.png"/><Relationship Id="rId2" Type="http://schemas.openxmlformats.org/officeDocument/2006/relationships/audio" Target="../media/media35.m4a"/><Relationship Id="rId16" Type="http://schemas.openxmlformats.org/officeDocument/2006/relationships/image" Target="../media/image5.png"/><Relationship Id="rId1" Type="http://schemas.microsoft.com/office/2007/relationships/media" Target="../media/media35.m4a"/><Relationship Id="rId6" Type="http://schemas.openxmlformats.org/officeDocument/2006/relationships/diagramLayout" Target="../diagrams/layout8.xml"/><Relationship Id="rId11" Type="http://schemas.openxmlformats.org/officeDocument/2006/relationships/image" Target="../media/image29.svg"/><Relationship Id="rId5" Type="http://schemas.openxmlformats.org/officeDocument/2006/relationships/diagramData" Target="../diagrams/data8.xml"/><Relationship Id="rId15" Type="http://schemas.openxmlformats.org/officeDocument/2006/relationships/image" Target="../media/image20.svg"/><Relationship Id="rId10" Type="http://schemas.openxmlformats.org/officeDocument/2006/relationships/image" Target="../media/image28.png"/><Relationship Id="rId4" Type="http://schemas.openxmlformats.org/officeDocument/2006/relationships/notesSlide" Target="../notesSlides/notesSlide35.xml"/><Relationship Id="rId9" Type="http://schemas.microsoft.com/office/2007/relationships/diagramDrawing" Target="../diagrams/drawing8.xml"/><Relationship Id="rId1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5.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9.xml"/><Relationship Id="rId13" Type="http://schemas.openxmlformats.org/officeDocument/2006/relationships/image" Target="../media/image35.svg"/><Relationship Id="rId3" Type="http://schemas.openxmlformats.org/officeDocument/2006/relationships/slideLayout" Target="../slideLayouts/slideLayout4.xml"/><Relationship Id="rId7" Type="http://schemas.openxmlformats.org/officeDocument/2006/relationships/diagramQuickStyle" Target="../diagrams/quickStyle9.xml"/><Relationship Id="rId12" Type="http://schemas.openxmlformats.org/officeDocument/2006/relationships/image" Target="../media/image34.png"/><Relationship Id="rId2" Type="http://schemas.openxmlformats.org/officeDocument/2006/relationships/audio" Target="../media/media37.m4a"/><Relationship Id="rId16" Type="http://schemas.openxmlformats.org/officeDocument/2006/relationships/image" Target="../media/image5.png"/><Relationship Id="rId1" Type="http://schemas.microsoft.com/office/2007/relationships/media" Target="../media/media37.m4a"/><Relationship Id="rId6" Type="http://schemas.openxmlformats.org/officeDocument/2006/relationships/diagramLayout" Target="../diagrams/layout9.xml"/><Relationship Id="rId11" Type="http://schemas.openxmlformats.org/officeDocument/2006/relationships/image" Target="../media/image16.svg"/><Relationship Id="rId5" Type="http://schemas.openxmlformats.org/officeDocument/2006/relationships/diagramData" Target="../diagrams/data9.xml"/><Relationship Id="rId15" Type="http://schemas.openxmlformats.org/officeDocument/2006/relationships/image" Target="../media/image37.svg"/><Relationship Id="rId10" Type="http://schemas.openxmlformats.org/officeDocument/2006/relationships/image" Target="../media/image33.png"/><Relationship Id="rId4" Type="http://schemas.openxmlformats.org/officeDocument/2006/relationships/notesSlide" Target="../notesSlides/notesSlide37.xml"/><Relationship Id="rId9" Type="http://schemas.microsoft.com/office/2007/relationships/diagramDrawing" Target="../diagrams/drawing9.xml"/><Relationship Id="rId1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hyperlink" Target="http://www2.ed.gov/about/inits/ed/implementation-support-unit/tech-assist/state-facilitators-communications-engagement-assessment-rubric.pdf" TargetMode="External"/><Relationship Id="rId3" Type="http://schemas.openxmlformats.org/officeDocument/2006/relationships/slideLayout" Target="../slideLayouts/slideLayout5.xml"/><Relationship Id="rId7" Type="http://schemas.openxmlformats.org/officeDocument/2006/relationships/hyperlink" Target="http://www2.ed.gov/about/inits/ed/implementation-support-unit/tech-assist/communications-and-engagement-assessment-rubric.pdf" TargetMode="Externa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hyperlink" Target="http://www.gtlcenter.org/sites/default/files/GTL_Moving_Toward_Equity.pdf" TargetMode="External"/><Relationship Id="rId11" Type="http://schemas.openxmlformats.org/officeDocument/2006/relationships/image" Target="../media/image5.png"/><Relationship Id="rId5" Type="http://schemas.openxmlformats.org/officeDocument/2006/relationships/hyperlink" Target="https://ccrscenter.org/implementation-tools/career-pathways-modules/engaging-stakeholders-and-defining-goals" TargetMode="External"/><Relationship Id="rId10" Type="http://schemas.openxmlformats.org/officeDocument/2006/relationships/hyperlink" Target="https://cte.careertech.org/sites/default/files/files/resources/Stakeholder_Engagement_Tool_2017.pdf" TargetMode="External"/><Relationship Id="rId4" Type="http://schemas.openxmlformats.org/officeDocument/2006/relationships/notesSlide" Target="../notesSlides/notesSlide39.xml"/><Relationship Id="rId9" Type="http://schemas.openxmlformats.org/officeDocument/2006/relationships/hyperlink" Target="https://ccsso.org/sites/default/files/2017-11/LEA-and-SL-EngagementHandbook_8.10.17.pdf"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5.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4.xml"/><Relationship Id="rId7" Type="http://schemas.openxmlformats.org/officeDocument/2006/relationships/diagramQuickStyle" Target="../diagrams/quickStyle10.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5.png"/><Relationship Id="rId4" Type="http://schemas.openxmlformats.org/officeDocument/2006/relationships/notesSlide" Target="../notesSlides/notesSlide41.xml"/><Relationship Id="rId9" Type="http://schemas.microsoft.com/office/2007/relationships/diagramDrawing" Target="../diagrams/drawing1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5.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5.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5.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5.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5.png"/><Relationship Id="rId4"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5.png"/><Relationship Id="rId4"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hyperlink" Target="https://ccrscenter.org/sites/default/files/WorkBasedLearning_StateDefinitions.pdf" TargetMode="External"/><Relationship Id="rId2" Type="http://schemas.openxmlformats.org/officeDocument/2006/relationships/hyperlink" Target="https://www.iup.edu/WorkArea/DownloadAsset.aspx?id=129844" TargetMode="External"/><Relationship Id="rId1" Type="http://schemas.openxmlformats.org/officeDocument/2006/relationships/slideLayout" Target="../slideLayouts/slideLayout4.xml"/><Relationship Id="rId5" Type="http://schemas.openxmlformats.org/officeDocument/2006/relationships/hyperlink" Target="http://skillspages.com/documents/masswblp.doc" TargetMode="External"/><Relationship Id="rId4" Type="http://schemas.openxmlformats.org/officeDocument/2006/relationships/hyperlink" Target="http://files.eric.ed.gov/fulltext/ED398588.pdf"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hyperlink" Target="http://doe.sd.gov/octe/documents/YI_Manual.pdf" TargetMode="External"/><Relationship Id="rId2" Type="http://schemas.openxmlformats.org/officeDocument/2006/relationships/hyperlink" Target="https://www.google.com/url?sa=t&amp;rct=j&amp;q=&amp;esrc=s&amp;source=web&amp;cd=2&amp;ved=2ahUKEwi91J7K-MPhAhUk6oMKHWx4CzkQFjABegQIAhAC&amp;url=https://education.ohio.gov/getattachment/Topics/Career-Tech/Career-Connections/Work-Based-Learning/Work-Based-Learning-for-Schools-and-Educators/Suggest-Components-of-a-WBL-Portfolio.docx.aspx&amp;usg=AOvVaw2TyFta4e0dnYrym_5geEFs" TargetMode="External"/><Relationship Id="rId1" Type="http://schemas.openxmlformats.org/officeDocument/2006/relationships/slideLayout" Target="../slideLayouts/slideLayout4.xml"/><Relationship Id="rId4" Type="http://schemas.openxmlformats.org/officeDocument/2006/relationships/hyperlink" Target="https://www.tn.gov/content/dam/tn/education/ccte/wbl/wbl_employability_skills_checklist.pdf"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tn.gov/content/dam/tn/education/ccte/wbl/wbl_student_skills_assessment_rubric.pdf" TargetMode="External"/><Relationship Id="rId2" Type="http://schemas.openxmlformats.org/officeDocument/2006/relationships/hyperlink" Target="https://www.tn.gov/content/dam/tn/education/ccte/wbl/wbl_wbl_student_self_assessment_of_skills.pdf" TargetMode="Externa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hyperlink" Target="mailto:ccrscenter@air.org" TargetMode="External"/><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prstGeom prst="rect">
            <a:avLst/>
          </a:prstGeom>
        </p:spPr>
        <p:txBody>
          <a:bodyPr>
            <a:normAutofit/>
          </a:bodyPr>
          <a:lstStyle/>
          <a:p>
            <a:r>
              <a:rPr lang="en-US" dirty="0"/>
              <a:t>Module 1: Selecting Appropriate Measures</a:t>
            </a:r>
            <a:endParaRPr lang="en-US" sz="3100" dirty="0"/>
          </a:p>
        </p:txBody>
      </p:sp>
      <p:sp>
        <p:nvSpPr>
          <p:cNvPr id="10" name="Text Placeholder 9">
            <a:extLst>
              <a:ext uri="{FF2B5EF4-FFF2-40B4-BE49-F238E27FC236}">
                <a16:creationId xmlns:a16="http://schemas.microsoft.com/office/drawing/2014/main" id="{294F17AB-6CAA-4FA2-AA2F-647C90114D92}"/>
              </a:ext>
            </a:extLst>
          </p:cNvPr>
          <p:cNvSpPr>
            <a:spLocks noGrp="1"/>
          </p:cNvSpPr>
          <p:nvPr>
            <p:ph type="body" sz="quarter" idx="12"/>
          </p:nvPr>
        </p:nvSpPr>
        <p:spPr>
          <a:xfrm>
            <a:off x="687388" y="2938998"/>
            <a:ext cx="8224837" cy="492443"/>
          </a:xfrm>
        </p:spPr>
        <p:txBody>
          <a:bodyPr/>
          <a:lstStyle/>
          <a:p>
            <a:r>
              <a:rPr lang="en-US" dirty="0"/>
              <a:t>Work-Based Learning Measures Series</a:t>
            </a:r>
          </a:p>
        </p:txBody>
      </p:sp>
      <p:sp>
        <p:nvSpPr>
          <p:cNvPr id="4" name="Content Placeholder 2"/>
          <p:cNvSpPr txBox="1">
            <a:spLocks/>
          </p:cNvSpPr>
          <p:nvPr/>
        </p:nvSpPr>
        <p:spPr>
          <a:xfrm>
            <a:off x="1658541" y="4095354"/>
            <a:ext cx="6172200" cy="895747"/>
          </a:xfrm>
          <a:prstGeom prst="rect">
            <a:avLst/>
          </a:prstGeom>
        </p:spPr>
        <p:txBody>
          <a:bodyPr/>
          <a:lstStyle>
            <a:lvl1pPr algn="l" rtl="0" eaLnBrk="1" fontAlgn="base" hangingPunct="1">
              <a:spcBef>
                <a:spcPct val="20000"/>
              </a:spcBef>
              <a:spcAft>
                <a:spcPct val="0"/>
              </a:spcAft>
              <a:defRPr sz="3200" kern="1200">
                <a:solidFill>
                  <a:schemeClr val="bg1">
                    <a:lumMod val="75000"/>
                  </a:schemeClr>
                </a:solidFill>
                <a:latin typeface="+mn-lt"/>
                <a:ea typeface="+mn-ea"/>
                <a:cs typeface="Arial" pitchFamily="34" charset="0"/>
              </a:defRPr>
            </a:lvl1pPr>
            <a:lvl2pPr marL="457200" indent="-457200" algn="l" rtl="0" eaLnBrk="1" fontAlgn="base" hangingPunct="1">
              <a:spcBef>
                <a:spcPct val="20000"/>
              </a:spcBef>
              <a:spcAft>
                <a:spcPct val="0"/>
              </a:spcAft>
              <a:defRPr sz="2400" kern="1200">
                <a:solidFill>
                  <a:schemeClr val="bg1"/>
                </a:solidFill>
                <a:latin typeface="+mn-lt"/>
                <a:ea typeface="+mn-ea"/>
                <a:cs typeface="Arial" pitchFamily="34" charset="0"/>
              </a:defRPr>
            </a:lvl2pPr>
            <a:lvl3pPr marL="914400" indent="-914400" algn="l" rtl="0" eaLnBrk="1" fontAlgn="base" hangingPunct="1">
              <a:spcBef>
                <a:spcPct val="20000"/>
              </a:spcBef>
              <a:spcAft>
                <a:spcPct val="0"/>
              </a:spcAft>
              <a:defRPr sz="2000" kern="1200">
                <a:solidFill>
                  <a:schemeClr val="bg1"/>
                </a:solidFill>
                <a:latin typeface="+mn-lt"/>
                <a:ea typeface="+mn-ea"/>
                <a:cs typeface="Arial" pitchFamily="34" charset="0"/>
              </a:defRPr>
            </a:lvl3pPr>
            <a:lvl4pPr marL="0" indent="0" algn="l" rtl="0" eaLnBrk="1" fontAlgn="base" hangingPunct="1">
              <a:spcBef>
                <a:spcPct val="20000"/>
              </a:spcBef>
              <a:spcAft>
                <a:spcPct val="0"/>
              </a:spcAft>
              <a:defRPr sz="1600" kern="1200">
                <a:solidFill>
                  <a:schemeClr val="bg1"/>
                </a:solidFill>
                <a:latin typeface="+mn-lt"/>
                <a:ea typeface="+mn-ea"/>
                <a:cs typeface="+mn-cs"/>
              </a:defRPr>
            </a:lvl4pPr>
            <a:lvl5pPr marL="2057400" indent="-228600" algn="l" rtl="0" eaLnBrk="1" fontAlgn="base" hangingPunct="1">
              <a:spcBef>
                <a:spcPct val="20000"/>
              </a:spcBef>
              <a:spcAft>
                <a:spcPct val="0"/>
              </a:spcAf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500" dirty="0">
              <a:solidFill>
                <a:srgbClr val="FFFFFF">
                  <a:lumMod val="75000"/>
                </a:srgbClr>
              </a:solidFill>
              <a:sym typeface="Arial"/>
            </a:endParaRPr>
          </a:p>
        </p:txBody>
      </p:sp>
      <p:sp>
        <p:nvSpPr>
          <p:cNvPr id="12" name="Footer Placeholder 1">
            <a:extLst>
              <a:ext uri="{FF2B5EF4-FFF2-40B4-BE49-F238E27FC236}">
                <a16:creationId xmlns:a16="http://schemas.microsoft.com/office/drawing/2014/main" id="{9E586F9B-DA69-4EA3-BACD-BAEEAF4E49E8}"/>
              </a:ext>
            </a:extLst>
          </p:cNvPr>
          <p:cNvSpPr>
            <a:spLocks noGrp="1"/>
          </p:cNvSpPr>
          <p:nvPr>
            <p:ph type="ftr" sz="quarter" idx="11"/>
          </p:nvPr>
        </p:nvSpPr>
        <p:spPr>
          <a:xfrm>
            <a:off x="5328340" y="6567844"/>
            <a:ext cx="3583885" cy="123111"/>
          </a:xfrm>
        </p:spPr>
        <p:txBody>
          <a:bodyPr/>
          <a:lstStyle/>
          <a:p>
            <a:r>
              <a:rPr lang="en-US" dirty="0"/>
              <a:t>Copyright © 2019 American Institutes for Research. All rights reserved.</a:t>
            </a:r>
          </a:p>
        </p:txBody>
      </p:sp>
      <p:sp>
        <p:nvSpPr>
          <p:cNvPr id="13" name="Subtitle 2">
            <a:extLst>
              <a:ext uri="{FF2B5EF4-FFF2-40B4-BE49-F238E27FC236}">
                <a16:creationId xmlns:a16="http://schemas.microsoft.com/office/drawing/2014/main" id="{EB1B65D7-A8F3-48DD-A5E4-9C249008F1C6}"/>
              </a:ext>
            </a:extLst>
          </p:cNvPr>
          <p:cNvSpPr txBox="1">
            <a:spLocks/>
          </p:cNvSpPr>
          <p:nvPr/>
        </p:nvSpPr>
        <p:spPr bwMode="gray">
          <a:xfrm>
            <a:off x="687388" y="4379178"/>
            <a:ext cx="8224837" cy="103412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20000"/>
              </a:spcBef>
              <a:spcAft>
                <a:spcPct val="0"/>
              </a:spcAft>
              <a:defRPr sz="3200" kern="1200">
                <a:solidFill>
                  <a:schemeClr val="bg1">
                    <a:lumMod val="75000"/>
                  </a:schemeClr>
                </a:solidFill>
                <a:latin typeface="+mn-lt"/>
                <a:ea typeface="+mn-ea"/>
                <a:cs typeface="Arial" pitchFamily="34" charset="0"/>
              </a:defRPr>
            </a:lvl1pPr>
            <a:lvl2pPr marL="457200" indent="-457200" algn="l" rtl="0" eaLnBrk="1" fontAlgn="base" hangingPunct="1">
              <a:spcBef>
                <a:spcPct val="20000"/>
              </a:spcBef>
              <a:spcAft>
                <a:spcPct val="0"/>
              </a:spcAft>
              <a:defRPr sz="2400" kern="1200">
                <a:solidFill>
                  <a:schemeClr val="bg1"/>
                </a:solidFill>
                <a:latin typeface="+mn-lt"/>
                <a:ea typeface="+mn-ea"/>
                <a:cs typeface="Arial" pitchFamily="34" charset="0"/>
              </a:defRPr>
            </a:lvl2pPr>
            <a:lvl3pPr marL="914400" indent="-914400" algn="l" rtl="0" eaLnBrk="1" fontAlgn="base" hangingPunct="1">
              <a:spcBef>
                <a:spcPct val="20000"/>
              </a:spcBef>
              <a:spcAft>
                <a:spcPct val="0"/>
              </a:spcAft>
              <a:defRPr sz="2000" kern="1200">
                <a:solidFill>
                  <a:schemeClr val="bg1"/>
                </a:solidFill>
                <a:latin typeface="+mn-lt"/>
                <a:ea typeface="+mn-ea"/>
                <a:cs typeface="Arial" pitchFamily="34" charset="0"/>
              </a:defRPr>
            </a:lvl3pPr>
            <a:lvl4pPr marL="0" indent="0" algn="l" rtl="0" eaLnBrk="1" fontAlgn="base" hangingPunct="1">
              <a:spcBef>
                <a:spcPct val="20000"/>
              </a:spcBef>
              <a:spcAft>
                <a:spcPct val="0"/>
              </a:spcAft>
              <a:defRPr sz="1600" kern="1200">
                <a:solidFill>
                  <a:schemeClr val="bg1"/>
                </a:solidFill>
                <a:latin typeface="+mn-lt"/>
                <a:ea typeface="+mn-ea"/>
                <a:cs typeface="+mn-cs"/>
              </a:defRPr>
            </a:lvl4pPr>
            <a:lvl5pPr marL="2057400" indent="-228600" algn="l" rtl="0" eaLnBrk="1" fontAlgn="base" hangingPunct="1">
              <a:spcBef>
                <a:spcPct val="20000"/>
              </a:spcBef>
              <a:spcAft>
                <a:spcPct val="0"/>
              </a:spcAf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dirty="0"/>
              <a:t>[Insert Name]</a:t>
            </a:r>
          </a:p>
          <a:p>
            <a:pPr lvl="2"/>
            <a:r>
              <a:rPr lang="en-US" dirty="0"/>
              <a:t>[Insert Position]</a:t>
            </a:r>
          </a:p>
          <a:p>
            <a:pPr lvl="3"/>
            <a:r>
              <a:rPr lang="en-US" dirty="0"/>
              <a:t>[Insert Date Month 20XX]</a:t>
            </a:r>
          </a:p>
        </p:txBody>
      </p:sp>
      <p:pic>
        <p:nvPicPr>
          <p:cNvPr id="2" name="Slide 1">
            <a:hlinkClick r:id="" action="ppaction://media"/>
            <a:extLst>
              <a:ext uri="{FF2B5EF4-FFF2-40B4-BE49-F238E27FC236}">
                <a16:creationId xmlns:a16="http://schemas.microsoft.com/office/drawing/2014/main" id="{23222BCF-FB1E-4629-8E4B-040536B2A4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13723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0"/>
          </p:nvPr>
        </p:nvSpPr>
        <p:spPr>
          <a:xfrm>
            <a:off x="4939596" y="3520243"/>
            <a:ext cx="3972629" cy="2387576"/>
          </a:xfrm>
        </p:spPr>
        <p:txBody>
          <a:bodyPr/>
          <a:lstStyle/>
          <a:p>
            <a:r>
              <a:rPr lang="en-US" sz="2200" dirty="0"/>
              <a:t>Employer evaluations: 30</a:t>
            </a:r>
          </a:p>
          <a:p>
            <a:r>
              <a:rPr lang="en-US" sz="2200" dirty="0"/>
              <a:t>Rubrics: 23</a:t>
            </a:r>
          </a:p>
          <a:p>
            <a:r>
              <a:rPr lang="en-US" sz="2200" dirty="0"/>
              <a:t>Self-assessments/reflections: 19</a:t>
            </a:r>
          </a:p>
          <a:p>
            <a:r>
              <a:rPr lang="en-US" sz="2200" dirty="0"/>
              <a:t>Worklogs: 7</a:t>
            </a:r>
          </a:p>
          <a:p>
            <a:r>
              <a:rPr lang="en-US" sz="2200" dirty="0"/>
              <a:t>Portfolios: 5</a:t>
            </a:r>
          </a:p>
        </p:txBody>
      </p:sp>
      <p:sp>
        <p:nvSpPr>
          <p:cNvPr id="3" name="Title 2">
            <a:extLst>
              <a:ext uri="{FF2B5EF4-FFF2-40B4-BE49-F238E27FC236}">
                <a16:creationId xmlns:a16="http://schemas.microsoft.com/office/drawing/2014/main" id="{3B1799EE-EB81-42F9-B9DA-9677F3B3D43F}"/>
              </a:ext>
            </a:extLst>
          </p:cNvPr>
          <p:cNvSpPr>
            <a:spLocks noGrp="1"/>
          </p:cNvSpPr>
          <p:nvPr>
            <p:ph type="title"/>
          </p:nvPr>
        </p:nvSpPr>
        <p:spPr/>
        <p:txBody>
          <a:bodyPr>
            <a:normAutofit/>
          </a:bodyPr>
          <a:lstStyle/>
          <a:p>
            <a:r>
              <a:rPr lang="en-US" dirty="0"/>
              <a:t>Measures of Work-Based Learning </a:t>
            </a:r>
          </a:p>
        </p:txBody>
      </p:sp>
      <p:sp>
        <p:nvSpPr>
          <p:cNvPr id="4" name="Slide Number Placeholder 3">
            <a:extLst>
              <a:ext uri="{FF2B5EF4-FFF2-40B4-BE49-F238E27FC236}">
                <a16:creationId xmlns:a16="http://schemas.microsoft.com/office/drawing/2014/main" id="{AF25A398-E593-4376-A727-F41A3AC80EBE}"/>
              </a:ext>
            </a:extLst>
          </p:cNvPr>
          <p:cNvSpPr>
            <a:spLocks noGrp="1"/>
          </p:cNvSpPr>
          <p:nvPr>
            <p:ph type="sldNum" sz="quarter" idx="11"/>
          </p:nvPr>
        </p:nvSpPr>
        <p:spPr/>
        <p:txBody>
          <a:bodyPr/>
          <a:lstStyle/>
          <a:p>
            <a:fld id="{99A20822-4A49-4D36-86E3-300BA48D3F00}" type="slidenum">
              <a:rPr lang="en-US" smtClean="0"/>
              <a:pPr/>
              <a:t>10</a:t>
            </a:fld>
            <a:endParaRPr lang="en-US" dirty="0"/>
          </a:p>
        </p:txBody>
      </p:sp>
      <p:cxnSp>
        <p:nvCxnSpPr>
          <p:cNvPr id="10" name="Straight Connector 9">
            <a:extLst>
              <a:ext uri="{FF2B5EF4-FFF2-40B4-BE49-F238E27FC236}">
                <a16:creationId xmlns:a16="http://schemas.microsoft.com/office/drawing/2014/main" id="{4F82561F-C5CE-48D5-8ABB-F33E593D90E7}"/>
              </a:ext>
            </a:extLst>
          </p:cNvPr>
          <p:cNvCxnSpPr/>
          <p:nvPr/>
        </p:nvCxnSpPr>
        <p:spPr>
          <a:xfrm>
            <a:off x="4627517" y="2071669"/>
            <a:ext cx="0" cy="3503962"/>
          </a:xfrm>
          <a:prstGeom prst="line">
            <a:avLst/>
          </a:prstGeom>
          <a:ln w="57150"/>
        </p:spPr>
        <p:style>
          <a:lnRef idx="3">
            <a:schemeClr val="accent1"/>
          </a:lnRef>
          <a:fillRef idx="0">
            <a:schemeClr val="accent1"/>
          </a:fillRef>
          <a:effectRef idx="2">
            <a:schemeClr val="accent1"/>
          </a:effectRef>
          <a:fontRef idx="minor">
            <a:schemeClr val="tx1"/>
          </a:fontRef>
        </p:style>
      </p:cxnSp>
      <p:sp>
        <p:nvSpPr>
          <p:cNvPr id="9" name="Content Placeholder 8"/>
          <p:cNvSpPr>
            <a:spLocks noGrp="1"/>
          </p:cNvSpPr>
          <p:nvPr>
            <p:ph idx="1"/>
          </p:nvPr>
        </p:nvSpPr>
        <p:spPr>
          <a:xfrm>
            <a:off x="517362" y="3520243"/>
            <a:ext cx="4142794" cy="2387576"/>
          </a:xfrm>
        </p:spPr>
        <p:txBody>
          <a:bodyPr/>
          <a:lstStyle/>
          <a:p>
            <a:r>
              <a:rPr lang="en-US" sz="2200" dirty="0"/>
              <a:t>States reviewed: 17</a:t>
            </a:r>
          </a:p>
          <a:p>
            <a:r>
              <a:rPr lang="en-US" sz="2200" dirty="0"/>
              <a:t>Districts reviewed: 59</a:t>
            </a:r>
          </a:p>
          <a:p>
            <a:r>
              <a:rPr lang="en-US" sz="2200" dirty="0"/>
              <a:t>Total resources reviewed: 109</a:t>
            </a:r>
          </a:p>
        </p:txBody>
      </p:sp>
      <p:pic>
        <p:nvPicPr>
          <p:cNvPr id="11" name="Graphic 10" descr="Checklist">
            <a:extLst>
              <a:ext uri="{FF2B5EF4-FFF2-40B4-BE49-F238E27FC236}">
                <a16:creationId xmlns:a16="http://schemas.microsoft.com/office/drawing/2014/main" id="{52607A60-2D9C-4F25-8C90-30E0A46817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71834" y="1995843"/>
            <a:ext cx="1708152" cy="1708152"/>
          </a:xfrm>
          <a:prstGeom prst="rect">
            <a:avLst/>
          </a:prstGeom>
        </p:spPr>
      </p:pic>
      <p:pic>
        <p:nvPicPr>
          <p:cNvPr id="13" name="Content Placeholder 6" descr="Earth Globe Americas">
            <a:extLst>
              <a:ext uri="{FF2B5EF4-FFF2-40B4-BE49-F238E27FC236}">
                <a16:creationId xmlns:a16="http://schemas.microsoft.com/office/drawing/2014/main" id="{6905E447-37F3-4AE9-9866-73322F610E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bwMode="gray">
          <a:xfrm>
            <a:off x="1727888" y="1812091"/>
            <a:ext cx="1891904" cy="1891904"/>
          </a:xfrm>
          <a:prstGeom prst="rect">
            <a:avLst/>
          </a:prstGeom>
          <a:noFill/>
          <a:ln w="9525">
            <a:noFill/>
            <a:miter lim="800000"/>
            <a:headEnd/>
            <a:tailEnd/>
          </a:ln>
        </p:spPr>
      </p:pic>
      <p:pic>
        <p:nvPicPr>
          <p:cNvPr id="2" name="Slide 10">
            <a:hlinkClick r:id="" action="ppaction://media"/>
            <a:extLst>
              <a:ext uri="{FF2B5EF4-FFF2-40B4-BE49-F238E27FC236}">
                <a16:creationId xmlns:a16="http://schemas.microsoft.com/office/drawing/2014/main" id="{D801948D-1932-49AA-BD8F-6C07CF80AD8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8549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32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Themes From Work-Based Learning Measures </a:t>
            </a:r>
          </a:p>
        </p:txBody>
      </p:sp>
      <p:sp>
        <p:nvSpPr>
          <p:cNvPr id="2" name="Slide Number Placeholder 1"/>
          <p:cNvSpPr>
            <a:spLocks noGrp="1"/>
          </p:cNvSpPr>
          <p:nvPr>
            <p:ph type="sldNum" sz="quarter" idx="10"/>
          </p:nvPr>
        </p:nvSpPr>
        <p:spPr/>
        <p:txBody>
          <a:bodyPr/>
          <a:lstStyle/>
          <a:p>
            <a:fld id="{99A20822-4A49-4D36-86E3-300BA48D3F00}" type="slidenum">
              <a:rPr lang="en-US" smtClean="0"/>
              <a:pPr/>
              <a:t>11</a:t>
            </a:fld>
            <a:endParaRPr lang="en-US" dirty="0"/>
          </a:p>
        </p:txBody>
      </p:sp>
      <p:graphicFrame>
        <p:nvGraphicFramePr>
          <p:cNvPr id="7" name="Content Placeholder 6">
            <a:extLst>
              <a:ext uri="{FF2B5EF4-FFF2-40B4-BE49-F238E27FC236}">
                <a16:creationId xmlns:a16="http://schemas.microsoft.com/office/drawing/2014/main" id="{34AA695A-D7FF-404E-B3B3-87260DA5E2C6}"/>
              </a:ext>
            </a:extLst>
          </p:cNvPr>
          <p:cNvGraphicFramePr>
            <a:graphicFrameLocks noGrp="1"/>
          </p:cNvGraphicFramePr>
          <p:nvPr>
            <p:ph idx="1"/>
            <p:extLst>
              <p:ext uri="{D42A27DB-BD31-4B8C-83A1-F6EECF244321}">
                <p14:modId xmlns:p14="http://schemas.microsoft.com/office/powerpoint/2010/main" val="3617649497"/>
              </p:ext>
            </p:extLst>
          </p:nvPr>
        </p:nvGraphicFramePr>
        <p:xfrm>
          <a:off x="687388" y="2055813"/>
          <a:ext cx="8224837" cy="38512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Slide 11">
            <a:hlinkClick r:id="" action="ppaction://media"/>
            <a:extLst>
              <a:ext uri="{FF2B5EF4-FFF2-40B4-BE49-F238E27FC236}">
                <a16:creationId xmlns:a16="http://schemas.microsoft.com/office/drawing/2014/main" id="{1B37D942-5D1D-4460-A774-0649A47411B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06038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5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5005446-CBF0-4D63-B3E6-91C75361DDD6}"/>
              </a:ext>
            </a:extLst>
          </p:cNvPr>
          <p:cNvSpPr>
            <a:spLocks noGrp="1"/>
          </p:cNvSpPr>
          <p:nvPr>
            <p:ph type="title"/>
          </p:nvPr>
        </p:nvSpPr>
        <p:spPr/>
        <p:txBody>
          <a:bodyPr>
            <a:normAutofit/>
          </a:bodyPr>
          <a:lstStyle/>
          <a:p>
            <a:r>
              <a:rPr lang="en-US" dirty="0"/>
              <a:t>Types of Measures: Portfolios</a:t>
            </a:r>
          </a:p>
        </p:txBody>
      </p:sp>
      <p:sp>
        <p:nvSpPr>
          <p:cNvPr id="5" name="Slide Number Placeholder 4">
            <a:extLst>
              <a:ext uri="{FF2B5EF4-FFF2-40B4-BE49-F238E27FC236}">
                <a16:creationId xmlns:a16="http://schemas.microsoft.com/office/drawing/2014/main" id="{7AB57908-92DC-46EE-8C82-419C5C465CC4}"/>
              </a:ext>
            </a:extLst>
          </p:cNvPr>
          <p:cNvSpPr>
            <a:spLocks noGrp="1"/>
          </p:cNvSpPr>
          <p:nvPr>
            <p:ph type="sldNum" sz="quarter" idx="10"/>
          </p:nvPr>
        </p:nvSpPr>
        <p:spPr/>
        <p:txBody>
          <a:bodyPr/>
          <a:lstStyle/>
          <a:p>
            <a:pPr algn="r"/>
            <a:fld id="{F3477EC8-074D-41C4-94AE-E9EA7CEEA348}" type="slidenum">
              <a:rPr lang="en-US" smtClean="0"/>
              <a:pPr algn="r"/>
              <a:t>12</a:t>
            </a:fld>
            <a:endParaRPr lang="en-US" dirty="0"/>
          </a:p>
        </p:txBody>
      </p:sp>
      <p:graphicFrame>
        <p:nvGraphicFramePr>
          <p:cNvPr id="6" name="Content Placeholder 5">
            <a:extLst>
              <a:ext uri="{FF2B5EF4-FFF2-40B4-BE49-F238E27FC236}">
                <a16:creationId xmlns:a16="http://schemas.microsoft.com/office/drawing/2014/main" id="{DD3B0315-F9A2-4EC0-9550-7AD1DCCC3C8C}"/>
              </a:ext>
            </a:extLst>
          </p:cNvPr>
          <p:cNvGraphicFramePr>
            <a:graphicFrameLocks noGrp="1"/>
          </p:cNvGraphicFramePr>
          <p:nvPr>
            <p:ph idx="1"/>
            <p:extLst>
              <p:ext uri="{D42A27DB-BD31-4B8C-83A1-F6EECF244321}">
                <p14:modId xmlns:p14="http://schemas.microsoft.com/office/powerpoint/2010/main" val="1672307628"/>
              </p:ext>
            </p:extLst>
          </p:nvPr>
        </p:nvGraphicFramePr>
        <p:xfrm>
          <a:off x="687388" y="2055813"/>
          <a:ext cx="8224837" cy="38512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Slide 12">
            <a:hlinkClick r:id="" action="ppaction://media"/>
            <a:extLst>
              <a:ext uri="{FF2B5EF4-FFF2-40B4-BE49-F238E27FC236}">
                <a16:creationId xmlns:a16="http://schemas.microsoft.com/office/drawing/2014/main" id="{1477CAD0-9386-4B9A-9778-A32FBB9879A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92211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5005446-CBF0-4D63-B3E6-91C75361DDD6}"/>
              </a:ext>
            </a:extLst>
          </p:cNvPr>
          <p:cNvSpPr>
            <a:spLocks noGrp="1"/>
          </p:cNvSpPr>
          <p:nvPr>
            <p:ph type="title"/>
          </p:nvPr>
        </p:nvSpPr>
        <p:spPr/>
        <p:txBody>
          <a:bodyPr>
            <a:normAutofit/>
          </a:bodyPr>
          <a:lstStyle/>
          <a:p>
            <a:r>
              <a:rPr lang="en-US" dirty="0"/>
              <a:t>Types of Measures: Rubrics</a:t>
            </a:r>
          </a:p>
        </p:txBody>
      </p:sp>
      <p:sp>
        <p:nvSpPr>
          <p:cNvPr id="5" name="Slide Number Placeholder 4">
            <a:extLst>
              <a:ext uri="{FF2B5EF4-FFF2-40B4-BE49-F238E27FC236}">
                <a16:creationId xmlns:a16="http://schemas.microsoft.com/office/drawing/2014/main" id="{7AB57908-92DC-46EE-8C82-419C5C465CC4}"/>
              </a:ext>
            </a:extLst>
          </p:cNvPr>
          <p:cNvSpPr>
            <a:spLocks noGrp="1"/>
          </p:cNvSpPr>
          <p:nvPr>
            <p:ph type="sldNum" sz="quarter" idx="10"/>
          </p:nvPr>
        </p:nvSpPr>
        <p:spPr/>
        <p:txBody>
          <a:bodyPr/>
          <a:lstStyle/>
          <a:p>
            <a:pPr algn="r"/>
            <a:fld id="{F3477EC8-074D-41C4-94AE-E9EA7CEEA348}" type="slidenum">
              <a:rPr lang="en-US" smtClean="0"/>
              <a:pPr algn="r"/>
              <a:t>13</a:t>
            </a:fld>
            <a:endParaRPr lang="en-US" dirty="0"/>
          </a:p>
        </p:txBody>
      </p:sp>
      <p:graphicFrame>
        <p:nvGraphicFramePr>
          <p:cNvPr id="6" name="Content Placeholder 5">
            <a:extLst>
              <a:ext uri="{FF2B5EF4-FFF2-40B4-BE49-F238E27FC236}">
                <a16:creationId xmlns:a16="http://schemas.microsoft.com/office/drawing/2014/main" id="{DD3B0315-F9A2-4EC0-9550-7AD1DCCC3C8C}"/>
              </a:ext>
            </a:extLst>
          </p:cNvPr>
          <p:cNvGraphicFramePr>
            <a:graphicFrameLocks noGrp="1"/>
          </p:cNvGraphicFramePr>
          <p:nvPr>
            <p:ph idx="1"/>
            <p:extLst>
              <p:ext uri="{D42A27DB-BD31-4B8C-83A1-F6EECF244321}">
                <p14:modId xmlns:p14="http://schemas.microsoft.com/office/powerpoint/2010/main" val="2964357959"/>
              </p:ext>
            </p:extLst>
          </p:nvPr>
        </p:nvGraphicFramePr>
        <p:xfrm>
          <a:off x="687388" y="2647950"/>
          <a:ext cx="8224837" cy="29051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Slide 13">
            <a:hlinkClick r:id="" action="ppaction://media"/>
            <a:extLst>
              <a:ext uri="{FF2B5EF4-FFF2-40B4-BE49-F238E27FC236}">
                <a16:creationId xmlns:a16="http://schemas.microsoft.com/office/drawing/2014/main" id="{7B95DC56-456F-4004-B160-C02348A8E39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7304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5005446-CBF0-4D63-B3E6-91C75361DDD6}"/>
              </a:ext>
            </a:extLst>
          </p:cNvPr>
          <p:cNvSpPr>
            <a:spLocks noGrp="1"/>
          </p:cNvSpPr>
          <p:nvPr>
            <p:ph type="title"/>
          </p:nvPr>
        </p:nvSpPr>
        <p:spPr/>
        <p:txBody>
          <a:bodyPr>
            <a:normAutofit/>
          </a:bodyPr>
          <a:lstStyle/>
          <a:p>
            <a:r>
              <a:rPr lang="en-US" dirty="0"/>
              <a:t>Types of Measures: Employer Feedback</a:t>
            </a:r>
          </a:p>
        </p:txBody>
      </p:sp>
      <p:sp>
        <p:nvSpPr>
          <p:cNvPr id="5" name="Slide Number Placeholder 4">
            <a:extLst>
              <a:ext uri="{FF2B5EF4-FFF2-40B4-BE49-F238E27FC236}">
                <a16:creationId xmlns:a16="http://schemas.microsoft.com/office/drawing/2014/main" id="{7AB57908-92DC-46EE-8C82-419C5C465CC4}"/>
              </a:ext>
            </a:extLst>
          </p:cNvPr>
          <p:cNvSpPr>
            <a:spLocks noGrp="1"/>
          </p:cNvSpPr>
          <p:nvPr>
            <p:ph type="sldNum" sz="quarter" idx="10"/>
          </p:nvPr>
        </p:nvSpPr>
        <p:spPr/>
        <p:txBody>
          <a:bodyPr/>
          <a:lstStyle/>
          <a:p>
            <a:pPr algn="r"/>
            <a:fld id="{F3477EC8-074D-41C4-94AE-E9EA7CEEA348}" type="slidenum">
              <a:rPr lang="en-US" smtClean="0"/>
              <a:pPr algn="r"/>
              <a:t>14</a:t>
            </a:fld>
            <a:endParaRPr lang="en-US" dirty="0"/>
          </a:p>
        </p:txBody>
      </p:sp>
      <p:graphicFrame>
        <p:nvGraphicFramePr>
          <p:cNvPr id="6" name="Content Placeholder 5">
            <a:extLst>
              <a:ext uri="{FF2B5EF4-FFF2-40B4-BE49-F238E27FC236}">
                <a16:creationId xmlns:a16="http://schemas.microsoft.com/office/drawing/2014/main" id="{DD3B0315-F9A2-4EC0-9550-7AD1DCCC3C8C}"/>
              </a:ext>
            </a:extLst>
          </p:cNvPr>
          <p:cNvGraphicFramePr>
            <a:graphicFrameLocks noGrp="1"/>
          </p:cNvGraphicFramePr>
          <p:nvPr>
            <p:ph idx="1"/>
            <p:extLst>
              <p:ext uri="{D42A27DB-BD31-4B8C-83A1-F6EECF244321}">
                <p14:modId xmlns:p14="http://schemas.microsoft.com/office/powerpoint/2010/main" val="3354096543"/>
              </p:ext>
            </p:extLst>
          </p:nvPr>
        </p:nvGraphicFramePr>
        <p:xfrm>
          <a:off x="687388" y="2455863"/>
          <a:ext cx="8224837" cy="31067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Slide 14">
            <a:hlinkClick r:id="" action="ppaction://media"/>
            <a:extLst>
              <a:ext uri="{FF2B5EF4-FFF2-40B4-BE49-F238E27FC236}">
                <a16:creationId xmlns:a16="http://schemas.microsoft.com/office/drawing/2014/main" id="{A60411F3-CD89-4C86-AE3F-74F6F2D9281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0351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3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5005446-CBF0-4D63-B3E6-91C75361DDD6}"/>
              </a:ext>
            </a:extLst>
          </p:cNvPr>
          <p:cNvSpPr>
            <a:spLocks noGrp="1"/>
          </p:cNvSpPr>
          <p:nvPr>
            <p:ph type="title"/>
          </p:nvPr>
        </p:nvSpPr>
        <p:spPr/>
        <p:txBody>
          <a:bodyPr>
            <a:normAutofit/>
          </a:bodyPr>
          <a:lstStyle/>
          <a:p>
            <a:r>
              <a:rPr lang="en-US" dirty="0"/>
              <a:t>Types of Measures: Self-Assessment</a:t>
            </a:r>
          </a:p>
        </p:txBody>
      </p:sp>
      <p:sp>
        <p:nvSpPr>
          <p:cNvPr id="5" name="Slide Number Placeholder 4">
            <a:extLst>
              <a:ext uri="{FF2B5EF4-FFF2-40B4-BE49-F238E27FC236}">
                <a16:creationId xmlns:a16="http://schemas.microsoft.com/office/drawing/2014/main" id="{7AB57908-92DC-46EE-8C82-419C5C465CC4}"/>
              </a:ext>
            </a:extLst>
          </p:cNvPr>
          <p:cNvSpPr>
            <a:spLocks noGrp="1"/>
          </p:cNvSpPr>
          <p:nvPr>
            <p:ph type="sldNum" sz="quarter" idx="10"/>
          </p:nvPr>
        </p:nvSpPr>
        <p:spPr/>
        <p:txBody>
          <a:bodyPr/>
          <a:lstStyle/>
          <a:p>
            <a:pPr algn="r"/>
            <a:fld id="{F3477EC8-074D-41C4-94AE-E9EA7CEEA348}" type="slidenum">
              <a:rPr lang="en-US" smtClean="0"/>
              <a:pPr algn="r"/>
              <a:t>15</a:t>
            </a:fld>
            <a:endParaRPr lang="en-US" dirty="0"/>
          </a:p>
        </p:txBody>
      </p:sp>
      <p:graphicFrame>
        <p:nvGraphicFramePr>
          <p:cNvPr id="6" name="Content Placeholder 5">
            <a:extLst>
              <a:ext uri="{FF2B5EF4-FFF2-40B4-BE49-F238E27FC236}">
                <a16:creationId xmlns:a16="http://schemas.microsoft.com/office/drawing/2014/main" id="{DD3B0315-F9A2-4EC0-9550-7AD1DCCC3C8C}"/>
              </a:ext>
            </a:extLst>
          </p:cNvPr>
          <p:cNvGraphicFramePr>
            <a:graphicFrameLocks noGrp="1"/>
          </p:cNvGraphicFramePr>
          <p:nvPr>
            <p:ph idx="1"/>
            <p:extLst>
              <p:ext uri="{D42A27DB-BD31-4B8C-83A1-F6EECF244321}">
                <p14:modId xmlns:p14="http://schemas.microsoft.com/office/powerpoint/2010/main" val="1627139844"/>
              </p:ext>
            </p:extLst>
          </p:nvPr>
        </p:nvGraphicFramePr>
        <p:xfrm>
          <a:off x="687388" y="2227264"/>
          <a:ext cx="8224837" cy="34210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Slide 15">
            <a:hlinkClick r:id="" action="ppaction://media"/>
            <a:extLst>
              <a:ext uri="{FF2B5EF4-FFF2-40B4-BE49-F238E27FC236}">
                <a16:creationId xmlns:a16="http://schemas.microsoft.com/office/drawing/2014/main" id="{DC5B64F5-BD0D-495A-B458-C63E5AE053D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119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Handout 1, review the examples of work-based learning measures. </a:t>
            </a:r>
          </a:p>
          <a:p>
            <a:r>
              <a:rPr lang="en-US" dirty="0"/>
              <a:t>In groups, discuss the following guiding questions on the examples:</a:t>
            </a:r>
          </a:p>
          <a:p>
            <a:pPr lvl="1"/>
            <a:r>
              <a:rPr lang="en-US" dirty="0"/>
              <a:t>What struck you or what questions emerged from reviewing the examples?</a:t>
            </a:r>
          </a:p>
          <a:p>
            <a:pPr lvl="1"/>
            <a:r>
              <a:rPr lang="en-US" dirty="0"/>
              <a:t>What are some potential strengths and weaknesses for each type of measure based on the examples?</a:t>
            </a:r>
          </a:p>
          <a:p>
            <a:pPr lvl="1"/>
            <a:r>
              <a:rPr lang="en-US" dirty="0"/>
              <a:t>What skills or knowledge are measured from the examples?</a:t>
            </a:r>
          </a:p>
        </p:txBody>
      </p:sp>
      <p:sp>
        <p:nvSpPr>
          <p:cNvPr id="5" name="Title 4">
            <a:extLst>
              <a:ext uri="{FF2B5EF4-FFF2-40B4-BE49-F238E27FC236}">
                <a16:creationId xmlns:a16="http://schemas.microsoft.com/office/drawing/2014/main" id="{89F0BAE3-9C44-4246-AFA1-FA75B9CD9BF3}"/>
              </a:ext>
            </a:extLst>
          </p:cNvPr>
          <p:cNvSpPr>
            <a:spLocks noGrp="1"/>
          </p:cNvSpPr>
          <p:nvPr>
            <p:ph type="title"/>
          </p:nvPr>
        </p:nvSpPr>
        <p:spPr/>
        <p:txBody>
          <a:bodyPr>
            <a:normAutofit/>
          </a:bodyPr>
          <a:lstStyle/>
          <a:p>
            <a:r>
              <a:rPr lang="en-US" dirty="0"/>
              <a:t>Activity: Review Sample Measures</a:t>
            </a:r>
          </a:p>
        </p:txBody>
      </p:sp>
      <p:sp>
        <p:nvSpPr>
          <p:cNvPr id="3" name="Slide Number Placeholder 2">
            <a:extLst>
              <a:ext uri="{FF2B5EF4-FFF2-40B4-BE49-F238E27FC236}">
                <a16:creationId xmlns:a16="http://schemas.microsoft.com/office/drawing/2014/main" id="{96176EA4-F179-47DA-8B29-E722A60551ED}"/>
              </a:ext>
            </a:extLst>
          </p:cNvPr>
          <p:cNvSpPr>
            <a:spLocks noGrp="1"/>
          </p:cNvSpPr>
          <p:nvPr>
            <p:ph type="sldNum" sz="quarter" idx="10"/>
          </p:nvPr>
        </p:nvSpPr>
        <p:spPr/>
        <p:txBody>
          <a:bodyPr/>
          <a:lstStyle/>
          <a:p>
            <a:pPr algn="r"/>
            <a:fld id="{F3477EC8-074D-41C4-94AE-E9EA7CEEA348}" type="slidenum">
              <a:rPr lang="en-US" smtClean="0"/>
              <a:pPr algn="r"/>
              <a:t>16</a:t>
            </a:fld>
            <a:endParaRPr lang="en-US" dirty="0"/>
          </a:p>
        </p:txBody>
      </p:sp>
      <p:pic>
        <p:nvPicPr>
          <p:cNvPr id="4" name="Slide 16">
            <a:hlinkClick r:id="" action="ppaction://media"/>
            <a:extLst>
              <a:ext uri="{FF2B5EF4-FFF2-40B4-BE49-F238E27FC236}">
                <a16:creationId xmlns:a16="http://schemas.microsoft.com/office/drawing/2014/main" id="{DE26F7C3-2662-4E6A-8ACB-E76A6DD033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64937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A1445A5-98C0-4554-8B18-1FD95C56476B}"/>
              </a:ext>
            </a:extLst>
          </p:cNvPr>
          <p:cNvSpPr>
            <a:spLocks noGrp="1"/>
          </p:cNvSpPr>
          <p:nvPr>
            <p:ph idx="1"/>
          </p:nvPr>
        </p:nvSpPr>
        <p:spPr/>
        <p:txBody>
          <a:bodyPr/>
          <a:lstStyle/>
          <a:p>
            <a:pPr marL="457200" indent="-457200">
              <a:buFont typeface="+mj-lt"/>
              <a:buAutoNum type="arabicPeriod"/>
            </a:pPr>
            <a:r>
              <a:rPr lang="en-US" dirty="0"/>
              <a:t>Determine goals for measuring work-based learning.</a:t>
            </a:r>
          </a:p>
          <a:p>
            <a:pPr marL="457200" indent="-457200">
              <a:buFont typeface="+mj-lt"/>
              <a:buAutoNum type="arabicPeriod"/>
            </a:pPr>
            <a:r>
              <a:rPr lang="en-US" dirty="0"/>
              <a:t>Determine who selects the work-based learning measure.</a:t>
            </a:r>
          </a:p>
          <a:p>
            <a:pPr marL="457200" indent="-457200">
              <a:buFont typeface="+mj-lt"/>
              <a:buAutoNum type="arabicPeriod"/>
            </a:pPr>
            <a:r>
              <a:rPr lang="en-US" dirty="0"/>
              <a:t>Define work-based learning knowledge and skills.</a:t>
            </a:r>
          </a:p>
          <a:p>
            <a:pPr marL="457200" indent="-457200">
              <a:buFont typeface="+mj-lt"/>
              <a:buAutoNum type="arabicPeriod"/>
            </a:pPr>
            <a:r>
              <a:rPr lang="en-US" dirty="0"/>
              <a:t>Plan for supporting work-based learning measure implementation.</a:t>
            </a:r>
          </a:p>
          <a:p>
            <a:pPr marL="457200" indent="-457200">
              <a:buFont typeface="+mj-lt"/>
              <a:buAutoNum type="arabicPeriod"/>
            </a:pPr>
            <a:r>
              <a:rPr lang="en-US" dirty="0"/>
              <a:t>Select work-based learning measure(s).</a:t>
            </a:r>
          </a:p>
        </p:txBody>
      </p:sp>
      <p:sp>
        <p:nvSpPr>
          <p:cNvPr id="5" name="Title 4">
            <a:extLst>
              <a:ext uri="{FF2B5EF4-FFF2-40B4-BE49-F238E27FC236}">
                <a16:creationId xmlns:a16="http://schemas.microsoft.com/office/drawing/2014/main" id="{57D13150-B7A7-4BBB-8BCA-90394ED0048A}"/>
              </a:ext>
            </a:extLst>
          </p:cNvPr>
          <p:cNvSpPr>
            <a:spLocks noGrp="1"/>
          </p:cNvSpPr>
          <p:nvPr>
            <p:ph type="title"/>
          </p:nvPr>
        </p:nvSpPr>
        <p:spPr/>
        <p:txBody>
          <a:bodyPr/>
          <a:lstStyle/>
          <a:p>
            <a:r>
              <a:rPr lang="en-US" dirty="0"/>
              <a:t>Key Decision Points</a:t>
            </a:r>
          </a:p>
        </p:txBody>
      </p:sp>
      <p:sp>
        <p:nvSpPr>
          <p:cNvPr id="4" name="Slide Number Placeholder 3">
            <a:extLst>
              <a:ext uri="{FF2B5EF4-FFF2-40B4-BE49-F238E27FC236}">
                <a16:creationId xmlns:a16="http://schemas.microsoft.com/office/drawing/2014/main" id="{02DB7526-8E30-4BB9-A850-B1EB171D06A4}"/>
              </a:ext>
            </a:extLst>
          </p:cNvPr>
          <p:cNvSpPr>
            <a:spLocks noGrp="1"/>
          </p:cNvSpPr>
          <p:nvPr>
            <p:ph type="sldNum" sz="quarter" idx="10"/>
          </p:nvPr>
        </p:nvSpPr>
        <p:spPr/>
        <p:txBody>
          <a:bodyPr/>
          <a:lstStyle/>
          <a:p>
            <a:fld id="{A1A8B8B9-B651-4439-A868-E8F04EF81465}" type="slidenum">
              <a:rPr lang="en-US" smtClean="0"/>
              <a:pPr/>
              <a:t>17</a:t>
            </a:fld>
            <a:endParaRPr lang="en-US" dirty="0"/>
          </a:p>
        </p:txBody>
      </p:sp>
      <p:pic>
        <p:nvPicPr>
          <p:cNvPr id="2" name="Slide 17">
            <a:hlinkClick r:id="" action="ppaction://media"/>
            <a:extLst>
              <a:ext uri="{FF2B5EF4-FFF2-40B4-BE49-F238E27FC236}">
                <a16:creationId xmlns:a16="http://schemas.microsoft.com/office/drawing/2014/main" id="{33DA092F-0110-44D8-8745-3FD92ED7F3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3925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9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1915DE-BF75-4AEF-8024-46B8CA100A25}"/>
              </a:ext>
            </a:extLst>
          </p:cNvPr>
          <p:cNvSpPr>
            <a:spLocks noGrp="1"/>
          </p:cNvSpPr>
          <p:nvPr>
            <p:ph type="title"/>
          </p:nvPr>
        </p:nvSpPr>
        <p:spPr>
          <a:xfrm>
            <a:off x="687388" y="2144103"/>
            <a:ext cx="8229600" cy="2123658"/>
          </a:xfrm>
        </p:spPr>
        <p:txBody>
          <a:bodyPr/>
          <a:lstStyle/>
          <a:p>
            <a:r>
              <a:rPr lang="en-US" dirty="0"/>
              <a:t>Decision Point 1: Determine Goals for Measuring Work-Based Learning</a:t>
            </a:r>
          </a:p>
        </p:txBody>
      </p:sp>
      <p:sp>
        <p:nvSpPr>
          <p:cNvPr id="4" name="Slide Number Placeholder 3">
            <a:extLst>
              <a:ext uri="{FF2B5EF4-FFF2-40B4-BE49-F238E27FC236}">
                <a16:creationId xmlns:a16="http://schemas.microsoft.com/office/drawing/2014/main" id="{37DF4762-FB2C-4166-A3FF-96DA068F34EC}"/>
              </a:ext>
            </a:extLst>
          </p:cNvPr>
          <p:cNvSpPr>
            <a:spLocks noGrp="1"/>
          </p:cNvSpPr>
          <p:nvPr>
            <p:ph type="sldNum" sz="quarter" idx="12"/>
          </p:nvPr>
        </p:nvSpPr>
        <p:spPr/>
        <p:txBody>
          <a:bodyPr/>
          <a:lstStyle/>
          <a:p>
            <a:pPr algn="r"/>
            <a:fld id="{F3477EC8-074D-41C4-94AE-E9EA7CEEA348}" type="slidenum">
              <a:rPr lang="en-US" smtClean="0"/>
              <a:pPr algn="r"/>
              <a:t>18</a:t>
            </a:fld>
            <a:endParaRPr lang="en-US" dirty="0"/>
          </a:p>
        </p:txBody>
      </p:sp>
      <p:pic>
        <p:nvPicPr>
          <p:cNvPr id="2" name="Slide 18">
            <a:hlinkClick r:id="" action="ppaction://media"/>
            <a:extLst>
              <a:ext uri="{FF2B5EF4-FFF2-40B4-BE49-F238E27FC236}">
                <a16:creationId xmlns:a16="http://schemas.microsoft.com/office/drawing/2014/main" id="{966B5C80-29FA-4E2F-A637-AB5EBB57FB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18274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2CB2A-476B-4D73-BA2A-AF2A77FD74C2}"/>
              </a:ext>
            </a:extLst>
          </p:cNvPr>
          <p:cNvSpPr>
            <a:spLocks noGrp="1"/>
          </p:cNvSpPr>
          <p:nvPr>
            <p:ph type="title"/>
          </p:nvPr>
        </p:nvSpPr>
        <p:spPr/>
        <p:txBody>
          <a:bodyPr/>
          <a:lstStyle/>
          <a:p>
            <a:r>
              <a:rPr lang="en-US" dirty="0"/>
              <a:t>Review Work-Based Learning Definition</a:t>
            </a:r>
          </a:p>
        </p:txBody>
      </p:sp>
      <p:sp>
        <p:nvSpPr>
          <p:cNvPr id="3" name="Slide Number Placeholder 2">
            <a:extLst>
              <a:ext uri="{FF2B5EF4-FFF2-40B4-BE49-F238E27FC236}">
                <a16:creationId xmlns:a16="http://schemas.microsoft.com/office/drawing/2014/main" id="{18469FCE-BEAC-494A-9108-FF8C15D7D68B}"/>
              </a:ext>
            </a:extLst>
          </p:cNvPr>
          <p:cNvSpPr>
            <a:spLocks noGrp="1"/>
          </p:cNvSpPr>
          <p:nvPr>
            <p:ph type="sldNum" sz="quarter" idx="12"/>
          </p:nvPr>
        </p:nvSpPr>
        <p:spPr>
          <a:xfrm>
            <a:off x="8755131" y="6507316"/>
            <a:ext cx="141064" cy="153888"/>
          </a:xfrm>
        </p:spPr>
        <p:txBody>
          <a:bodyPr/>
          <a:lstStyle/>
          <a:p>
            <a:fld id="{99A20822-4A49-4D36-86E3-300BA48D3F00}" type="slidenum">
              <a:rPr lang="en-US" smtClean="0"/>
              <a:t>19</a:t>
            </a:fld>
            <a:endParaRPr lang="en-US" dirty="0"/>
          </a:p>
        </p:txBody>
      </p:sp>
      <p:sp>
        <p:nvSpPr>
          <p:cNvPr id="4" name="Content Placeholder 3">
            <a:extLst>
              <a:ext uri="{FF2B5EF4-FFF2-40B4-BE49-F238E27FC236}">
                <a16:creationId xmlns:a16="http://schemas.microsoft.com/office/drawing/2014/main" id="{3526AE0F-8277-437D-84F9-D43FD753903C}"/>
              </a:ext>
            </a:extLst>
          </p:cNvPr>
          <p:cNvSpPr>
            <a:spLocks noGrp="1"/>
          </p:cNvSpPr>
          <p:nvPr>
            <p:ph sz="quarter" idx="14"/>
          </p:nvPr>
        </p:nvSpPr>
        <p:spPr>
          <a:xfrm>
            <a:off x="2039663" y="1690852"/>
            <a:ext cx="5398367" cy="1117381"/>
          </a:xfrm>
        </p:spPr>
        <p:txBody>
          <a:bodyPr/>
          <a:lstStyle/>
          <a:p>
            <a:r>
              <a:rPr lang="en-US" sz="7200" dirty="0"/>
              <a:t>28</a:t>
            </a:r>
            <a:r>
              <a:rPr lang="en-US" sz="6000" dirty="0"/>
              <a:t> </a:t>
            </a:r>
            <a:r>
              <a:rPr lang="en-US" sz="3600" dirty="0"/>
              <a:t>Formal Definitions </a:t>
            </a:r>
            <a:r>
              <a:rPr lang="en-US" sz="900" dirty="0"/>
              <a:t> </a:t>
            </a:r>
            <a:endParaRPr lang="en-US" dirty="0"/>
          </a:p>
        </p:txBody>
      </p:sp>
      <p:sp>
        <p:nvSpPr>
          <p:cNvPr id="5" name="Text Placeholder 4">
            <a:extLst>
              <a:ext uri="{FF2B5EF4-FFF2-40B4-BE49-F238E27FC236}">
                <a16:creationId xmlns:a16="http://schemas.microsoft.com/office/drawing/2014/main" id="{C521F282-5BEB-4B3E-930B-EA01E29B05F7}"/>
              </a:ext>
            </a:extLst>
          </p:cNvPr>
          <p:cNvSpPr>
            <a:spLocks noGrp="1"/>
          </p:cNvSpPr>
          <p:nvPr>
            <p:ph type="body" sz="quarter" idx="13"/>
          </p:nvPr>
        </p:nvSpPr>
        <p:spPr>
          <a:xfrm>
            <a:off x="320040" y="5643695"/>
            <a:ext cx="8503920" cy="192024"/>
          </a:xfrm>
        </p:spPr>
        <p:txBody>
          <a:bodyPr/>
          <a:lstStyle/>
          <a:p>
            <a:r>
              <a:rPr lang="en-US" sz="1200" dirty="0"/>
              <a:t>Giffin, Neloms, Mitchell, &amp; Blumenthal, 2018</a:t>
            </a:r>
          </a:p>
        </p:txBody>
      </p:sp>
      <p:sp>
        <p:nvSpPr>
          <p:cNvPr id="6" name="Content Placeholder 3">
            <a:extLst>
              <a:ext uri="{FF2B5EF4-FFF2-40B4-BE49-F238E27FC236}">
                <a16:creationId xmlns:a16="http://schemas.microsoft.com/office/drawing/2014/main" id="{4CD98001-60BE-4769-9B87-58B790290774}"/>
              </a:ext>
            </a:extLst>
          </p:cNvPr>
          <p:cNvSpPr txBox="1">
            <a:spLocks/>
          </p:cNvSpPr>
          <p:nvPr/>
        </p:nvSpPr>
        <p:spPr>
          <a:xfrm>
            <a:off x="342900" y="2894312"/>
            <a:ext cx="3737781" cy="796790"/>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None/>
              <a:tabLst/>
              <a:defRPr sz="24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1800"/>
              </a:spcBef>
              <a:spcAft>
                <a:spcPts val="0"/>
              </a:spcAft>
              <a:buClr>
                <a:schemeClr val="tx1"/>
              </a:buClr>
              <a:buSzTx/>
              <a:buFont typeface="Times New Roman" panose="02020603050405020304" pitchFamily="18" charset="0"/>
              <a:buChar char="•"/>
              <a:tabLst/>
              <a:defRPr sz="24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1800"/>
              </a:spcBef>
              <a:spcAft>
                <a:spcPts val="0"/>
              </a:spcAft>
              <a:buClr>
                <a:schemeClr val="tx1"/>
              </a:buClr>
              <a:buSzTx/>
              <a:buFont typeface="Arial Narrow" panose="020B0606020202030204" pitchFamily="34" charset="0"/>
              <a:buChar char="–"/>
              <a:tabLst/>
              <a:defRPr sz="24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1800"/>
              </a:spcBef>
              <a:spcAft>
                <a:spcPts val="0"/>
              </a:spcAft>
              <a:buClr>
                <a:schemeClr val="tx1"/>
              </a:buClr>
              <a:buSzPct val="110000"/>
              <a:buFont typeface="Arial Narrow" panose="020B0606020202030204" pitchFamily="34" charset="0"/>
              <a:buChar char="»"/>
              <a:tabLst/>
              <a:defRPr sz="24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1800"/>
              </a:spcBef>
              <a:spcAft>
                <a:spcPts val="0"/>
              </a:spcAft>
              <a:buClr>
                <a:schemeClr val="tx1"/>
              </a:buClr>
              <a:buSzTx/>
              <a:buFont typeface="Arial Narrow" panose="020B0606020202030204" pitchFamily="34" charset="0"/>
              <a:buChar char="◦"/>
              <a:tabLst/>
              <a:defRPr sz="24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1800"/>
              </a:spcBef>
              <a:buClr>
                <a:schemeClr val="tx1"/>
              </a:buClr>
              <a:buFont typeface="Arial Narrow" panose="020B0606020202030204" pitchFamily="34" charset="0"/>
              <a:buChar char="›"/>
              <a:defRPr sz="24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4950" dirty="0">
                <a:solidFill>
                  <a:srgbClr val="9E4B00"/>
                </a:solidFill>
              </a:rPr>
              <a:t>22 </a:t>
            </a:r>
            <a:r>
              <a:rPr lang="en-US" sz="1800" dirty="0">
                <a:solidFill>
                  <a:srgbClr val="9E4B00"/>
                </a:solidFill>
              </a:rPr>
              <a:t>workplace experience </a:t>
            </a:r>
            <a:r>
              <a:rPr lang="en-US" sz="525" dirty="0">
                <a:solidFill>
                  <a:srgbClr val="9E4B00"/>
                </a:solidFill>
              </a:rPr>
              <a:t> </a:t>
            </a:r>
            <a:endParaRPr lang="en-US" sz="1350" dirty="0">
              <a:solidFill>
                <a:srgbClr val="9E4B00"/>
              </a:solidFill>
            </a:endParaRPr>
          </a:p>
        </p:txBody>
      </p:sp>
      <p:sp>
        <p:nvSpPr>
          <p:cNvPr id="7" name="Content Placeholder 3">
            <a:extLst>
              <a:ext uri="{FF2B5EF4-FFF2-40B4-BE49-F238E27FC236}">
                <a16:creationId xmlns:a16="http://schemas.microsoft.com/office/drawing/2014/main" id="{64D1FAB5-19E0-4BB9-84D1-966EB7B28584}"/>
              </a:ext>
            </a:extLst>
          </p:cNvPr>
          <p:cNvSpPr txBox="1">
            <a:spLocks/>
          </p:cNvSpPr>
          <p:nvPr/>
        </p:nvSpPr>
        <p:spPr>
          <a:xfrm>
            <a:off x="2159875" y="3779309"/>
            <a:ext cx="5755826" cy="796790"/>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None/>
              <a:tabLst/>
              <a:defRPr sz="24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1800"/>
              </a:spcBef>
              <a:spcAft>
                <a:spcPts val="0"/>
              </a:spcAft>
              <a:buClr>
                <a:schemeClr val="tx1"/>
              </a:buClr>
              <a:buSzTx/>
              <a:buFont typeface="Times New Roman" panose="02020603050405020304" pitchFamily="18" charset="0"/>
              <a:buChar char="•"/>
              <a:tabLst/>
              <a:defRPr sz="24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1800"/>
              </a:spcBef>
              <a:spcAft>
                <a:spcPts val="0"/>
              </a:spcAft>
              <a:buClr>
                <a:schemeClr val="tx1"/>
              </a:buClr>
              <a:buSzTx/>
              <a:buFont typeface="Arial Narrow" panose="020B0606020202030204" pitchFamily="34" charset="0"/>
              <a:buChar char="–"/>
              <a:tabLst/>
              <a:defRPr sz="24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1800"/>
              </a:spcBef>
              <a:spcAft>
                <a:spcPts val="0"/>
              </a:spcAft>
              <a:buClr>
                <a:schemeClr val="tx1"/>
              </a:buClr>
              <a:buSzPct val="110000"/>
              <a:buFont typeface="Arial Narrow" panose="020B0606020202030204" pitchFamily="34" charset="0"/>
              <a:buChar char="»"/>
              <a:tabLst/>
              <a:defRPr sz="24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1800"/>
              </a:spcBef>
              <a:spcAft>
                <a:spcPts val="0"/>
              </a:spcAft>
              <a:buClr>
                <a:schemeClr val="tx1"/>
              </a:buClr>
              <a:buSzTx/>
              <a:buFont typeface="Arial Narrow" panose="020B0606020202030204" pitchFamily="34" charset="0"/>
              <a:buChar char="◦"/>
              <a:tabLst/>
              <a:defRPr sz="24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1800"/>
              </a:spcBef>
              <a:buClr>
                <a:schemeClr val="tx1"/>
              </a:buClr>
              <a:buFont typeface="Arial Narrow" panose="020B0606020202030204" pitchFamily="34" charset="0"/>
              <a:buChar char="›"/>
              <a:defRPr sz="24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4950" dirty="0">
                <a:solidFill>
                  <a:srgbClr val="006664"/>
                </a:solidFill>
              </a:rPr>
              <a:t>16 </a:t>
            </a:r>
            <a:r>
              <a:rPr lang="en-US" sz="1800" dirty="0">
                <a:solidFill>
                  <a:srgbClr val="006664"/>
                </a:solidFill>
              </a:rPr>
              <a:t>knowledge or technical skill development</a:t>
            </a:r>
            <a:endParaRPr lang="en-US" sz="1350" dirty="0">
              <a:solidFill>
                <a:srgbClr val="006664"/>
              </a:solidFill>
            </a:endParaRPr>
          </a:p>
        </p:txBody>
      </p:sp>
      <p:sp>
        <p:nvSpPr>
          <p:cNvPr id="8" name="Content Placeholder 3">
            <a:extLst>
              <a:ext uri="{FF2B5EF4-FFF2-40B4-BE49-F238E27FC236}">
                <a16:creationId xmlns:a16="http://schemas.microsoft.com/office/drawing/2014/main" id="{EB1494FF-D8D4-4B0A-92AC-E2579B532490}"/>
              </a:ext>
            </a:extLst>
          </p:cNvPr>
          <p:cNvSpPr txBox="1">
            <a:spLocks/>
          </p:cNvSpPr>
          <p:nvPr/>
        </p:nvSpPr>
        <p:spPr>
          <a:xfrm>
            <a:off x="4535540" y="3123148"/>
            <a:ext cx="4311280" cy="796790"/>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None/>
              <a:tabLst/>
              <a:defRPr sz="24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1800"/>
              </a:spcBef>
              <a:spcAft>
                <a:spcPts val="0"/>
              </a:spcAft>
              <a:buClr>
                <a:schemeClr val="tx1"/>
              </a:buClr>
              <a:buSzTx/>
              <a:buFont typeface="Times New Roman" panose="02020603050405020304" pitchFamily="18" charset="0"/>
              <a:buChar char="•"/>
              <a:tabLst/>
              <a:defRPr sz="24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1800"/>
              </a:spcBef>
              <a:spcAft>
                <a:spcPts val="0"/>
              </a:spcAft>
              <a:buClr>
                <a:schemeClr val="tx1"/>
              </a:buClr>
              <a:buSzTx/>
              <a:buFont typeface="Arial Narrow" panose="020B0606020202030204" pitchFamily="34" charset="0"/>
              <a:buChar char="–"/>
              <a:tabLst/>
              <a:defRPr sz="24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1800"/>
              </a:spcBef>
              <a:spcAft>
                <a:spcPts val="0"/>
              </a:spcAft>
              <a:buClr>
                <a:schemeClr val="tx1"/>
              </a:buClr>
              <a:buSzPct val="110000"/>
              <a:buFont typeface="Arial Narrow" panose="020B0606020202030204" pitchFamily="34" charset="0"/>
              <a:buChar char="»"/>
              <a:tabLst/>
              <a:defRPr sz="24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1800"/>
              </a:spcBef>
              <a:spcAft>
                <a:spcPts val="0"/>
              </a:spcAft>
              <a:buClr>
                <a:schemeClr val="tx1"/>
              </a:buClr>
              <a:buSzTx/>
              <a:buFont typeface="Arial Narrow" panose="020B0606020202030204" pitchFamily="34" charset="0"/>
              <a:buChar char="◦"/>
              <a:tabLst/>
              <a:defRPr sz="24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1800"/>
              </a:spcBef>
              <a:buClr>
                <a:schemeClr val="tx1"/>
              </a:buClr>
              <a:buFont typeface="Arial Narrow" panose="020B0606020202030204" pitchFamily="34" charset="0"/>
              <a:buChar char="›"/>
              <a:defRPr sz="24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4950" dirty="0">
                <a:solidFill>
                  <a:srgbClr val="3D6083"/>
                </a:solidFill>
              </a:rPr>
              <a:t>9 </a:t>
            </a:r>
            <a:r>
              <a:rPr lang="en-US" sz="1800" dirty="0">
                <a:solidFill>
                  <a:srgbClr val="3D6083"/>
                </a:solidFill>
              </a:rPr>
              <a:t>professional skill development </a:t>
            </a:r>
            <a:endParaRPr lang="en-US" sz="1350" dirty="0">
              <a:solidFill>
                <a:srgbClr val="3D6083"/>
              </a:solidFill>
            </a:endParaRPr>
          </a:p>
        </p:txBody>
      </p:sp>
      <p:sp>
        <p:nvSpPr>
          <p:cNvPr id="9" name="Content Placeholder 3">
            <a:extLst>
              <a:ext uri="{FF2B5EF4-FFF2-40B4-BE49-F238E27FC236}">
                <a16:creationId xmlns:a16="http://schemas.microsoft.com/office/drawing/2014/main" id="{E17A5234-6001-4CA9-B4D2-8843D82883B7}"/>
              </a:ext>
            </a:extLst>
          </p:cNvPr>
          <p:cNvSpPr txBox="1">
            <a:spLocks/>
          </p:cNvSpPr>
          <p:nvPr/>
        </p:nvSpPr>
        <p:spPr>
          <a:xfrm>
            <a:off x="342899" y="4433342"/>
            <a:ext cx="3918745" cy="796790"/>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None/>
              <a:tabLst/>
              <a:defRPr sz="24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1800"/>
              </a:spcBef>
              <a:spcAft>
                <a:spcPts val="0"/>
              </a:spcAft>
              <a:buClr>
                <a:schemeClr val="tx1"/>
              </a:buClr>
              <a:buSzTx/>
              <a:buFont typeface="Times New Roman" panose="02020603050405020304" pitchFamily="18" charset="0"/>
              <a:buChar char="•"/>
              <a:tabLst/>
              <a:defRPr sz="24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1800"/>
              </a:spcBef>
              <a:spcAft>
                <a:spcPts val="0"/>
              </a:spcAft>
              <a:buClr>
                <a:schemeClr val="tx1"/>
              </a:buClr>
              <a:buSzTx/>
              <a:buFont typeface="Arial Narrow" panose="020B0606020202030204" pitchFamily="34" charset="0"/>
              <a:buChar char="–"/>
              <a:tabLst/>
              <a:defRPr sz="24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1800"/>
              </a:spcBef>
              <a:spcAft>
                <a:spcPts val="0"/>
              </a:spcAft>
              <a:buClr>
                <a:schemeClr val="tx1"/>
              </a:buClr>
              <a:buSzPct val="110000"/>
              <a:buFont typeface="Arial Narrow" panose="020B0606020202030204" pitchFamily="34" charset="0"/>
              <a:buChar char="»"/>
              <a:tabLst/>
              <a:defRPr sz="24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1800"/>
              </a:spcBef>
              <a:spcAft>
                <a:spcPts val="0"/>
              </a:spcAft>
              <a:buClr>
                <a:schemeClr val="tx1"/>
              </a:buClr>
              <a:buSzTx/>
              <a:buFont typeface="Arial Narrow" panose="020B0606020202030204" pitchFamily="34" charset="0"/>
              <a:buChar char="◦"/>
              <a:tabLst/>
              <a:defRPr sz="24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1800"/>
              </a:spcBef>
              <a:buClr>
                <a:schemeClr val="tx1"/>
              </a:buClr>
              <a:buFont typeface="Arial Narrow" panose="020B0606020202030204" pitchFamily="34" charset="0"/>
              <a:buChar char="›"/>
              <a:defRPr sz="24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4950" dirty="0">
                <a:solidFill>
                  <a:srgbClr val="7030A0"/>
                </a:solidFill>
              </a:rPr>
              <a:t>4 </a:t>
            </a:r>
            <a:r>
              <a:rPr lang="en-US" sz="1800" dirty="0">
                <a:solidFill>
                  <a:srgbClr val="7030A0"/>
                </a:solidFill>
              </a:rPr>
              <a:t>connected to a career pathway</a:t>
            </a:r>
            <a:endParaRPr lang="en-US" sz="1350" dirty="0">
              <a:solidFill>
                <a:srgbClr val="7030A0"/>
              </a:solidFill>
            </a:endParaRPr>
          </a:p>
        </p:txBody>
      </p:sp>
      <p:sp>
        <p:nvSpPr>
          <p:cNvPr id="10" name="Content Placeholder 3">
            <a:extLst>
              <a:ext uri="{FF2B5EF4-FFF2-40B4-BE49-F238E27FC236}">
                <a16:creationId xmlns:a16="http://schemas.microsoft.com/office/drawing/2014/main" id="{1FD96D6F-FCDF-4C00-B126-9815F34FE8A2}"/>
              </a:ext>
            </a:extLst>
          </p:cNvPr>
          <p:cNvSpPr txBox="1">
            <a:spLocks/>
          </p:cNvSpPr>
          <p:nvPr/>
        </p:nvSpPr>
        <p:spPr>
          <a:xfrm>
            <a:off x="5242139" y="4664306"/>
            <a:ext cx="3654056" cy="796790"/>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None/>
              <a:tabLst/>
              <a:defRPr sz="24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1800"/>
              </a:spcBef>
              <a:spcAft>
                <a:spcPts val="0"/>
              </a:spcAft>
              <a:buClr>
                <a:schemeClr val="tx1"/>
              </a:buClr>
              <a:buSzTx/>
              <a:buFont typeface="Times New Roman" panose="02020603050405020304" pitchFamily="18" charset="0"/>
              <a:buChar char="•"/>
              <a:tabLst/>
              <a:defRPr sz="24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1800"/>
              </a:spcBef>
              <a:spcAft>
                <a:spcPts val="0"/>
              </a:spcAft>
              <a:buClr>
                <a:schemeClr val="tx1"/>
              </a:buClr>
              <a:buSzTx/>
              <a:buFont typeface="Arial Narrow" panose="020B0606020202030204" pitchFamily="34" charset="0"/>
              <a:buChar char="–"/>
              <a:tabLst/>
              <a:defRPr sz="24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1800"/>
              </a:spcBef>
              <a:spcAft>
                <a:spcPts val="0"/>
              </a:spcAft>
              <a:buClr>
                <a:schemeClr val="tx1"/>
              </a:buClr>
              <a:buSzPct val="110000"/>
              <a:buFont typeface="Arial Narrow" panose="020B0606020202030204" pitchFamily="34" charset="0"/>
              <a:buChar char="»"/>
              <a:tabLst/>
              <a:defRPr sz="24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1800"/>
              </a:spcBef>
              <a:spcAft>
                <a:spcPts val="0"/>
              </a:spcAft>
              <a:buClr>
                <a:schemeClr val="tx1"/>
              </a:buClr>
              <a:buSzTx/>
              <a:buFont typeface="Arial Narrow" panose="020B0606020202030204" pitchFamily="34" charset="0"/>
              <a:buChar char="◦"/>
              <a:tabLst/>
              <a:defRPr sz="24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1800"/>
              </a:spcBef>
              <a:buClr>
                <a:schemeClr val="tx1"/>
              </a:buClr>
              <a:buFont typeface="Arial Narrow" panose="020B0606020202030204" pitchFamily="34" charset="0"/>
              <a:buChar char="›"/>
              <a:defRPr sz="24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4950" dirty="0">
                <a:solidFill>
                  <a:schemeClr val="accent5">
                    <a:lumMod val="50000"/>
                  </a:schemeClr>
                </a:solidFill>
              </a:rPr>
              <a:t>4 </a:t>
            </a:r>
            <a:r>
              <a:rPr lang="en-US" sz="1800" dirty="0">
                <a:solidFill>
                  <a:schemeClr val="accent5">
                    <a:lumMod val="50000"/>
                  </a:schemeClr>
                </a:solidFill>
              </a:rPr>
              <a:t>include payment requirement</a:t>
            </a:r>
            <a:endParaRPr lang="en-US" sz="1350" dirty="0">
              <a:solidFill>
                <a:schemeClr val="accent5">
                  <a:lumMod val="50000"/>
                </a:schemeClr>
              </a:solidFill>
            </a:endParaRPr>
          </a:p>
        </p:txBody>
      </p:sp>
      <p:pic>
        <p:nvPicPr>
          <p:cNvPr id="11" name="Slide 19">
            <a:hlinkClick r:id="" action="ppaction://media"/>
            <a:extLst>
              <a:ext uri="{FF2B5EF4-FFF2-40B4-BE49-F238E27FC236}">
                <a16:creationId xmlns:a16="http://schemas.microsoft.com/office/drawing/2014/main" id="{099EF77E-8E29-4111-89FB-A4E6A8B589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27468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841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1"/>
                </p:tgtEl>
              </p:cMediaNode>
            </p:audio>
          </p:childTnLst>
        </p:cTn>
      </p:par>
    </p:tnLst>
    <p:bldLst>
      <p:bldP spid="6" grpId="0"/>
      <p:bldP spid="7" grpId="0"/>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08BD3E-3D22-436D-8441-7B3C55AA3E48}"/>
              </a:ext>
            </a:extLst>
          </p:cNvPr>
          <p:cNvSpPr>
            <a:spLocks noGrp="1"/>
          </p:cNvSpPr>
          <p:nvPr>
            <p:ph idx="1"/>
          </p:nvPr>
        </p:nvSpPr>
        <p:spPr/>
        <p:txBody>
          <a:bodyPr/>
          <a:lstStyle/>
          <a:p>
            <a:r>
              <a:rPr lang="en-US" b="1" dirty="0"/>
              <a:t>Module 1: Selecting Appropriate Measures</a:t>
            </a:r>
          </a:p>
          <a:p>
            <a:r>
              <a:rPr lang="en-US" dirty="0"/>
              <a:t>Module 2: Developing Portfolios</a:t>
            </a:r>
          </a:p>
          <a:p>
            <a:r>
              <a:rPr lang="en-US" dirty="0"/>
              <a:t>Module 3: Designing Rubrics</a:t>
            </a:r>
          </a:p>
          <a:p>
            <a:r>
              <a:rPr lang="en-US" dirty="0"/>
              <a:t>Module 4: Constructing Employer Feedback and Evaluation</a:t>
            </a:r>
          </a:p>
          <a:p>
            <a:r>
              <a:rPr lang="en-US" dirty="0"/>
              <a:t>Module 5: Creating Student Self-Assessments</a:t>
            </a:r>
          </a:p>
        </p:txBody>
      </p:sp>
      <p:sp>
        <p:nvSpPr>
          <p:cNvPr id="3" name="Title 2">
            <a:extLst>
              <a:ext uri="{FF2B5EF4-FFF2-40B4-BE49-F238E27FC236}">
                <a16:creationId xmlns:a16="http://schemas.microsoft.com/office/drawing/2014/main" id="{3FF3A11E-8942-44DC-91ED-6A8209564FA4}"/>
              </a:ext>
            </a:extLst>
          </p:cNvPr>
          <p:cNvSpPr>
            <a:spLocks noGrp="1"/>
          </p:cNvSpPr>
          <p:nvPr>
            <p:ph type="title"/>
          </p:nvPr>
        </p:nvSpPr>
        <p:spPr/>
        <p:txBody>
          <a:bodyPr/>
          <a:lstStyle/>
          <a:p>
            <a:r>
              <a:rPr lang="en-US" dirty="0"/>
              <a:t>Work-Based Learning Measures Module Series</a:t>
            </a:r>
          </a:p>
        </p:txBody>
      </p:sp>
      <p:sp>
        <p:nvSpPr>
          <p:cNvPr id="4" name="Slide Number Placeholder 3">
            <a:extLst>
              <a:ext uri="{FF2B5EF4-FFF2-40B4-BE49-F238E27FC236}">
                <a16:creationId xmlns:a16="http://schemas.microsoft.com/office/drawing/2014/main" id="{F798156E-0EBA-4CF3-8C6B-6F0F4DB7B1A8}"/>
              </a:ext>
            </a:extLst>
          </p:cNvPr>
          <p:cNvSpPr>
            <a:spLocks noGrp="1"/>
          </p:cNvSpPr>
          <p:nvPr>
            <p:ph type="sldNum" sz="quarter" idx="10"/>
          </p:nvPr>
        </p:nvSpPr>
        <p:spPr/>
        <p:txBody>
          <a:bodyPr/>
          <a:lstStyle/>
          <a:p>
            <a:pPr algn="r"/>
            <a:fld id="{F3477EC8-074D-41C4-94AE-E9EA7CEEA348}" type="slidenum">
              <a:rPr lang="en-US" smtClean="0"/>
              <a:pPr algn="r"/>
              <a:t>2</a:t>
            </a:fld>
            <a:endParaRPr lang="en-US" dirty="0"/>
          </a:p>
        </p:txBody>
      </p:sp>
      <p:pic>
        <p:nvPicPr>
          <p:cNvPr id="5" name="Slide 2">
            <a:hlinkClick r:id="" action="ppaction://media"/>
            <a:extLst>
              <a:ext uri="{FF2B5EF4-FFF2-40B4-BE49-F238E27FC236}">
                <a16:creationId xmlns:a16="http://schemas.microsoft.com/office/drawing/2014/main" id="{88562A42-C98E-4C74-BD4A-166F09CE2B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2839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a:t>[Insert Your Work-Based Learning Definition on this slide]</a:t>
            </a:r>
          </a:p>
        </p:txBody>
      </p:sp>
      <p:sp>
        <p:nvSpPr>
          <p:cNvPr id="2" name="Title 1">
            <a:extLst>
              <a:ext uri="{FF2B5EF4-FFF2-40B4-BE49-F238E27FC236}">
                <a16:creationId xmlns:a16="http://schemas.microsoft.com/office/drawing/2014/main" id="{8782CB2A-476B-4D73-BA2A-AF2A77FD74C2}"/>
              </a:ext>
            </a:extLst>
          </p:cNvPr>
          <p:cNvSpPr>
            <a:spLocks noGrp="1"/>
          </p:cNvSpPr>
          <p:nvPr>
            <p:ph type="title"/>
          </p:nvPr>
        </p:nvSpPr>
        <p:spPr/>
        <p:txBody>
          <a:bodyPr/>
          <a:lstStyle/>
          <a:p>
            <a:r>
              <a:rPr lang="en-US" dirty="0"/>
              <a:t>Activity: Dissecting Definition to Determine Goals</a:t>
            </a:r>
          </a:p>
        </p:txBody>
      </p:sp>
      <p:sp>
        <p:nvSpPr>
          <p:cNvPr id="3" name="Slide Number Placeholder 2">
            <a:extLst>
              <a:ext uri="{FF2B5EF4-FFF2-40B4-BE49-F238E27FC236}">
                <a16:creationId xmlns:a16="http://schemas.microsoft.com/office/drawing/2014/main" id="{18469FCE-BEAC-494A-9108-FF8C15D7D68B}"/>
              </a:ext>
            </a:extLst>
          </p:cNvPr>
          <p:cNvSpPr>
            <a:spLocks noGrp="1"/>
          </p:cNvSpPr>
          <p:nvPr>
            <p:ph type="sldNum" sz="quarter" idx="10"/>
          </p:nvPr>
        </p:nvSpPr>
        <p:spPr/>
        <p:txBody>
          <a:bodyPr/>
          <a:lstStyle/>
          <a:p>
            <a:fld id="{99A20822-4A49-4D36-86E3-300BA48D3F00}" type="slidenum">
              <a:rPr lang="en-US" smtClean="0"/>
              <a:t>20</a:t>
            </a:fld>
            <a:endParaRPr lang="en-US" dirty="0"/>
          </a:p>
        </p:txBody>
      </p:sp>
      <p:pic>
        <p:nvPicPr>
          <p:cNvPr id="4" name="Slide 20">
            <a:hlinkClick r:id="" action="ppaction://media"/>
            <a:extLst>
              <a:ext uri="{FF2B5EF4-FFF2-40B4-BE49-F238E27FC236}">
                <a16:creationId xmlns:a16="http://schemas.microsoft.com/office/drawing/2014/main" id="{0453288D-63B1-4D9D-9707-F46C71CB84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783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F5D5212-AF6F-41B7-BBE1-84114DA5FD26}"/>
              </a:ext>
            </a:extLst>
          </p:cNvPr>
          <p:cNvSpPr>
            <a:spLocks noGrp="1"/>
          </p:cNvSpPr>
          <p:nvPr>
            <p:ph idx="1"/>
          </p:nvPr>
        </p:nvSpPr>
        <p:spPr/>
        <p:txBody>
          <a:bodyPr/>
          <a:lstStyle/>
          <a:p>
            <a:r>
              <a:rPr lang="en-US" dirty="0"/>
              <a:t> Accountability</a:t>
            </a:r>
          </a:p>
          <a:p>
            <a:pPr lvl="1"/>
            <a:r>
              <a:rPr lang="en-US" dirty="0"/>
              <a:t>ESSA</a:t>
            </a:r>
          </a:p>
          <a:p>
            <a:pPr lvl="1"/>
            <a:r>
              <a:rPr lang="en-US" dirty="0"/>
              <a:t>Perkins</a:t>
            </a:r>
          </a:p>
          <a:p>
            <a:pPr lvl="1"/>
            <a:r>
              <a:rPr lang="en-US" dirty="0"/>
              <a:t>High school graduation requirements</a:t>
            </a:r>
          </a:p>
          <a:p>
            <a:r>
              <a:rPr lang="en-US" dirty="0"/>
              <a:t>Career Readiness</a:t>
            </a:r>
          </a:p>
          <a:p>
            <a:pPr lvl="1"/>
            <a:r>
              <a:rPr lang="en-US" dirty="0"/>
              <a:t>Employer skills development</a:t>
            </a:r>
          </a:p>
          <a:p>
            <a:pPr lvl="1"/>
            <a:r>
              <a:rPr lang="en-US" dirty="0"/>
              <a:t>Application of academic and technical content in real-world setting</a:t>
            </a:r>
          </a:p>
        </p:txBody>
      </p:sp>
      <p:sp>
        <p:nvSpPr>
          <p:cNvPr id="4" name="Content Placeholder 3">
            <a:extLst>
              <a:ext uri="{FF2B5EF4-FFF2-40B4-BE49-F238E27FC236}">
                <a16:creationId xmlns:a16="http://schemas.microsoft.com/office/drawing/2014/main" id="{A0A8B4DD-D119-4C39-9169-730F33C00398}"/>
              </a:ext>
            </a:extLst>
          </p:cNvPr>
          <p:cNvSpPr>
            <a:spLocks noGrp="1"/>
          </p:cNvSpPr>
          <p:nvPr>
            <p:ph idx="10"/>
          </p:nvPr>
        </p:nvSpPr>
        <p:spPr/>
        <p:txBody>
          <a:bodyPr/>
          <a:lstStyle/>
          <a:p>
            <a:r>
              <a:rPr lang="en-US" dirty="0"/>
              <a:t>Program Quality</a:t>
            </a:r>
          </a:p>
          <a:p>
            <a:pPr lvl="1"/>
            <a:r>
              <a:rPr lang="en-US" dirty="0"/>
              <a:t>Quality of work-based learning experience</a:t>
            </a:r>
          </a:p>
          <a:p>
            <a:pPr lvl="1"/>
            <a:r>
              <a:rPr lang="en-US" dirty="0"/>
              <a:t>Employer engagement in program design</a:t>
            </a:r>
          </a:p>
        </p:txBody>
      </p:sp>
      <p:sp>
        <p:nvSpPr>
          <p:cNvPr id="6" name="Title 5">
            <a:extLst>
              <a:ext uri="{FF2B5EF4-FFF2-40B4-BE49-F238E27FC236}">
                <a16:creationId xmlns:a16="http://schemas.microsoft.com/office/drawing/2014/main" id="{70889F25-B67F-499B-B5B9-C0E9ADE7B767}"/>
              </a:ext>
            </a:extLst>
          </p:cNvPr>
          <p:cNvSpPr>
            <a:spLocks noGrp="1"/>
          </p:cNvSpPr>
          <p:nvPr>
            <p:ph type="title"/>
          </p:nvPr>
        </p:nvSpPr>
        <p:spPr/>
        <p:txBody>
          <a:bodyPr/>
          <a:lstStyle/>
          <a:p>
            <a:r>
              <a:rPr lang="en-US" dirty="0"/>
              <a:t>Sample State Work-Based Learning Goals</a:t>
            </a:r>
          </a:p>
        </p:txBody>
      </p:sp>
      <p:sp>
        <p:nvSpPr>
          <p:cNvPr id="3" name="Slide Number Placeholder 2">
            <a:extLst>
              <a:ext uri="{FF2B5EF4-FFF2-40B4-BE49-F238E27FC236}">
                <a16:creationId xmlns:a16="http://schemas.microsoft.com/office/drawing/2014/main" id="{6209D4C9-0DFB-435E-BF34-BFFEF232EEBE}"/>
              </a:ext>
            </a:extLst>
          </p:cNvPr>
          <p:cNvSpPr>
            <a:spLocks noGrp="1"/>
          </p:cNvSpPr>
          <p:nvPr>
            <p:ph type="sldNum" sz="quarter" idx="11"/>
          </p:nvPr>
        </p:nvSpPr>
        <p:spPr/>
        <p:txBody>
          <a:bodyPr/>
          <a:lstStyle/>
          <a:p>
            <a:fld id="{99A20822-4A49-4D36-86E3-300BA48D3F00}" type="slidenum">
              <a:rPr lang="en-US" smtClean="0"/>
              <a:t>21</a:t>
            </a:fld>
            <a:endParaRPr lang="en-US" dirty="0"/>
          </a:p>
        </p:txBody>
      </p:sp>
      <p:pic>
        <p:nvPicPr>
          <p:cNvPr id="2" name="Slide 21">
            <a:hlinkClick r:id="" action="ppaction://media"/>
            <a:extLst>
              <a:ext uri="{FF2B5EF4-FFF2-40B4-BE49-F238E27FC236}">
                <a16:creationId xmlns:a16="http://schemas.microsoft.com/office/drawing/2014/main" id="{16027C32-6C80-45BC-8577-82DAF385A9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2766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1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3B87FA5-60BA-4729-88BF-2C12BDA202AF}"/>
              </a:ext>
            </a:extLst>
          </p:cNvPr>
          <p:cNvSpPr>
            <a:spLocks noGrp="1"/>
          </p:cNvSpPr>
          <p:nvPr>
            <p:ph idx="1"/>
          </p:nvPr>
        </p:nvSpPr>
        <p:spPr/>
        <p:txBody>
          <a:bodyPr/>
          <a:lstStyle/>
          <a:p>
            <a:r>
              <a:rPr lang="en-US" dirty="0"/>
              <a:t>In your teams, determine your goals for measuring work-based learning. </a:t>
            </a:r>
          </a:p>
          <a:p>
            <a:r>
              <a:rPr lang="en-US" dirty="0"/>
              <a:t>Reflect back on the possible goals identified from your definition of work-based learning.</a:t>
            </a:r>
          </a:p>
          <a:p>
            <a:r>
              <a:rPr lang="en-US" dirty="0"/>
              <a:t>Capture your notes from the discussion and your final decision on the handout for Decision Point 1.</a:t>
            </a:r>
          </a:p>
        </p:txBody>
      </p:sp>
      <p:sp>
        <p:nvSpPr>
          <p:cNvPr id="5" name="Title 4">
            <a:extLst>
              <a:ext uri="{FF2B5EF4-FFF2-40B4-BE49-F238E27FC236}">
                <a16:creationId xmlns:a16="http://schemas.microsoft.com/office/drawing/2014/main" id="{6A5A2FFD-C3BE-4637-8DFA-6E047A726E70}"/>
              </a:ext>
            </a:extLst>
          </p:cNvPr>
          <p:cNvSpPr>
            <a:spLocks noGrp="1"/>
          </p:cNvSpPr>
          <p:nvPr>
            <p:ph type="title"/>
          </p:nvPr>
        </p:nvSpPr>
        <p:spPr/>
        <p:txBody>
          <a:bodyPr/>
          <a:lstStyle/>
          <a:p>
            <a:r>
              <a:rPr lang="en-US" dirty="0"/>
              <a:t>Discussion: Determine Goals for Measuring Work-Based Learning</a:t>
            </a:r>
          </a:p>
        </p:txBody>
      </p:sp>
      <p:sp>
        <p:nvSpPr>
          <p:cNvPr id="3" name="Slide Number Placeholder 2">
            <a:extLst>
              <a:ext uri="{FF2B5EF4-FFF2-40B4-BE49-F238E27FC236}">
                <a16:creationId xmlns:a16="http://schemas.microsoft.com/office/drawing/2014/main" id="{AF324956-D453-43B1-9A55-6534551FB413}"/>
              </a:ext>
            </a:extLst>
          </p:cNvPr>
          <p:cNvSpPr>
            <a:spLocks noGrp="1"/>
          </p:cNvSpPr>
          <p:nvPr>
            <p:ph type="sldNum" sz="quarter" idx="10"/>
          </p:nvPr>
        </p:nvSpPr>
        <p:spPr/>
        <p:txBody>
          <a:bodyPr/>
          <a:lstStyle/>
          <a:p>
            <a:pPr algn="r"/>
            <a:fld id="{F3477EC8-074D-41C4-94AE-E9EA7CEEA348}" type="slidenum">
              <a:rPr lang="en-US" smtClean="0"/>
              <a:pPr algn="r"/>
              <a:t>22</a:t>
            </a:fld>
            <a:endParaRPr lang="en-US" dirty="0"/>
          </a:p>
        </p:txBody>
      </p:sp>
      <p:pic>
        <p:nvPicPr>
          <p:cNvPr id="2" name="Slide 22">
            <a:hlinkClick r:id="" action="ppaction://media"/>
            <a:extLst>
              <a:ext uri="{FF2B5EF4-FFF2-40B4-BE49-F238E27FC236}">
                <a16:creationId xmlns:a16="http://schemas.microsoft.com/office/drawing/2014/main" id="{F96D73FD-5214-4B4B-A31D-5C3E6FED1C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07021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31220A-D788-46F3-8509-10406ACFA469}"/>
              </a:ext>
            </a:extLst>
          </p:cNvPr>
          <p:cNvSpPr>
            <a:spLocks noGrp="1"/>
          </p:cNvSpPr>
          <p:nvPr>
            <p:ph type="title"/>
          </p:nvPr>
        </p:nvSpPr>
        <p:spPr>
          <a:xfrm>
            <a:off x="687388" y="2144103"/>
            <a:ext cx="8229600" cy="2123658"/>
          </a:xfrm>
        </p:spPr>
        <p:txBody>
          <a:bodyPr/>
          <a:lstStyle/>
          <a:p>
            <a:r>
              <a:rPr lang="en-US" dirty="0"/>
              <a:t>Decision Point 2: Determine Who Selects the Work-Based Learning Measure</a:t>
            </a:r>
          </a:p>
        </p:txBody>
      </p:sp>
      <p:sp>
        <p:nvSpPr>
          <p:cNvPr id="4" name="Slide Number Placeholder 3">
            <a:extLst>
              <a:ext uri="{FF2B5EF4-FFF2-40B4-BE49-F238E27FC236}">
                <a16:creationId xmlns:a16="http://schemas.microsoft.com/office/drawing/2014/main" id="{2556F57F-6FF5-4B5F-95A6-BDC3AE534AC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pitchFamily="34" charset="0"/>
                <a:ea typeface="ＭＳ Ｐゴシック"/>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000" b="0" i="0" u="none" strike="noStrike" kern="1200" cap="none" spc="0" normalizeH="0" baseline="0" noProof="0" dirty="0">
              <a:ln>
                <a:noFill/>
              </a:ln>
              <a:solidFill>
                <a:srgbClr val="FFFFFF">
                  <a:lumMod val="75000"/>
                </a:srgbClr>
              </a:solidFill>
              <a:effectLst/>
              <a:uLnTx/>
              <a:uFillTx/>
              <a:latin typeface="Arial" pitchFamily="34" charset="0"/>
              <a:ea typeface="ＭＳ Ｐゴシック"/>
            </a:endParaRPr>
          </a:p>
        </p:txBody>
      </p:sp>
      <p:pic>
        <p:nvPicPr>
          <p:cNvPr id="2" name="Slide 23">
            <a:hlinkClick r:id="" action="ppaction://media"/>
            <a:extLst>
              <a:ext uri="{FF2B5EF4-FFF2-40B4-BE49-F238E27FC236}">
                <a16:creationId xmlns:a16="http://schemas.microsoft.com/office/drawing/2014/main" id="{BD1F3F80-C1DB-4BD7-9BE7-1CF8E4FE3A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4468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Who Selects Measure</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24</a:t>
            </a:fld>
            <a:endParaRPr lang="en-US" dirty="0"/>
          </a:p>
        </p:txBody>
      </p:sp>
      <p:graphicFrame>
        <p:nvGraphicFramePr>
          <p:cNvPr id="5" name="Content Placeholder 4">
            <a:extLst>
              <a:ext uri="{FF2B5EF4-FFF2-40B4-BE49-F238E27FC236}">
                <a16:creationId xmlns:a16="http://schemas.microsoft.com/office/drawing/2014/main" id="{0AC40454-80F4-4CA8-9B31-75E7EDDC3C25}"/>
              </a:ext>
            </a:extLst>
          </p:cNvPr>
          <p:cNvGraphicFramePr>
            <a:graphicFrameLocks noGrp="1"/>
          </p:cNvGraphicFramePr>
          <p:nvPr>
            <p:ph idx="1"/>
            <p:extLst>
              <p:ext uri="{D42A27DB-BD31-4B8C-83A1-F6EECF244321}">
                <p14:modId xmlns:p14="http://schemas.microsoft.com/office/powerpoint/2010/main" val="489158461"/>
              </p:ext>
            </p:extLst>
          </p:nvPr>
        </p:nvGraphicFramePr>
        <p:xfrm>
          <a:off x="687388" y="2055813"/>
          <a:ext cx="8224837" cy="38512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Graphic 8" descr="Bank">
            <a:extLst>
              <a:ext uri="{FF2B5EF4-FFF2-40B4-BE49-F238E27FC236}">
                <a16:creationId xmlns:a16="http://schemas.microsoft.com/office/drawing/2014/main" id="{383143BC-DEAC-4B9F-9784-BFF50670997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74474" y="2295589"/>
            <a:ext cx="914400" cy="914400"/>
          </a:xfrm>
          <a:prstGeom prst="rect">
            <a:avLst/>
          </a:prstGeom>
        </p:spPr>
      </p:pic>
      <p:pic>
        <p:nvPicPr>
          <p:cNvPr id="7" name="Graphic 10" descr="Schoolhouse">
            <a:extLst>
              <a:ext uri="{FF2B5EF4-FFF2-40B4-BE49-F238E27FC236}">
                <a16:creationId xmlns:a16="http://schemas.microsoft.com/office/drawing/2014/main" id="{A61FFD1F-1D14-446A-8C55-2E3B16BCC69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76700" y="3449765"/>
            <a:ext cx="914400" cy="914400"/>
          </a:xfrm>
          <a:prstGeom prst="rect">
            <a:avLst/>
          </a:prstGeom>
        </p:spPr>
      </p:pic>
      <p:pic>
        <p:nvPicPr>
          <p:cNvPr id="8" name="Graphic 12" descr="Children">
            <a:extLst>
              <a:ext uri="{FF2B5EF4-FFF2-40B4-BE49-F238E27FC236}">
                <a16:creationId xmlns:a16="http://schemas.microsoft.com/office/drawing/2014/main" id="{50DB51AC-E6A2-499C-80AF-E77EFB00FB6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74474" y="4650412"/>
            <a:ext cx="914400" cy="914400"/>
          </a:xfrm>
          <a:prstGeom prst="rect">
            <a:avLst/>
          </a:prstGeom>
        </p:spPr>
      </p:pic>
      <p:pic>
        <p:nvPicPr>
          <p:cNvPr id="2" name="Slide 24">
            <a:hlinkClick r:id="" action="ppaction://media"/>
            <a:extLst>
              <a:ext uri="{FF2B5EF4-FFF2-40B4-BE49-F238E27FC236}">
                <a16:creationId xmlns:a16="http://schemas.microsoft.com/office/drawing/2014/main" id="{98F7DB7F-9BD8-4081-A4E4-EBD8A1A79881}"/>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13210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9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Flexibility Options</a:t>
            </a:r>
          </a:p>
        </p:txBody>
      </p:sp>
      <p:sp>
        <p:nvSpPr>
          <p:cNvPr id="4" name="Slide Number Placeholder 3"/>
          <p:cNvSpPr>
            <a:spLocks noGrp="1"/>
          </p:cNvSpPr>
          <p:nvPr>
            <p:ph type="sldNum" sz="quarter" idx="10"/>
          </p:nvPr>
        </p:nvSpPr>
        <p:spPr/>
        <p:txBody>
          <a:bodyPr/>
          <a:lstStyle/>
          <a:p>
            <a:fld id="{F3477EC8-074D-41C4-94AE-E9EA7CEEA348}" type="slidenum">
              <a:rPr lang="en-US" smtClean="0"/>
              <a:pPr/>
              <a:t>25</a:t>
            </a:fld>
            <a:endParaRPr lang="en-US" dirty="0"/>
          </a:p>
        </p:txBody>
      </p:sp>
      <p:grpSp>
        <p:nvGrpSpPr>
          <p:cNvPr id="21" name="Group 20"/>
          <p:cNvGrpSpPr/>
          <p:nvPr/>
        </p:nvGrpSpPr>
        <p:grpSpPr>
          <a:xfrm>
            <a:off x="186247" y="1182244"/>
            <a:ext cx="8647431" cy="4399407"/>
            <a:chOff x="269351" y="1700785"/>
            <a:chExt cx="8647431" cy="4399407"/>
          </a:xfrm>
        </p:grpSpPr>
        <p:grpSp>
          <p:nvGrpSpPr>
            <p:cNvPr id="22" name="Group 21"/>
            <p:cNvGrpSpPr/>
            <p:nvPr/>
          </p:nvGrpSpPr>
          <p:grpSpPr>
            <a:xfrm>
              <a:off x="269351" y="1700785"/>
              <a:ext cx="8647431" cy="4399407"/>
              <a:chOff x="269351" y="1617990"/>
              <a:chExt cx="8647431" cy="4580942"/>
            </a:xfrm>
          </p:grpSpPr>
          <p:grpSp>
            <p:nvGrpSpPr>
              <p:cNvPr id="28" name="Group 27"/>
              <p:cNvGrpSpPr/>
              <p:nvPr/>
            </p:nvGrpSpPr>
            <p:grpSpPr>
              <a:xfrm>
                <a:off x="269351" y="1617990"/>
                <a:ext cx="8642874" cy="4020271"/>
                <a:chOff x="269351" y="1617990"/>
                <a:chExt cx="8642874" cy="4020271"/>
              </a:xfrm>
            </p:grpSpPr>
            <p:sp>
              <p:nvSpPr>
                <p:cNvPr id="31" name="Right Arrow 30"/>
                <p:cNvSpPr/>
                <p:nvPr/>
              </p:nvSpPr>
              <p:spPr>
                <a:xfrm rot="10800000">
                  <a:off x="269351" y="1617990"/>
                  <a:ext cx="5765878" cy="4020271"/>
                </a:xfrm>
                <a:prstGeom prst="rightArrow">
                  <a:avLst/>
                </a:prstGeom>
                <a:solidFill>
                  <a:srgbClr val="D0D6DF"/>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32" name="Right Arrow 31"/>
                <p:cNvSpPr/>
                <p:nvPr/>
              </p:nvSpPr>
              <p:spPr>
                <a:xfrm>
                  <a:off x="1366576" y="1618616"/>
                  <a:ext cx="7545649" cy="4019020"/>
                </a:xfrm>
                <a:prstGeom prst="rightArrow">
                  <a:avLst/>
                </a:prstGeom>
                <a:solidFill>
                  <a:srgbClr val="D0D6DF"/>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grpSp>
          <p:sp>
            <p:nvSpPr>
              <p:cNvPr id="29" name="TextBox 28"/>
              <p:cNvSpPr txBox="1"/>
              <p:nvPr/>
            </p:nvSpPr>
            <p:spPr>
              <a:xfrm>
                <a:off x="603069" y="4564502"/>
                <a:ext cx="2909048" cy="1634430"/>
              </a:xfrm>
              <a:prstGeom prst="rect">
                <a:avLst/>
              </a:prstGeom>
              <a:noFill/>
            </p:spPr>
            <p:txBody>
              <a:bodyPr wrap="square" rtlCol="0">
                <a:spAutoFit/>
              </a:bodyPr>
              <a:lstStyle/>
              <a:p>
                <a:r>
                  <a:rPr lang="en-US" b="1" dirty="0">
                    <a:solidFill>
                      <a:schemeClr val="tx2"/>
                    </a:solidFill>
                  </a:rPr>
                  <a:t>Increasing Measure Alignment to Experience</a:t>
                </a:r>
              </a:p>
            </p:txBody>
          </p:sp>
          <p:sp>
            <p:nvSpPr>
              <p:cNvPr id="30" name="TextBox 29"/>
              <p:cNvSpPr txBox="1"/>
              <p:nvPr/>
            </p:nvSpPr>
            <p:spPr>
              <a:xfrm>
                <a:off x="6622761" y="4584270"/>
                <a:ext cx="2294021" cy="1249858"/>
              </a:xfrm>
              <a:prstGeom prst="rect">
                <a:avLst/>
              </a:prstGeom>
              <a:noFill/>
            </p:spPr>
            <p:txBody>
              <a:bodyPr wrap="square" rtlCol="0">
                <a:spAutoFit/>
              </a:bodyPr>
              <a:lstStyle/>
              <a:p>
                <a:r>
                  <a:rPr lang="en-US" b="1" dirty="0">
                    <a:solidFill>
                      <a:schemeClr val="tx2"/>
                    </a:solidFill>
                  </a:rPr>
                  <a:t>Increasing Measure Comparability</a:t>
                </a:r>
              </a:p>
            </p:txBody>
          </p:sp>
        </p:grpSp>
        <p:grpSp>
          <p:nvGrpSpPr>
            <p:cNvPr id="23" name="Group 22"/>
            <p:cNvGrpSpPr/>
            <p:nvPr/>
          </p:nvGrpSpPr>
          <p:grpSpPr>
            <a:xfrm>
              <a:off x="645513" y="2734056"/>
              <a:ext cx="7647113" cy="1796476"/>
              <a:chOff x="961419" y="2734056"/>
              <a:chExt cx="7647113" cy="1796476"/>
            </a:xfrm>
          </p:grpSpPr>
          <p:sp>
            <p:nvSpPr>
              <p:cNvPr id="24" name="Freeform 23"/>
              <p:cNvSpPr/>
              <p:nvPr/>
            </p:nvSpPr>
            <p:spPr>
              <a:xfrm>
                <a:off x="961419" y="2734056"/>
                <a:ext cx="1721380" cy="1796476"/>
              </a:xfrm>
              <a:custGeom>
                <a:avLst/>
                <a:gdLst>
                  <a:gd name="connsiteX0" fmla="*/ 0 w 1813704"/>
                  <a:gd name="connsiteY0" fmla="*/ 298033 h 1788160"/>
                  <a:gd name="connsiteX1" fmla="*/ 298033 w 1813704"/>
                  <a:gd name="connsiteY1" fmla="*/ 0 h 1788160"/>
                  <a:gd name="connsiteX2" fmla="*/ 1515671 w 1813704"/>
                  <a:gd name="connsiteY2" fmla="*/ 0 h 1788160"/>
                  <a:gd name="connsiteX3" fmla="*/ 1813704 w 1813704"/>
                  <a:gd name="connsiteY3" fmla="*/ 298033 h 1788160"/>
                  <a:gd name="connsiteX4" fmla="*/ 1813704 w 1813704"/>
                  <a:gd name="connsiteY4" fmla="*/ 1490127 h 1788160"/>
                  <a:gd name="connsiteX5" fmla="*/ 1515671 w 1813704"/>
                  <a:gd name="connsiteY5" fmla="*/ 1788160 h 1788160"/>
                  <a:gd name="connsiteX6" fmla="*/ 298033 w 1813704"/>
                  <a:gd name="connsiteY6" fmla="*/ 1788160 h 1788160"/>
                  <a:gd name="connsiteX7" fmla="*/ 0 w 1813704"/>
                  <a:gd name="connsiteY7" fmla="*/ 1490127 h 1788160"/>
                  <a:gd name="connsiteX8" fmla="*/ 0 w 1813704"/>
                  <a:gd name="connsiteY8" fmla="*/ 298033 h 178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3704" h="1788160">
                    <a:moveTo>
                      <a:pt x="0" y="298033"/>
                    </a:moveTo>
                    <a:cubicBezTo>
                      <a:pt x="0" y="133434"/>
                      <a:pt x="133434" y="0"/>
                      <a:pt x="298033" y="0"/>
                    </a:cubicBezTo>
                    <a:lnTo>
                      <a:pt x="1515671" y="0"/>
                    </a:lnTo>
                    <a:cubicBezTo>
                      <a:pt x="1680270" y="0"/>
                      <a:pt x="1813704" y="133434"/>
                      <a:pt x="1813704" y="298033"/>
                    </a:cubicBezTo>
                    <a:lnTo>
                      <a:pt x="1813704" y="1490127"/>
                    </a:lnTo>
                    <a:cubicBezTo>
                      <a:pt x="1813704" y="1654726"/>
                      <a:pt x="1680270" y="1788160"/>
                      <a:pt x="1515671" y="1788160"/>
                    </a:cubicBezTo>
                    <a:lnTo>
                      <a:pt x="298033" y="1788160"/>
                    </a:lnTo>
                    <a:cubicBezTo>
                      <a:pt x="133434" y="1788160"/>
                      <a:pt x="0" y="1654726"/>
                      <a:pt x="0" y="1490127"/>
                    </a:cubicBezTo>
                    <a:lnTo>
                      <a:pt x="0" y="298033"/>
                    </a:lnTo>
                    <a:close/>
                  </a:path>
                </a:pathLst>
              </a:cu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5871" tIns="155871" rIns="155871" bIns="155871" numCol="1" spcCol="1270" anchor="ctr" anchorCtr="0">
                <a:noAutofit/>
              </a:bodyPr>
              <a:lstStyle/>
              <a:p>
                <a:pPr lvl="0" algn="ctr" defTabSz="800100">
                  <a:lnSpc>
                    <a:spcPct val="90000"/>
                  </a:lnSpc>
                  <a:spcBef>
                    <a:spcPct val="0"/>
                  </a:spcBef>
                  <a:spcAft>
                    <a:spcPct val="35000"/>
                  </a:spcAft>
                </a:pPr>
                <a:r>
                  <a:rPr lang="en-US" sz="1800" b="1" kern="1200" dirty="0">
                    <a:solidFill>
                      <a:sysClr val="windowText" lastClr="000000"/>
                    </a:solidFill>
                  </a:rPr>
                  <a:t>Type 1</a:t>
                </a:r>
              </a:p>
              <a:p>
                <a:pPr lvl="0" algn="ctr" defTabSz="800100">
                  <a:lnSpc>
                    <a:spcPct val="90000"/>
                  </a:lnSpc>
                  <a:spcBef>
                    <a:spcPct val="0"/>
                  </a:spcBef>
                  <a:spcAft>
                    <a:spcPct val="35000"/>
                  </a:spcAft>
                </a:pPr>
                <a:r>
                  <a:rPr lang="en-US" sz="1600" kern="1200" dirty="0">
                    <a:solidFill>
                      <a:sysClr val="windowText" lastClr="000000"/>
                    </a:solidFill>
                  </a:rPr>
                  <a:t> </a:t>
                </a:r>
                <a:r>
                  <a:rPr lang="en-US" sz="1600" dirty="0">
                    <a:solidFill>
                      <a:sysClr val="windowText" lastClr="000000"/>
                    </a:solidFill>
                  </a:rPr>
                  <a:t>S</a:t>
                </a:r>
                <a:r>
                  <a:rPr lang="en-US" sz="1600" kern="1200" dirty="0">
                    <a:solidFill>
                      <a:sysClr val="windowText" lastClr="000000"/>
                    </a:solidFill>
                  </a:rPr>
                  <a:t>chool selects measure</a:t>
                </a:r>
              </a:p>
            </p:txBody>
          </p:sp>
          <p:sp>
            <p:nvSpPr>
              <p:cNvPr id="25" name="Freeform 24"/>
              <p:cNvSpPr/>
              <p:nvPr/>
            </p:nvSpPr>
            <p:spPr>
              <a:xfrm>
                <a:off x="2922112" y="2734056"/>
                <a:ext cx="1721380" cy="1796476"/>
              </a:xfrm>
              <a:custGeom>
                <a:avLst/>
                <a:gdLst>
                  <a:gd name="connsiteX0" fmla="*/ 0 w 1813704"/>
                  <a:gd name="connsiteY0" fmla="*/ 298033 h 1788160"/>
                  <a:gd name="connsiteX1" fmla="*/ 298033 w 1813704"/>
                  <a:gd name="connsiteY1" fmla="*/ 0 h 1788160"/>
                  <a:gd name="connsiteX2" fmla="*/ 1515671 w 1813704"/>
                  <a:gd name="connsiteY2" fmla="*/ 0 h 1788160"/>
                  <a:gd name="connsiteX3" fmla="*/ 1813704 w 1813704"/>
                  <a:gd name="connsiteY3" fmla="*/ 298033 h 1788160"/>
                  <a:gd name="connsiteX4" fmla="*/ 1813704 w 1813704"/>
                  <a:gd name="connsiteY4" fmla="*/ 1490127 h 1788160"/>
                  <a:gd name="connsiteX5" fmla="*/ 1515671 w 1813704"/>
                  <a:gd name="connsiteY5" fmla="*/ 1788160 h 1788160"/>
                  <a:gd name="connsiteX6" fmla="*/ 298033 w 1813704"/>
                  <a:gd name="connsiteY6" fmla="*/ 1788160 h 1788160"/>
                  <a:gd name="connsiteX7" fmla="*/ 0 w 1813704"/>
                  <a:gd name="connsiteY7" fmla="*/ 1490127 h 1788160"/>
                  <a:gd name="connsiteX8" fmla="*/ 0 w 1813704"/>
                  <a:gd name="connsiteY8" fmla="*/ 298033 h 178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3704" h="1788160">
                    <a:moveTo>
                      <a:pt x="0" y="298033"/>
                    </a:moveTo>
                    <a:cubicBezTo>
                      <a:pt x="0" y="133434"/>
                      <a:pt x="133434" y="0"/>
                      <a:pt x="298033" y="0"/>
                    </a:cubicBezTo>
                    <a:lnTo>
                      <a:pt x="1515671" y="0"/>
                    </a:lnTo>
                    <a:cubicBezTo>
                      <a:pt x="1680270" y="0"/>
                      <a:pt x="1813704" y="133434"/>
                      <a:pt x="1813704" y="298033"/>
                    </a:cubicBezTo>
                    <a:lnTo>
                      <a:pt x="1813704" y="1490127"/>
                    </a:lnTo>
                    <a:cubicBezTo>
                      <a:pt x="1813704" y="1654726"/>
                      <a:pt x="1680270" y="1788160"/>
                      <a:pt x="1515671" y="1788160"/>
                    </a:cubicBezTo>
                    <a:lnTo>
                      <a:pt x="298033" y="1788160"/>
                    </a:lnTo>
                    <a:cubicBezTo>
                      <a:pt x="133434" y="1788160"/>
                      <a:pt x="0" y="1654726"/>
                      <a:pt x="0" y="1490127"/>
                    </a:cubicBezTo>
                    <a:lnTo>
                      <a:pt x="0" y="298033"/>
                    </a:ln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061" tIns="152061" rIns="152061" bIns="152061" numCol="1" spcCol="1270" anchor="ctr" anchorCtr="0">
                <a:noAutofit/>
              </a:bodyPr>
              <a:lstStyle/>
              <a:p>
                <a:pPr lvl="0" algn="ctr" defTabSz="755650">
                  <a:lnSpc>
                    <a:spcPct val="90000"/>
                  </a:lnSpc>
                  <a:spcBef>
                    <a:spcPct val="0"/>
                  </a:spcBef>
                  <a:spcAft>
                    <a:spcPct val="35000"/>
                  </a:spcAft>
                </a:pPr>
                <a:r>
                  <a:rPr lang="en-US" sz="1800" b="1" kern="1200" dirty="0"/>
                  <a:t>Type 2</a:t>
                </a:r>
              </a:p>
              <a:p>
                <a:pPr lvl="0" algn="ctr" defTabSz="755650">
                  <a:lnSpc>
                    <a:spcPct val="90000"/>
                  </a:lnSpc>
                  <a:spcBef>
                    <a:spcPct val="0"/>
                  </a:spcBef>
                  <a:spcAft>
                    <a:spcPct val="35000"/>
                  </a:spcAft>
                </a:pPr>
                <a:r>
                  <a:rPr lang="en-US" sz="1600" kern="1200" dirty="0"/>
                  <a:t>Districts require measure</a:t>
                </a:r>
              </a:p>
            </p:txBody>
          </p:sp>
          <p:sp>
            <p:nvSpPr>
              <p:cNvPr id="26" name="Freeform 25"/>
              <p:cNvSpPr/>
              <p:nvPr/>
            </p:nvSpPr>
            <p:spPr>
              <a:xfrm>
                <a:off x="4906048" y="2734056"/>
                <a:ext cx="1721380" cy="1796476"/>
              </a:xfrm>
              <a:custGeom>
                <a:avLst/>
                <a:gdLst>
                  <a:gd name="connsiteX0" fmla="*/ 0 w 1813704"/>
                  <a:gd name="connsiteY0" fmla="*/ 298033 h 1788160"/>
                  <a:gd name="connsiteX1" fmla="*/ 298033 w 1813704"/>
                  <a:gd name="connsiteY1" fmla="*/ 0 h 1788160"/>
                  <a:gd name="connsiteX2" fmla="*/ 1515671 w 1813704"/>
                  <a:gd name="connsiteY2" fmla="*/ 0 h 1788160"/>
                  <a:gd name="connsiteX3" fmla="*/ 1813704 w 1813704"/>
                  <a:gd name="connsiteY3" fmla="*/ 298033 h 1788160"/>
                  <a:gd name="connsiteX4" fmla="*/ 1813704 w 1813704"/>
                  <a:gd name="connsiteY4" fmla="*/ 1490127 h 1788160"/>
                  <a:gd name="connsiteX5" fmla="*/ 1515671 w 1813704"/>
                  <a:gd name="connsiteY5" fmla="*/ 1788160 h 1788160"/>
                  <a:gd name="connsiteX6" fmla="*/ 298033 w 1813704"/>
                  <a:gd name="connsiteY6" fmla="*/ 1788160 h 1788160"/>
                  <a:gd name="connsiteX7" fmla="*/ 0 w 1813704"/>
                  <a:gd name="connsiteY7" fmla="*/ 1490127 h 1788160"/>
                  <a:gd name="connsiteX8" fmla="*/ 0 w 1813704"/>
                  <a:gd name="connsiteY8" fmla="*/ 298033 h 178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3704" h="1788160">
                    <a:moveTo>
                      <a:pt x="0" y="298033"/>
                    </a:moveTo>
                    <a:cubicBezTo>
                      <a:pt x="0" y="133434"/>
                      <a:pt x="133434" y="0"/>
                      <a:pt x="298033" y="0"/>
                    </a:cubicBezTo>
                    <a:lnTo>
                      <a:pt x="1515671" y="0"/>
                    </a:lnTo>
                    <a:cubicBezTo>
                      <a:pt x="1680270" y="0"/>
                      <a:pt x="1813704" y="133434"/>
                      <a:pt x="1813704" y="298033"/>
                    </a:cubicBezTo>
                    <a:lnTo>
                      <a:pt x="1813704" y="1490127"/>
                    </a:lnTo>
                    <a:cubicBezTo>
                      <a:pt x="1813704" y="1654726"/>
                      <a:pt x="1680270" y="1788160"/>
                      <a:pt x="1515671" y="1788160"/>
                    </a:cubicBezTo>
                    <a:lnTo>
                      <a:pt x="298033" y="1788160"/>
                    </a:lnTo>
                    <a:cubicBezTo>
                      <a:pt x="133434" y="1788160"/>
                      <a:pt x="0" y="1654726"/>
                      <a:pt x="0" y="1490127"/>
                    </a:cubicBezTo>
                    <a:lnTo>
                      <a:pt x="0" y="298033"/>
                    </a:lnTo>
                    <a:close/>
                  </a:path>
                </a:pathLst>
              </a:cu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5871" tIns="155871" rIns="155871" bIns="155871" numCol="1" spcCol="1270" anchor="ctr" anchorCtr="0">
                <a:noAutofit/>
              </a:bodyPr>
              <a:lstStyle/>
              <a:p>
                <a:pPr lvl="0" algn="ctr" defTabSz="800100">
                  <a:lnSpc>
                    <a:spcPct val="90000"/>
                  </a:lnSpc>
                  <a:spcBef>
                    <a:spcPct val="0"/>
                  </a:spcBef>
                  <a:spcAft>
                    <a:spcPct val="35000"/>
                  </a:spcAft>
                </a:pPr>
                <a:r>
                  <a:rPr lang="en-US" sz="1800" b="1" kern="1200" dirty="0">
                    <a:solidFill>
                      <a:sysClr val="windowText" lastClr="000000"/>
                    </a:solidFill>
                  </a:rPr>
                  <a:t>Type 3</a:t>
                </a:r>
              </a:p>
              <a:p>
                <a:pPr lvl="0" algn="ctr" defTabSz="800100">
                  <a:lnSpc>
                    <a:spcPct val="90000"/>
                  </a:lnSpc>
                  <a:spcBef>
                    <a:spcPct val="0"/>
                  </a:spcBef>
                  <a:spcAft>
                    <a:spcPct val="35000"/>
                  </a:spcAft>
                </a:pPr>
                <a:r>
                  <a:rPr lang="en-US" sz="1600" kern="1200" dirty="0">
                    <a:solidFill>
                      <a:sysClr val="windowText" lastClr="000000"/>
                    </a:solidFill>
                  </a:rPr>
                  <a:t>SEA recommends measure with some local flexibility</a:t>
                </a:r>
              </a:p>
            </p:txBody>
          </p:sp>
          <p:sp>
            <p:nvSpPr>
              <p:cNvPr id="27" name="Freeform 26"/>
              <p:cNvSpPr/>
              <p:nvPr/>
            </p:nvSpPr>
            <p:spPr>
              <a:xfrm>
                <a:off x="6889460" y="2734056"/>
                <a:ext cx="1719072" cy="1796476"/>
              </a:xfrm>
              <a:custGeom>
                <a:avLst/>
                <a:gdLst>
                  <a:gd name="connsiteX0" fmla="*/ 0 w 2020720"/>
                  <a:gd name="connsiteY0" fmla="*/ 298033 h 1788160"/>
                  <a:gd name="connsiteX1" fmla="*/ 298033 w 2020720"/>
                  <a:gd name="connsiteY1" fmla="*/ 0 h 1788160"/>
                  <a:gd name="connsiteX2" fmla="*/ 1722687 w 2020720"/>
                  <a:gd name="connsiteY2" fmla="*/ 0 h 1788160"/>
                  <a:gd name="connsiteX3" fmla="*/ 2020720 w 2020720"/>
                  <a:gd name="connsiteY3" fmla="*/ 298033 h 1788160"/>
                  <a:gd name="connsiteX4" fmla="*/ 2020720 w 2020720"/>
                  <a:gd name="connsiteY4" fmla="*/ 1490127 h 1788160"/>
                  <a:gd name="connsiteX5" fmla="*/ 1722687 w 2020720"/>
                  <a:gd name="connsiteY5" fmla="*/ 1788160 h 1788160"/>
                  <a:gd name="connsiteX6" fmla="*/ 298033 w 2020720"/>
                  <a:gd name="connsiteY6" fmla="*/ 1788160 h 1788160"/>
                  <a:gd name="connsiteX7" fmla="*/ 0 w 2020720"/>
                  <a:gd name="connsiteY7" fmla="*/ 1490127 h 1788160"/>
                  <a:gd name="connsiteX8" fmla="*/ 0 w 2020720"/>
                  <a:gd name="connsiteY8" fmla="*/ 298033 h 178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720" h="1788160">
                    <a:moveTo>
                      <a:pt x="0" y="298033"/>
                    </a:moveTo>
                    <a:cubicBezTo>
                      <a:pt x="0" y="133434"/>
                      <a:pt x="133434" y="0"/>
                      <a:pt x="298033" y="0"/>
                    </a:cubicBezTo>
                    <a:lnTo>
                      <a:pt x="1722687" y="0"/>
                    </a:lnTo>
                    <a:cubicBezTo>
                      <a:pt x="1887286" y="0"/>
                      <a:pt x="2020720" y="133434"/>
                      <a:pt x="2020720" y="298033"/>
                    </a:cubicBezTo>
                    <a:lnTo>
                      <a:pt x="2020720" y="1490127"/>
                    </a:lnTo>
                    <a:cubicBezTo>
                      <a:pt x="2020720" y="1654726"/>
                      <a:pt x="1887286" y="1788160"/>
                      <a:pt x="1722687" y="1788160"/>
                    </a:cubicBezTo>
                    <a:lnTo>
                      <a:pt x="298033" y="1788160"/>
                    </a:lnTo>
                    <a:cubicBezTo>
                      <a:pt x="133434" y="1788160"/>
                      <a:pt x="0" y="1654726"/>
                      <a:pt x="0" y="1490127"/>
                    </a:cubicBezTo>
                    <a:lnTo>
                      <a:pt x="0" y="298033"/>
                    </a:lnTo>
                    <a:close/>
                  </a:path>
                </a:pathLst>
              </a:custGeom>
              <a:solidFill>
                <a:srgbClr val="39B1A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061" tIns="152061" rIns="152061" bIns="152061" numCol="1" spcCol="1270" anchor="ctr" anchorCtr="0">
                <a:noAutofit/>
              </a:bodyPr>
              <a:lstStyle/>
              <a:p>
                <a:pPr lvl="0" algn="ctr" defTabSz="755650">
                  <a:lnSpc>
                    <a:spcPct val="90000"/>
                  </a:lnSpc>
                  <a:spcBef>
                    <a:spcPct val="0"/>
                  </a:spcBef>
                  <a:spcAft>
                    <a:spcPct val="35000"/>
                  </a:spcAft>
                </a:pPr>
                <a:r>
                  <a:rPr lang="en-US" sz="1800" b="1" kern="1200" dirty="0">
                    <a:solidFill>
                      <a:sysClr val="windowText" lastClr="000000"/>
                    </a:solidFill>
                  </a:rPr>
                  <a:t>Type 4</a:t>
                </a:r>
              </a:p>
              <a:p>
                <a:pPr lvl="0" algn="ctr" defTabSz="755650">
                  <a:lnSpc>
                    <a:spcPct val="90000"/>
                  </a:lnSpc>
                  <a:spcBef>
                    <a:spcPct val="0"/>
                  </a:spcBef>
                  <a:spcAft>
                    <a:spcPct val="35000"/>
                  </a:spcAft>
                </a:pPr>
                <a:r>
                  <a:rPr lang="en-US" sz="1600" kern="1200" dirty="0">
                    <a:solidFill>
                      <a:sysClr val="windowText" lastClr="000000"/>
                    </a:solidFill>
                  </a:rPr>
                  <a:t>SEA require same work-based learning measure</a:t>
                </a:r>
              </a:p>
            </p:txBody>
          </p:sp>
        </p:grpSp>
      </p:grpSp>
      <p:pic>
        <p:nvPicPr>
          <p:cNvPr id="2" name="Slide 25">
            <a:hlinkClick r:id="" action="ppaction://media"/>
            <a:extLst>
              <a:ext uri="{FF2B5EF4-FFF2-40B4-BE49-F238E27FC236}">
                <a16:creationId xmlns:a16="http://schemas.microsoft.com/office/drawing/2014/main" id="{20E40DFD-464C-4229-9F9B-537D27D5EB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15722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BE60651E-F1F8-449F-A3D1-1BF5BCB0642B}"/>
              </a:ext>
            </a:extLst>
          </p:cNvPr>
          <p:cNvGraphicFramePr>
            <a:graphicFrameLocks noGrp="1"/>
          </p:cNvGraphicFramePr>
          <p:nvPr>
            <p:ph idx="1"/>
            <p:extLst>
              <p:ext uri="{D42A27DB-BD31-4B8C-83A1-F6EECF244321}">
                <p14:modId xmlns:p14="http://schemas.microsoft.com/office/powerpoint/2010/main" val="1836697008"/>
              </p:ext>
            </p:extLst>
          </p:nvPr>
        </p:nvGraphicFramePr>
        <p:xfrm>
          <a:off x="687388" y="2055813"/>
          <a:ext cx="8224908" cy="3840480"/>
        </p:xfrm>
        <a:graphic>
          <a:graphicData uri="http://schemas.openxmlformats.org/drawingml/2006/table">
            <a:tbl>
              <a:tblPr firstRow="1" bandRow="1">
                <a:tableStyleId>{5C22544A-7EE6-4342-B048-85BDC9FD1C3A}</a:tableStyleId>
              </a:tblPr>
              <a:tblGrid>
                <a:gridCol w="2056227">
                  <a:extLst>
                    <a:ext uri="{9D8B030D-6E8A-4147-A177-3AD203B41FA5}">
                      <a16:colId xmlns:a16="http://schemas.microsoft.com/office/drawing/2014/main" val="2132791786"/>
                    </a:ext>
                  </a:extLst>
                </a:gridCol>
                <a:gridCol w="2056227">
                  <a:extLst>
                    <a:ext uri="{9D8B030D-6E8A-4147-A177-3AD203B41FA5}">
                      <a16:colId xmlns:a16="http://schemas.microsoft.com/office/drawing/2014/main" val="1922299623"/>
                    </a:ext>
                  </a:extLst>
                </a:gridCol>
                <a:gridCol w="2056227">
                  <a:extLst>
                    <a:ext uri="{9D8B030D-6E8A-4147-A177-3AD203B41FA5}">
                      <a16:colId xmlns:a16="http://schemas.microsoft.com/office/drawing/2014/main" val="3047000832"/>
                    </a:ext>
                  </a:extLst>
                </a:gridCol>
                <a:gridCol w="2056227">
                  <a:extLst>
                    <a:ext uri="{9D8B030D-6E8A-4147-A177-3AD203B41FA5}">
                      <a16:colId xmlns:a16="http://schemas.microsoft.com/office/drawing/2014/main" val="2008887350"/>
                    </a:ext>
                  </a:extLst>
                </a:gridCol>
              </a:tblGrid>
              <a:tr h="344844">
                <a:tc>
                  <a:txBody>
                    <a:bodyPr/>
                    <a:lstStyle/>
                    <a:p>
                      <a:r>
                        <a:rPr lang="en-US" dirty="0"/>
                        <a:t>Goals</a:t>
                      </a:r>
                    </a:p>
                  </a:txBody>
                  <a:tcPr marL="93221" marR="93221"/>
                </a:tc>
                <a:tc>
                  <a:txBody>
                    <a:bodyPr/>
                    <a:lstStyle/>
                    <a:p>
                      <a:pPr algn="ctr"/>
                      <a:r>
                        <a:rPr lang="en-US" dirty="0"/>
                        <a:t>State</a:t>
                      </a:r>
                    </a:p>
                  </a:txBody>
                  <a:tcPr marL="93221" marR="93221"/>
                </a:tc>
                <a:tc>
                  <a:txBody>
                    <a:bodyPr/>
                    <a:lstStyle/>
                    <a:p>
                      <a:pPr algn="ctr"/>
                      <a:r>
                        <a:rPr lang="en-US" dirty="0"/>
                        <a:t>District</a:t>
                      </a:r>
                    </a:p>
                  </a:txBody>
                  <a:tcPr marL="93221" marR="93221"/>
                </a:tc>
                <a:tc>
                  <a:txBody>
                    <a:bodyPr/>
                    <a:lstStyle/>
                    <a:p>
                      <a:pPr algn="ctr"/>
                      <a:r>
                        <a:rPr lang="en-US" dirty="0"/>
                        <a:t>School</a:t>
                      </a:r>
                    </a:p>
                  </a:txBody>
                  <a:tcPr marL="93221" marR="93221"/>
                </a:tc>
                <a:extLst>
                  <a:ext uri="{0D108BD9-81ED-4DB2-BD59-A6C34878D82A}">
                    <a16:rowId xmlns:a16="http://schemas.microsoft.com/office/drawing/2014/main" val="3422972180"/>
                  </a:ext>
                </a:extLst>
              </a:tr>
              <a:tr h="344844">
                <a:tc>
                  <a:txBody>
                    <a:bodyPr/>
                    <a:lstStyle/>
                    <a:p>
                      <a:r>
                        <a:rPr lang="en-US" dirty="0"/>
                        <a:t>Accountability</a:t>
                      </a:r>
                    </a:p>
                  </a:txBody>
                  <a:tcPr marL="93221" marR="93221"/>
                </a:tc>
                <a:tc>
                  <a:txBody>
                    <a:bodyPr/>
                    <a:lstStyle/>
                    <a:p>
                      <a:pPr algn="ctr"/>
                      <a:r>
                        <a:rPr lang="en-US" dirty="0"/>
                        <a:t>X</a:t>
                      </a:r>
                    </a:p>
                  </a:txBody>
                  <a:tcPr marL="93221" marR="93221"/>
                </a:tc>
                <a:tc>
                  <a:txBody>
                    <a:bodyPr/>
                    <a:lstStyle/>
                    <a:p>
                      <a:pPr algn="ctr"/>
                      <a:endParaRPr lang="en-US" dirty="0"/>
                    </a:p>
                  </a:txBody>
                  <a:tcPr marL="93221" marR="93221"/>
                </a:tc>
                <a:tc>
                  <a:txBody>
                    <a:bodyPr/>
                    <a:lstStyle/>
                    <a:p>
                      <a:pPr algn="ctr"/>
                      <a:endParaRPr lang="en-US" dirty="0"/>
                    </a:p>
                  </a:txBody>
                  <a:tcPr marL="93221" marR="93221"/>
                </a:tc>
                <a:extLst>
                  <a:ext uri="{0D108BD9-81ED-4DB2-BD59-A6C34878D82A}">
                    <a16:rowId xmlns:a16="http://schemas.microsoft.com/office/drawing/2014/main" val="215006316"/>
                  </a:ext>
                </a:extLst>
              </a:tr>
              <a:tr h="595211">
                <a:tc>
                  <a:txBody>
                    <a:bodyPr/>
                    <a:lstStyle/>
                    <a:p>
                      <a:r>
                        <a:rPr lang="en-US" dirty="0"/>
                        <a:t>Workplace readiness</a:t>
                      </a:r>
                    </a:p>
                  </a:txBody>
                  <a:tcPr marL="93221" marR="93221"/>
                </a:tc>
                <a:tc>
                  <a:txBody>
                    <a:bodyPr/>
                    <a:lstStyle/>
                    <a:p>
                      <a:pPr algn="ctr"/>
                      <a:r>
                        <a:rPr lang="en-US" dirty="0"/>
                        <a:t>X</a:t>
                      </a:r>
                    </a:p>
                  </a:txBody>
                  <a:tcPr marL="93221" marR="93221"/>
                </a:tc>
                <a:tc>
                  <a:txBody>
                    <a:bodyPr/>
                    <a:lstStyle/>
                    <a:p>
                      <a:pPr algn="ctr"/>
                      <a:r>
                        <a:rPr lang="en-US" dirty="0"/>
                        <a:t>X</a:t>
                      </a:r>
                    </a:p>
                  </a:txBody>
                  <a:tcPr marL="93221" marR="93221"/>
                </a:tc>
                <a:tc>
                  <a:txBody>
                    <a:bodyPr/>
                    <a:lstStyle/>
                    <a:p>
                      <a:pPr algn="ctr"/>
                      <a:r>
                        <a:rPr lang="en-US" dirty="0"/>
                        <a:t>X</a:t>
                      </a:r>
                    </a:p>
                  </a:txBody>
                  <a:tcPr marL="93221" marR="93221"/>
                </a:tc>
                <a:extLst>
                  <a:ext uri="{0D108BD9-81ED-4DB2-BD59-A6C34878D82A}">
                    <a16:rowId xmlns:a16="http://schemas.microsoft.com/office/drawing/2014/main" val="3503604195"/>
                  </a:ext>
                </a:extLst>
              </a:tr>
              <a:tr h="850301">
                <a:tc>
                  <a:txBody>
                    <a:bodyPr/>
                    <a:lstStyle/>
                    <a:p>
                      <a:r>
                        <a:rPr lang="en-US" dirty="0"/>
                        <a:t>Knowledge or technical skill development</a:t>
                      </a:r>
                    </a:p>
                  </a:txBody>
                  <a:tcPr marL="93221" marR="93221"/>
                </a:tc>
                <a:tc>
                  <a:txBody>
                    <a:bodyPr/>
                    <a:lstStyle/>
                    <a:p>
                      <a:pPr algn="ctr"/>
                      <a:endParaRPr lang="en-US" dirty="0"/>
                    </a:p>
                  </a:txBody>
                  <a:tcPr marL="93221" marR="93221"/>
                </a:tc>
                <a:tc>
                  <a:txBody>
                    <a:bodyPr/>
                    <a:lstStyle/>
                    <a:p>
                      <a:pPr algn="ctr"/>
                      <a:r>
                        <a:rPr lang="en-US" dirty="0"/>
                        <a:t>X</a:t>
                      </a:r>
                    </a:p>
                  </a:txBody>
                  <a:tcPr marL="93221" marR="93221"/>
                </a:tc>
                <a:tc>
                  <a:txBody>
                    <a:bodyPr/>
                    <a:lstStyle/>
                    <a:p>
                      <a:pPr algn="ctr"/>
                      <a:r>
                        <a:rPr lang="en-US" dirty="0"/>
                        <a:t>X</a:t>
                      </a:r>
                    </a:p>
                  </a:txBody>
                  <a:tcPr marL="93221" marR="93221"/>
                </a:tc>
                <a:extLst>
                  <a:ext uri="{0D108BD9-81ED-4DB2-BD59-A6C34878D82A}">
                    <a16:rowId xmlns:a16="http://schemas.microsoft.com/office/drawing/2014/main" val="1581897689"/>
                  </a:ext>
                </a:extLst>
              </a:tr>
              <a:tr h="850301">
                <a:tc>
                  <a:txBody>
                    <a:bodyPr/>
                    <a:lstStyle/>
                    <a:p>
                      <a:r>
                        <a:rPr lang="en-US" dirty="0"/>
                        <a:t>Experience in real workplace settings</a:t>
                      </a:r>
                    </a:p>
                  </a:txBody>
                  <a:tcPr marL="93221" marR="93221"/>
                </a:tc>
                <a:tc>
                  <a:txBody>
                    <a:bodyPr/>
                    <a:lstStyle/>
                    <a:p>
                      <a:pPr algn="ctr"/>
                      <a:r>
                        <a:rPr lang="en-US" dirty="0"/>
                        <a:t>X</a:t>
                      </a:r>
                    </a:p>
                  </a:txBody>
                  <a:tcPr marL="93221" marR="93221"/>
                </a:tc>
                <a:tc>
                  <a:txBody>
                    <a:bodyPr/>
                    <a:lstStyle/>
                    <a:p>
                      <a:pPr algn="ctr"/>
                      <a:r>
                        <a:rPr lang="en-US" dirty="0"/>
                        <a:t>X</a:t>
                      </a:r>
                    </a:p>
                  </a:txBody>
                  <a:tcPr marL="93221" marR="93221"/>
                </a:tc>
                <a:tc>
                  <a:txBody>
                    <a:bodyPr/>
                    <a:lstStyle/>
                    <a:p>
                      <a:pPr algn="ctr"/>
                      <a:r>
                        <a:rPr lang="en-US" dirty="0"/>
                        <a:t>X</a:t>
                      </a:r>
                    </a:p>
                  </a:txBody>
                  <a:tcPr marL="93221" marR="93221"/>
                </a:tc>
                <a:extLst>
                  <a:ext uri="{0D108BD9-81ED-4DB2-BD59-A6C34878D82A}">
                    <a16:rowId xmlns:a16="http://schemas.microsoft.com/office/drawing/2014/main" val="2915456733"/>
                  </a:ext>
                </a:extLst>
              </a:tr>
              <a:tr h="595211">
                <a:tc>
                  <a:txBody>
                    <a:bodyPr/>
                    <a:lstStyle/>
                    <a:p>
                      <a:r>
                        <a:rPr lang="en-US" dirty="0"/>
                        <a:t>Connect to career pathway</a:t>
                      </a:r>
                    </a:p>
                  </a:txBody>
                  <a:tcPr marL="93221" marR="93221"/>
                </a:tc>
                <a:tc>
                  <a:txBody>
                    <a:bodyPr/>
                    <a:lstStyle/>
                    <a:p>
                      <a:pPr algn="ctr"/>
                      <a:endParaRPr lang="en-US" dirty="0"/>
                    </a:p>
                  </a:txBody>
                  <a:tcPr marL="93221" marR="93221"/>
                </a:tc>
                <a:tc>
                  <a:txBody>
                    <a:bodyPr/>
                    <a:lstStyle/>
                    <a:p>
                      <a:pPr algn="ctr"/>
                      <a:r>
                        <a:rPr lang="en-US" dirty="0"/>
                        <a:t>X</a:t>
                      </a:r>
                    </a:p>
                  </a:txBody>
                  <a:tcPr marL="93221" marR="93221"/>
                </a:tc>
                <a:tc>
                  <a:txBody>
                    <a:bodyPr/>
                    <a:lstStyle/>
                    <a:p>
                      <a:pPr algn="ctr"/>
                      <a:r>
                        <a:rPr lang="en-US" dirty="0"/>
                        <a:t>X</a:t>
                      </a:r>
                    </a:p>
                  </a:txBody>
                  <a:tcPr marL="93221" marR="93221"/>
                </a:tc>
                <a:extLst>
                  <a:ext uri="{0D108BD9-81ED-4DB2-BD59-A6C34878D82A}">
                    <a16:rowId xmlns:a16="http://schemas.microsoft.com/office/drawing/2014/main" val="2347274190"/>
                  </a:ext>
                </a:extLst>
              </a:tr>
            </a:tbl>
          </a:graphicData>
        </a:graphic>
      </p:graphicFrame>
      <p:sp>
        <p:nvSpPr>
          <p:cNvPr id="2" name="Title 1">
            <a:extLst>
              <a:ext uri="{FF2B5EF4-FFF2-40B4-BE49-F238E27FC236}">
                <a16:creationId xmlns:a16="http://schemas.microsoft.com/office/drawing/2014/main" id="{0FA9735F-909A-41D0-A7A9-EC6B7BB9CD88}"/>
              </a:ext>
            </a:extLst>
          </p:cNvPr>
          <p:cNvSpPr>
            <a:spLocks noGrp="1"/>
          </p:cNvSpPr>
          <p:nvPr>
            <p:ph type="title"/>
          </p:nvPr>
        </p:nvSpPr>
        <p:spPr/>
        <p:txBody>
          <a:bodyPr/>
          <a:lstStyle/>
          <a:p>
            <a:r>
              <a:rPr lang="en-US" dirty="0"/>
              <a:t>Alignment to Goals</a:t>
            </a:r>
          </a:p>
        </p:txBody>
      </p:sp>
      <p:sp>
        <p:nvSpPr>
          <p:cNvPr id="3" name="Slide Number Placeholder 2">
            <a:extLst>
              <a:ext uri="{FF2B5EF4-FFF2-40B4-BE49-F238E27FC236}">
                <a16:creationId xmlns:a16="http://schemas.microsoft.com/office/drawing/2014/main" id="{1C808E2B-0D68-4357-8238-A3EDA3388E4D}"/>
              </a:ext>
            </a:extLst>
          </p:cNvPr>
          <p:cNvSpPr>
            <a:spLocks noGrp="1"/>
          </p:cNvSpPr>
          <p:nvPr>
            <p:ph type="sldNum" sz="quarter" idx="10"/>
          </p:nvPr>
        </p:nvSpPr>
        <p:spPr/>
        <p:txBody>
          <a:bodyPr/>
          <a:lstStyle/>
          <a:p>
            <a:pPr algn="r"/>
            <a:fld id="{F3477EC8-074D-41C4-94AE-E9EA7CEEA348}" type="slidenum">
              <a:rPr lang="en-US" smtClean="0"/>
              <a:pPr algn="r"/>
              <a:t>26</a:t>
            </a:fld>
            <a:endParaRPr lang="en-US" dirty="0"/>
          </a:p>
        </p:txBody>
      </p:sp>
      <p:pic>
        <p:nvPicPr>
          <p:cNvPr id="4" name="Slide 26">
            <a:hlinkClick r:id="" action="ppaction://media"/>
            <a:extLst>
              <a:ext uri="{FF2B5EF4-FFF2-40B4-BE49-F238E27FC236}">
                <a16:creationId xmlns:a16="http://schemas.microsoft.com/office/drawing/2014/main" id="{194B3888-8EC3-4E78-8CA2-8541057283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42139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D367274-F810-41DB-B3B1-C0B77EA1158A}"/>
              </a:ext>
            </a:extLst>
          </p:cNvPr>
          <p:cNvSpPr>
            <a:spLocks noGrp="1"/>
          </p:cNvSpPr>
          <p:nvPr>
            <p:ph idx="1"/>
          </p:nvPr>
        </p:nvSpPr>
        <p:spPr/>
        <p:txBody>
          <a:bodyPr/>
          <a:lstStyle/>
          <a:p>
            <a:r>
              <a:rPr lang="en-US" dirty="0"/>
              <a:t>In your teams, discuss who should select the work-based learning measures.</a:t>
            </a:r>
          </a:p>
          <a:p>
            <a:r>
              <a:rPr lang="en-US" dirty="0"/>
              <a:t>Capture your discussion notes and final decision on the handout for Decision Point 2. </a:t>
            </a:r>
          </a:p>
        </p:txBody>
      </p:sp>
      <p:sp>
        <p:nvSpPr>
          <p:cNvPr id="2" name="Title 1">
            <a:extLst>
              <a:ext uri="{FF2B5EF4-FFF2-40B4-BE49-F238E27FC236}">
                <a16:creationId xmlns:a16="http://schemas.microsoft.com/office/drawing/2014/main" id="{446C0231-1F7B-4727-9510-233A584AF46D}"/>
              </a:ext>
            </a:extLst>
          </p:cNvPr>
          <p:cNvSpPr>
            <a:spLocks noGrp="1"/>
          </p:cNvSpPr>
          <p:nvPr>
            <p:ph type="title"/>
          </p:nvPr>
        </p:nvSpPr>
        <p:spPr/>
        <p:txBody>
          <a:bodyPr/>
          <a:lstStyle/>
          <a:p>
            <a:r>
              <a:rPr lang="en-US" dirty="0"/>
              <a:t>Discussion: Who Selects the Work-Based Learning Measures</a:t>
            </a:r>
          </a:p>
        </p:txBody>
      </p:sp>
      <p:sp>
        <p:nvSpPr>
          <p:cNvPr id="3" name="Slide Number Placeholder 2">
            <a:extLst>
              <a:ext uri="{FF2B5EF4-FFF2-40B4-BE49-F238E27FC236}">
                <a16:creationId xmlns:a16="http://schemas.microsoft.com/office/drawing/2014/main" id="{3225B547-6CD7-444E-B2F0-844F0B806D61}"/>
              </a:ext>
            </a:extLst>
          </p:cNvPr>
          <p:cNvSpPr>
            <a:spLocks noGrp="1"/>
          </p:cNvSpPr>
          <p:nvPr>
            <p:ph type="sldNum" sz="quarter" idx="10"/>
          </p:nvPr>
        </p:nvSpPr>
        <p:spPr/>
        <p:txBody>
          <a:bodyPr/>
          <a:lstStyle/>
          <a:p>
            <a:pPr algn="r"/>
            <a:fld id="{F3477EC8-074D-41C4-94AE-E9EA7CEEA348}" type="slidenum">
              <a:rPr lang="en-US" smtClean="0"/>
              <a:pPr algn="r"/>
              <a:t>27</a:t>
            </a:fld>
            <a:endParaRPr lang="en-US" dirty="0"/>
          </a:p>
        </p:txBody>
      </p:sp>
      <p:pic>
        <p:nvPicPr>
          <p:cNvPr id="5" name="Slide 27">
            <a:hlinkClick r:id="" action="ppaction://media"/>
            <a:extLst>
              <a:ext uri="{FF2B5EF4-FFF2-40B4-BE49-F238E27FC236}">
                <a16:creationId xmlns:a16="http://schemas.microsoft.com/office/drawing/2014/main" id="{0C8A3F9E-A2DD-4F28-99B2-33FCC2E13E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7169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F56DAE-6BEE-450D-A4C9-57172A2E782B}"/>
              </a:ext>
            </a:extLst>
          </p:cNvPr>
          <p:cNvSpPr>
            <a:spLocks noGrp="1"/>
          </p:cNvSpPr>
          <p:nvPr>
            <p:ph type="title"/>
          </p:nvPr>
        </p:nvSpPr>
        <p:spPr>
          <a:xfrm>
            <a:off x="687388" y="2144103"/>
            <a:ext cx="8229600" cy="2123658"/>
          </a:xfrm>
        </p:spPr>
        <p:txBody>
          <a:bodyPr/>
          <a:lstStyle/>
          <a:p>
            <a:r>
              <a:rPr lang="en-US" dirty="0"/>
              <a:t>Decision Point 3: Define Work-Based Learning Knowledge and Skills</a:t>
            </a:r>
          </a:p>
        </p:txBody>
      </p:sp>
      <p:sp>
        <p:nvSpPr>
          <p:cNvPr id="4" name="Slide Number Placeholder 3">
            <a:extLst>
              <a:ext uri="{FF2B5EF4-FFF2-40B4-BE49-F238E27FC236}">
                <a16:creationId xmlns:a16="http://schemas.microsoft.com/office/drawing/2014/main" id="{65C805D6-BB3F-48E4-B6FF-22BFAB2ACDD3}"/>
              </a:ext>
            </a:extLst>
          </p:cNvPr>
          <p:cNvSpPr>
            <a:spLocks noGrp="1"/>
          </p:cNvSpPr>
          <p:nvPr>
            <p:ph type="sldNum" sz="quarter" idx="12"/>
          </p:nvPr>
        </p:nvSpPr>
        <p:spPr/>
        <p:txBody>
          <a:bodyPr/>
          <a:lstStyle/>
          <a:p>
            <a:pPr algn="r"/>
            <a:fld id="{F3477EC8-074D-41C4-94AE-E9EA7CEEA348}" type="slidenum">
              <a:rPr lang="en-US" smtClean="0"/>
              <a:pPr algn="r"/>
              <a:t>28</a:t>
            </a:fld>
            <a:endParaRPr lang="en-US" dirty="0"/>
          </a:p>
        </p:txBody>
      </p:sp>
      <p:pic>
        <p:nvPicPr>
          <p:cNvPr id="2" name="Slide 28">
            <a:hlinkClick r:id="" action="ppaction://media"/>
            <a:extLst>
              <a:ext uri="{FF2B5EF4-FFF2-40B4-BE49-F238E27FC236}">
                <a16:creationId xmlns:a16="http://schemas.microsoft.com/office/drawing/2014/main" id="{B04E5DEF-16D5-4D08-8F65-6D1479DA36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68544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0CB5FB-F3F3-4B37-82B7-3F9F6C0E2034}"/>
              </a:ext>
            </a:extLst>
          </p:cNvPr>
          <p:cNvSpPr>
            <a:spLocks noGrp="1"/>
          </p:cNvSpPr>
          <p:nvPr>
            <p:ph type="title"/>
          </p:nvPr>
        </p:nvSpPr>
        <p:spPr/>
        <p:txBody>
          <a:bodyPr>
            <a:normAutofit fontScale="90000"/>
          </a:bodyPr>
          <a:lstStyle/>
          <a:p>
            <a:r>
              <a:rPr lang="en-US" dirty="0"/>
              <a:t>Types of Knowledge and Skills</a:t>
            </a:r>
          </a:p>
        </p:txBody>
      </p:sp>
      <p:sp>
        <p:nvSpPr>
          <p:cNvPr id="4" name="Slide Number Placeholder 3">
            <a:extLst>
              <a:ext uri="{FF2B5EF4-FFF2-40B4-BE49-F238E27FC236}">
                <a16:creationId xmlns:a16="http://schemas.microsoft.com/office/drawing/2014/main" id="{08725C07-AAFD-4D8D-B470-87F1F1291DCB}"/>
              </a:ext>
            </a:extLst>
          </p:cNvPr>
          <p:cNvSpPr>
            <a:spLocks noGrp="1"/>
          </p:cNvSpPr>
          <p:nvPr>
            <p:ph type="sldNum" sz="quarter" idx="10"/>
          </p:nvPr>
        </p:nvSpPr>
        <p:spPr/>
        <p:txBody>
          <a:bodyPr/>
          <a:lstStyle/>
          <a:p>
            <a:pPr algn="r"/>
            <a:fld id="{F3477EC8-074D-41C4-94AE-E9EA7CEEA348}" type="slidenum">
              <a:rPr lang="en-US" smtClean="0"/>
              <a:pPr algn="r"/>
              <a:t>29</a:t>
            </a:fld>
            <a:endParaRPr lang="en-US" dirty="0"/>
          </a:p>
        </p:txBody>
      </p:sp>
      <p:graphicFrame>
        <p:nvGraphicFramePr>
          <p:cNvPr id="8" name="Content Placeholder 7">
            <a:extLst>
              <a:ext uri="{FF2B5EF4-FFF2-40B4-BE49-F238E27FC236}">
                <a16:creationId xmlns:a16="http://schemas.microsoft.com/office/drawing/2014/main" id="{8E80755A-1474-46BC-868B-42C7B90438E1}"/>
              </a:ext>
            </a:extLst>
          </p:cNvPr>
          <p:cNvGraphicFramePr>
            <a:graphicFrameLocks noGrp="1"/>
          </p:cNvGraphicFramePr>
          <p:nvPr>
            <p:ph sz="quarter" idx="11"/>
            <p:extLst>
              <p:ext uri="{D42A27DB-BD31-4B8C-83A1-F6EECF244321}">
                <p14:modId xmlns:p14="http://schemas.microsoft.com/office/powerpoint/2010/main" val="1434410480"/>
              </p:ext>
            </p:extLst>
          </p:nvPr>
        </p:nvGraphicFramePr>
        <p:xfrm>
          <a:off x="114300" y="1125538"/>
          <a:ext cx="8915400" cy="47593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F4AB7F95-CB7F-4481-B205-F513592F199C}"/>
              </a:ext>
            </a:extLst>
          </p:cNvPr>
          <p:cNvSpPr txBox="1"/>
          <p:nvPr/>
        </p:nvSpPr>
        <p:spPr>
          <a:xfrm>
            <a:off x="3498016" y="5697349"/>
            <a:ext cx="5414209" cy="276999"/>
          </a:xfrm>
          <a:prstGeom prst="rect">
            <a:avLst/>
          </a:prstGeom>
          <a:noFill/>
        </p:spPr>
        <p:txBody>
          <a:bodyPr wrap="square" rtlCol="0">
            <a:spAutoFit/>
          </a:bodyPr>
          <a:lstStyle/>
          <a:p>
            <a:pPr lvl="0" algn="r" eaLnBrk="0" hangingPunct="0">
              <a:spcBef>
                <a:spcPct val="30000"/>
              </a:spcBef>
              <a:defRPr/>
            </a:pPr>
            <a:r>
              <a:rPr kumimoji="0" lang="en-US" sz="1200" b="0" i="0" u="none" strike="noStrike" kern="1200" cap="none" spc="0" normalizeH="0" baseline="0" noProof="0" dirty="0">
                <a:ln>
                  <a:noFill/>
                </a:ln>
                <a:solidFill>
                  <a:srgbClr val="000000"/>
                </a:solidFill>
                <a:effectLst/>
                <a:uLnTx/>
                <a:uFillTx/>
                <a:ea typeface="ＭＳ Ｐゴシック" pitchFamily="-48" charset="-128"/>
                <a:cs typeface="Arial" panose="020B0604020202020204" pitchFamily="34" charset="0"/>
              </a:rPr>
              <a:t>Source</a:t>
            </a:r>
            <a:r>
              <a:rPr lang="en-US" sz="1200" dirty="0">
                <a:solidFill>
                  <a:srgbClr val="000000"/>
                </a:solidFill>
                <a:ea typeface="ＭＳ Ｐゴシック" pitchFamily="-48" charset="-128"/>
                <a:cs typeface="Arial" panose="020B0604020202020204" pitchFamily="34" charset="0"/>
              </a:rPr>
              <a:t>: Staz, 2001</a:t>
            </a:r>
            <a:endParaRPr kumimoji="0" lang="en-US" sz="1200" b="0" i="0" u="none" strike="noStrike" kern="1200" cap="none" spc="0" normalizeH="0" baseline="0" noProof="0" dirty="0">
              <a:ln>
                <a:noFill/>
              </a:ln>
              <a:solidFill>
                <a:srgbClr val="000000"/>
              </a:solidFill>
              <a:effectLst/>
              <a:uLnTx/>
              <a:uFillTx/>
              <a:ea typeface="ＭＳ Ｐゴシック" pitchFamily="-48" charset="-128"/>
              <a:cs typeface="Arial" panose="020B0604020202020204" pitchFamily="34" charset="0"/>
            </a:endParaRPr>
          </a:p>
        </p:txBody>
      </p:sp>
      <p:pic>
        <p:nvPicPr>
          <p:cNvPr id="2" name="Slide 29">
            <a:hlinkClick r:id="" action="ppaction://media"/>
            <a:extLst>
              <a:ext uri="{FF2B5EF4-FFF2-40B4-BE49-F238E27FC236}">
                <a16:creationId xmlns:a16="http://schemas.microsoft.com/office/drawing/2014/main" id="{6B6F58D3-70A6-46E8-AF33-9B9C503A42D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62214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4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477204-EF8A-47F1-A9EB-99244BB5E73A}"/>
              </a:ext>
            </a:extLst>
          </p:cNvPr>
          <p:cNvSpPr>
            <a:spLocks noGrp="1"/>
          </p:cNvSpPr>
          <p:nvPr>
            <p:ph idx="1"/>
          </p:nvPr>
        </p:nvSpPr>
        <p:spPr/>
        <p:txBody>
          <a:bodyPr/>
          <a:lstStyle/>
          <a:p>
            <a:r>
              <a:rPr lang="en-US" dirty="0"/>
              <a:t>Understand the importance of measuring student learning from work-based learning and the types of measures.</a:t>
            </a:r>
          </a:p>
          <a:p>
            <a:r>
              <a:rPr lang="en-US" dirty="0"/>
              <a:t>Determine your goal(s) for measuring work-based learning.</a:t>
            </a:r>
          </a:p>
          <a:p>
            <a:r>
              <a:rPr lang="en-US" dirty="0"/>
              <a:t>Define the knowledge and skills to assess from work-based learning experiences. </a:t>
            </a:r>
          </a:p>
          <a:p>
            <a:r>
              <a:rPr lang="en-US" dirty="0"/>
              <a:t>Select a work-based learning measure appropriate for your local context.</a:t>
            </a:r>
          </a:p>
        </p:txBody>
      </p:sp>
      <p:sp>
        <p:nvSpPr>
          <p:cNvPr id="3" name="Title 2">
            <a:extLst>
              <a:ext uri="{FF2B5EF4-FFF2-40B4-BE49-F238E27FC236}">
                <a16:creationId xmlns:a16="http://schemas.microsoft.com/office/drawing/2014/main" id="{FC712D3C-51E0-4D13-A3FE-AC10FF3CD45B}"/>
              </a:ext>
            </a:extLst>
          </p:cNvPr>
          <p:cNvSpPr>
            <a:spLocks noGrp="1"/>
          </p:cNvSpPr>
          <p:nvPr>
            <p:ph type="title"/>
          </p:nvPr>
        </p:nvSpPr>
        <p:spPr/>
        <p:txBody>
          <a:bodyPr/>
          <a:lstStyle/>
          <a:p>
            <a:r>
              <a:rPr lang="en-US" dirty="0"/>
              <a:t>Objectives</a:t>
            </a:r>
          </a:p>
        </p:txBody>
      </p:sp>
      <p:sp>
        <p:nvSpPr>
          <p:cNvPr id="4" name="Slide Number Placeholder 3">
            <a:extLst>
              <a:ext uri="{FF2B5EF4-FFF2-40B4-BE49-F238E27FC236}">
                <a16:creationId xmlns:a16="http://schemas.microsoft.com/office/drawing/2014/main" id="{E2115D5D-6154-404A-A671-001F160F195F}"/>
              </a:ext>
            </a:extLst>
          </p:cNvPr>
          <p:cNvSpPr>
            <a:spLocks noGrp="1"/>
          </p:cNvSpPr>
          <p:nvPr>
            <p:ph type="sldNum" sz="quarter" idx="10"/>
          </p:nvPr>
        </p:nvSpPr>
        <p:spPr/>
        <p:txBody>
          <a:bodyPr/>
          <a:lstStyle/>
          <a:p>
            <a:pPr algn="r"/>
            <a:fld id="{F3477EC8-074D-41C4-94AE-E9EA7CEEA348}" type="slidenum">
              <a:rPr lang="en-US" smtClean="0"/>
              <a:pPr algn="r"/>
              <a:t>3</a:t>
            </a:fld>
            <a:endParaRPr lang="en-US" dirty="0"/>
          </a:p>
        </p:txBody>
      </p:sp>
      <p:pic>
        <p:nvPicPr>
          <p:cNvPr id="5" name="Slide 3">
            <a:hlinkClick r:id="" action="ppaction://media"/>
            <a:extLst>
              <a:ext uri="{FF2B5EF4-FFF2-40B4-BE49-F238E27FC236}">
                <a16:creationId xmlns:a16="http://schemas.microsoft.com/office/drawing/2014/main" id="{D1333D0D-D7DE-4092-B463-18D58D348F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94900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2F60B6-8725-48A3-86A1-39AA6EA833CC}"/>
              </a:ext>
            </a:extLst>
          </p:cNvPr>
          <p:cNvSpPr>
            <a:spLocks noGrp="1"/>
          </p:cNvSpPr>
          <p:nvPr>
            <p:ph type="title"/>
          </p:nvPr>
        </p:nvSpPr>
        <p:spPr/>
        <p:txBody>
          <a:bodyPr>
            <a:normAutofit/>
          </a:bodyPr>
          <a:lstStyle/>
          <a:p>
            <a:r>
              <a:rPr lang="en-US" dirty="0"/>
              <a:t>Academic Knowledge Example: Tennessee</a:t>
            </a:r>
          </a:p>
        </p:txBody>
      </p:sp>
      <p:sp>
        <p:nvSpPr>
          <p:cNvPr id="4" name="Slide Number Placeholder 3">
            <a:extLst>
              <a:ext uri="{FF2B5EF4-FFF2-40B4-BE49-F238E27FC236}">
                <a16:creationId xmlns:a16="http://schemas.microsoft.com/office/drawing/2014/main" id="{63E63704-54B8-4EB7-B219-05E1ED87FCC0}"/>
              </a:ext>
            </a:extLst>
          </p:cNvPr>
          <p:cNvSpPr>
            <a:spLocks noGrp="1"/>
          </p:cNvSpPr>
          <p:nvPr>
            <p:ph type="sldNum" sz="quarter" idx="10"/>
          </p:nvPr>
        </p:nvSpPr>
        <p:spPr/>
        <p:txBody>
          <a:bodyPr/>
          <a:lstStyle/>
          <a:p>
            <a:pPr algn="r"/>
            <a:fld id="{F3477EC8-074D-41C4-94AE-E9EA7CEEA348}" type="slidenum">
              <a:rPr lang="en-US" smtClean="0"/>
              <a:pPr algn="r"/>
              <a:t>30</a:t>
            </a:fld>
            <a:endParaRPr lang="en-US" dirty="0"/>
          </a:p>
        </p:txBody>
      </p:sp>
      <p:sp>
        <p:nvSpPr>
          <p:cNvPr id="7" name="TextBox 6">
            <a:extLst>
              <a:ext uri="{FF2B5EF4-FFF2-40B4-BE49-F238E27FC236}">
                <a16:creationId xmlns:a16="http://schemas.microsoft.com/office/drawing/2014/main" id="{3209B29D-A43D-4C8F-8564-19D696E09D46}"/>
              </a:ext>
            </a:extLst>
          </p:cNvPr>
          <p:cNvSpPr txBox="1"/>
          <p:nvPr/>
        </p:nvSpPr>
        <p:spPr>
          <a:xfrm>
            <a:off x="3498016" y="5640596"/>
            <a:ext cx="5414209" cy="276999"/>
          </a:xfrm>
          <a:prstGeom prst="rect">
            <a:avLst/>
          </a:prstGeom>
          <a:noFill/>
        </p:spPr>
        <p:txBody>
          <a:bodyPr wrap="square" rtlCol="0">
            <a:spAutoFit/>
          </a:bodyPr>
          <a:lstStyle/>
          <a:p>
            <a:pPr marL="0" marR="0" lvl="0" indent="0" algn="r"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ea typeface="ＭＳ Ｐゴシック" pitchFamily="-48" charset="-128"/>
                <a:cs typeface="Arial" panose="020B0604020202020204" pitchFamily="34" charset="0"/>
              </a:rPr>
              <a:t>Source: </a:t>
            </a:r>
            <a:r>
              <a:rPr kumimoji="0" lang="en-US" sz="1200" b="0" i="0" u="none" strike="noStrike" kern="1200" cap="none" spc="0" normalizeH="0" baseline="0" noProof="0" dirty="0">
                <a:ln>
                  <a:noFill/>
                </a:ln>
                <a:solidFill>
                  <a:srgbClr val="000000"/>
                </a:solidFill>
                <a:effectLst/>
                <a:uLnTx/>
                <a:uFillTx/>
                <a:ea typeface="ＭＳ Ｐゴシック" pitchFamily="-48" charset="-128"/>
                <a:cs typeface="Arial" panose="020B0604020202020204" pitchFamily="34" charset="0"/>
                <a:hlinkClick r:id="rId5"/>
              </a:rPr>
              <a:t>Tennessee Department of Education, n.d.</a:t>
            </a:r>
            <a:endParaRPr kumimoji="0" lang="en-US" sz="1200" b="0" i="0" u="none" strike="noStrike" kern="1200" cap="none" spc="0" normalizeH="0" baseline="0" noProof="0" dirty="0">
              <a:ln>
                <a:noFill/>
              </a:ln>
              <a:solidFill>
                <a:srgbClr val="000000"/>
              </a:solidFill>
              <a:effectLst/>
              <a:uLnTx/>
              <a:uFillTx/>
              <a:ea typeface="ＭＳ Ｐゴシック" pitchFamily="-48" charset="-128"/>
              <a:cs typeface="Arial" panose="020B0604020202020204" pitchFamily="34" charset="0"/>
            </a:endParaRPr>
          </a:p>
        </p:txBody>
      </p:sp>
      <p:pic>
        <p:nvPicPr>
          <p:cNvPr id="9" name="Content Placeholder 8">
            <a:extLst>
              <a:ext uri="{FF2B5EF4-FFF2-40B4-BE49-F238E27FC236}">
                <a16:creationId xmlns:a16="http://schemas.microsoft.com/office/drawing/2014/main" id="{53571609-4494-4778-AF22-126971899D0D}"/>
              </a:ext>
            </a:extLst>
          </p:cNvPr>
          <p:cNvPicPr>
            <a:picLocks noGrp="1" noChangeAspect="1"/>
          </p:cNvPicPr>
          <p:nvPr>
            <p:ph idx="1"/>
          </p:nvPr>
        </p:nvPicPr>
        <p:blipFill>
          <a:blip r:embed="rId6"/>
          <a:stretch>
            <a:fillRect/>
          </a:stretch>
        </p:blipFill>
        <p:spPr>
          <a:xfrm>
            <a:off x="604078" y="2875087"/>
            <a:ext cx="8229600" cy="1695368"/>
          </a:xfrm>
          <a:prstGeom prst="rect">
            <a:avLst/>
          </a:prstGeom>
        </p:spPr>
      </p:pic>
      <p:pic>
        <p:nvPicPr>
          <p:cNvPr id="2" name="Slide 30">
            <a:hlinkClick r:id="" action="ppaction://media"/>
            <a:extLst>
              <a:ext uri="{FF2B5EF4-FFF2-40B4-BE49-F238E27FC236}">
                <a16:creationId xmlns:a16="http://schemas.microsoft.com/office/drawing/2014/main" id="{5311271E-FF2D-47CB-A57B-2BA78F86ED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80879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420092E-FA62-459A-A5EC-BF458E3AD88C}"/>
              </a:ext>
            </a:extLst>
          </p:cNvPr>
          <p:cNvPicPr>
            <a:picLocks noGrp="1" noChangeAspect="1"/>
          </p:cNvPicPr>
          <p:nvPr>
            <p:ph idx="1"/>
          </p:nvPr>
        </p:nvPicPr>
        <p:blipFill>
          <a:blip r:embed="rId5"/>
          <a:stretch>
            <a:fillRect/>
          </a:stretch>
        </p:blipFill>
        <p:spPr>
          <a:xfrm>
            <a:off x="687388" y="2865976"/>
            <a:ext cx="8224837" cy="2111886"/>
          </a:xfrm>
          <a:prstGeom prst="rect">
            <a:avLst/>
          </a:prstGeom>
        </p:spPr>
      </p:pic>
      <p:sp>
        <p:nvSpPr>
          <p:cNvPr id="3" name="Title 2">
            <a:extLst>
              <a:ext uri="{FF2B5EF4-FFF2-40B4-BE49-F238E27FC236}">
                <a16:creationId xmlns:a16="http://schemas.microsoft.com/office/drawing/2014/main" id="{2A0488C8-DA75-4858-948B-D4F097728E2C}"/>
              </a:ext>
            </a:extLst>
          </p:cNvPr>
          <p:cNvSpPr>
            <a:spLocks noGrp="1"/>
          </p:cNvSpPr>
          <p:nvPr>
            <p:ph type="title"/>
          </p:nvPr>
        </p:nvSpPr>
        <p:spPr/>
        <p:txBody>
          <a:bodyPr/>
          <a:lstStyle/>
          <a:p>
            <a:r>
              <a:rPr lang="en-US" dirty="0"/>
              <a:t>Technical Skills Example: Massachusetts</a:t>
            </a:r>
          </a:p>
        </p:txBody>
      </p:sp>
      <p:sp>
        <p:nvSpPr>
          <p:cNvPr id="4" name="Slide Number Placeholder 3">
            <a:extLst>
              <a:ext uri="{FF2B5EF4-FFF2-40B4-BE49-F238E27FC236}">
                <a16:creationId xmlns:a16="http://schemas.microsoft.com/office/drawing/2014/main" id="{5A0AB5C6-BF03-495A-8374-996A99F96961}"/>
              </a:ext>
            </a:extLst>
          </p:cNvPr>
          <p:cNvSpPr>
            <a:spLocks noGrp="1"/>
          </p:cNvSpPr>
          <p:nvPr>
            <p:ph type="sldNum" sz="quarter" idx="10"/>
          </p:nvPr>
        </p:nvSpPr>
        <p:spPr/>
        <p:txBody>
          <a:bodyPr/>
          <a:lstStyle/>
          <a:p>
            <a:pPr algn="r"/>
            <a:fld id="{F3477EC8-074D-41C4-94AE-E9EA7CEEA348}" type="slidenum">
              <a:rPr lang="en-US" smtClean="0"/>
              <a:pPr algn="r"/>
              <a:t>31</a:t>
            </a:fld>
            <a:endParaRPr lang="en-US" dirty="0"/>
          </a:p>
        </p:txBody>
      </p:sp>
      <p:pic>
        <p:nvPicPr>
          <p:cNvPr id="2" name="Slide 31">
            <a:hlinkClick r:id="" action="ppaction://media"/>
            <a:extLst>
              <a:ext uri="{FF2B5EF4-FFF2-40B4-BE49-F238E27FC236}">
                <a16:creationId xmlns:a16="http://schemas.microsoft.com/office/drawing/2014/main" id="{29D5C75E-9405-44B6-B4EB-88DC91EA20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5760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693C9F2-0D40-4F61-AFE9-6645B396D683}"/>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tretch/>
        </p:blipFill>
        <p:spPr>
          <a:xfrm>
            <a:off x="1780363" y="2055813"/>
            <a:ext cx="6038887" cy="3732212"/>
          </a:xfrm>
          <a:prstGeom prst="rect">
            <a:avLst/>
          </a:prstGeom>
        </p:spPr>
      </p:pic>
      <p:sp>
        <p:nvSpPr>
          <p:cNvPr id="5" name="Title 4">
            <a:extLst>
              <a:ext uri="{FF2B5EF4-FFF2-40B4-BE49-F238E27FC236}">
                <a16:creationId xmlns:a16="http://schemas.microsoft.com/office/drawing/2014/main" id="{415AC7F7-AF59-432D-99DE-5CC781732BEF}"/>
              </a:ext>
            </a:extLst>
          </p:cNvPr>
          <p:cNvSpPr>
            <a:spLocks noGrp="1"/>
          </p:cNvSpPr>
          <p:nvPr>
            <p:ph type="title"/>
          </p:nvPr>
        </p:nvSpPr>
        <p:spPr/>
        <p:txBody>
          <a:bodyPr/>
          <a:lstStyle/>
          <a:p>
            <a:r>
              <a:rPr lang="en-US" dirty="0"/>
              <a:t>Employability Skills Framework</a:t>
            </a:r>
          </a:p>
        </p:txBody>
      </p:sp>
      <p:sp>
        <p:nvSpPr>
          <p:cNvPr id="4" name="Slide Number Placeholder 3">
            <a:extLst>
              <a:ext uri="{FF2B5EF4-FFF2-40B4-BE49-F238E27FC236}">
                <a16:creationId xmlns:a16="http://schemas.microsoft.com/office/drawing/2014/main" id="{3F374560-6159-48F5-9502-072E5667430F}"/>
              </a:ext>
            </a:extLst>
          </p:cNvPr>
          <p:cNvSpPr>
            <a:spLocks noGrp="1"/>
          </p:cNvSpPr>
          <p:nvPr>
            <p:ph type="sldNum" sz="quarter" idx="10"/>
          </p:nvPr>
        </p:nvSpPr>
        <p:spPr/>
        <p:txBody>
          <a:bodyPr/>
          <a:lstStyle/>
          <a:p>
            <a:fld id="{A1A8B8B9-B651-4439-A868-E8F04EF81465}" type="slidenum">
              <a:rPr lang="en-US" smtClean="0"/>
              <a:pPr/>
              <a:t>32</a:t>
            </a:fld>
            <a:endParaRPr lang="en-US" dirty="0"/>
          </a:p>
        </p:txBody>
      </p:sp>
      <p:pic>
        <p:nvPicPr>
          <p:cNvPr id="2" name="Slide 32">
            <a:hlinkClick r:id="" action="ppaction://media"/>
            <a:extLst>
              <a:ext uri="{FF2B5EF4-FFF2-40B4-BE49-F238E27FC236}">
                <a16:creationId xmlns:a16="http://schemas.microsoft.com/office/drawing/2014/main" id="{DECE5C86-3C58-47EE-94B9-1256D351A0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37978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54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ADB22CD6-6034-4988-8408-02444D20ADC4}"/>
              </a:ext>
            </a:extLst>
          </p:cNvPr>
          <p:cNvGraphicFramePr>
            <a:graphicFrameLocks noGrp="1"/>
          </p:cNvGraphicFramePr>
          <p:nvPr>
            <p:ph idx="1"/>
            <p:extLst>
              <p:ext uri="{D42A27DB-BD31-4B8C-83A1-F6EECF244321}">
                <p14:modId xmlns:p14="http://schemas.microsoft.com/office/powerpoint/2010/main" val="2222084624"/>
              </p:ext>
            </p:extLst>
          </p:nvPr>
        </p:nvGraphicFramePr>
        <p:xfrm>
          <a:off x="687388" y="2055813"/>
          <a:ext cx="8224840" cy="2560320"/>
        </p:xfrm>
        <a:graphic>
          <a:graphicData uri="http://schemas.openxmlformats.org/drawingml/2006/table">
            <a:tbl>
              <a:tblPr firstRow="1" bandRow="1">
                <a:tableStyleId>{10A1B5D5-9B99-4C35-A422-299274C87663}</a:tableStyleId>
              </a:tblPr>
              <a:tblGrid>
                <a:gridCol w="1644968">
                  <a:extLst>
                    <a:ext uri="{9D8B030D-6E8A-4147-A177-3AD203B41FA5}">
                      <a16:colId xmlns:a16="http://schemas.microsoft.com/office/drawing/2014/main" val="4248410546"/>
                    </a:ext>
                  </a:extLst>
                </a:gridCol>
                <a:gridCol w="1644968">
                  <a:extLst>
                    <a:ext uri="{9D8B030D-6E8A-4147-A177-3AD203B41FA5}">
                      <a16:colId xmlns:a16="http://schemas.microsoft.com/office/drawing/2014/main" val="2971744702"/>
                    </a:ext>
                  </a:extLst>
                </a:gridCol>
                <a:gridCol w="1644968">
                  <a:extLst>
                    <a:ext uri="{9D8B030D-6E8A-4147-A177-3AD203B41FA5}">
                      <a16:colId xmlns:a16="http://schemas.microsoft.com/office/drawing/2014/main" val="3071484372"/>
                    </a:ext>
                  </a:extLst>
                </a:gridCol>
                <a:gridCol w="1644968">
                  <a:extLst>
                    <a:ext uri="{9D8B030D-6E8A-4147-A177-3AD203B41FA5}">
                      <a16:colId xmlns:a16="http://schemas.microsoft.com/office/drawing/2014/main" val="2730795653"/>
                    </a:ext>
                  </a:extLst>
                </a:gridCol>
                <a:gridCol w="1644968">
                  <a:extLst>
                    <a:ext uri="{9D8B030D-6E8A-4147-A177-3AD203B41FA5}">
                      <a16:colId xmlns:a16="http://schemas.microsoft.com/office/drawing/2014/main" val="1256286891"/>
                    </a:ext>
                  </a:extLst>
                </a:gridCol>
              </a:tblGrid>
              <a:tr h="370840">
                <a:tc>
                  <a:txBody>
                    <a:bodyPr/>
                    <a:lstStyle/>
                    <a:p>
                      <a:endParaRPr lang="en-US" dirty="0"/>
                    </a:p>
                  </a:txBody>
                  <a:tcPr marL="84357" marR="843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rPr>
                        <a:t>Portfolio</a:t>
                      </a:r>
                    </a:p>
                  </a:txBody>
                  <a:tcPr marL="84357" marR="843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rPr>
                        <a:t>Rubric</a:t>
                      </a:r>
                    </a:p>
                  </a:txBody>
                  <a:tcPr marL="84357" marR="843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rPr>
                        <a:t>Employer Feedback</a:t>
                      </a:r>
                    </a:p>
                  </a:txBody>
                  <a:tcPr marL="84357" marR="843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rPr>
                        <a:t>Self-Assessment</a:t>
                      </a:r>
                    </a:p>
                  </a:txBody>
                  <a:tcPr marL="84357" marR="843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2375793"/>
                  </a:ext>
                </a:extLst>
              </a:tr>
              <a:tr h="370840">
                <a:tc>
                  <a:txBody>
                    <a:bodyPr/>
                    <a:lstStyle/>
                    <a:p>
                      <a:r>
                        <a:rPr lang="en-US" b="1" dirty="0"/>
                        <a:t>Academic Knowledge</a:t>
                      </a:r>
                    </a:p>
                  </a:txBody>
                  <a:tcPr marL="84357" marR="843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X</a:t>
                      </a:r>
                    </a:p>
                  </a:txBody>
                  <a:tcPr marL="84357" marR="843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X</a:t>
                      </a:r>
                    </a:p>
                  </a:txBody>
                  <a:tcPr marL="84357" marR="843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marL="84357" marR="843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marL="84357" marR="843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940394"/>
                  </a:ext>
                </a:extLst>
              </a:tr>
              <a:tr h="370840">
                <a:tc>
                  <a:txBody>
                    <a:bodyPr/>
                    <a:lstStyle/>
                    <a:p>
                      <a:r>
                        <a:rPr lang="en-US" b="1" dirty="0"/>
                        <a:t>Technical Skills</a:t>
                      </a:r>
                    </a:p>
                  </a:txBody>
                  <a:tcPr marL="84357" marR="843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X</a:t>
                      </a:r>
                    </a:p>
                  </a:txBody>
                  <a:tcPr marL="84357" marR="843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X</a:t>
                      </a:r>
                    </a:p>
                  </a:txBody>
                  <a:tcPr marL="84357" marR="843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X</a:t>
                      </a:r>
                    </a:p>
                  </a:txBody>
                  <a:tcPr marL="84357" marR="843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marL="84357" marR="843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083713"/>
                  </a:ext>
                </a:extLst>
              </a:tr>
              <a:tr h="370840">
                <a:tc>
                  <a:txBody>
                    <a:bodyPr/>
                    <a:lstStyle/>
                    <a:p>
                      <a:r>
                        <a:rPr lang="en-US" b="1" spc="-10" baseline="0" dirty="0"/>
                        <a:t>Employability </a:t>
                      </a:r>
                      <a:r>
                        <a:rPr lang="en-US" b="1" dirty="0"/>
                        <a:t>Skills</a:t>
                      </a:r>
                    </a:p>
                  </a:txBody>
                  <a:tcPr marL="84357" marR="843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X</a:t>
                      </a:r>
                    </a:p>
                  </a:txBody>
                  <a:tcPr marL="84357" marR="843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X</a:t>
                      </a:r>
                    </a:p>
                  </a:txBody>
                  <a:tcPr marL="84357" marR="843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X</a:t>
                      </a:r>
                    </a:p>
                  </a:txBody>
                  <a:tcPr marL="84357" marR="843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X</a:t>
                      </a:r>
                    </a:p>
                  </a:txBody>
                  <a:tcPr marL="84357" marR="843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920890"/>
                  </a:ext>
                </a:extLst>
              </a:tr>
            </a:tbl>
          </a:graphicData>
        </a:graphic>
      </p:graphicFrame>
      <p:sp>
        <p:nvSpPr>
          <p:cNvPr id="2" name="Title 1">
            <a:extLst>
              <a:ext uri="{FF2B5EF4-FFF2-40B4-BE49-F238E27FC236}">
                <a16:creationId xmlns:a16="http://schemas.microsoft.com/office/drawing/2014/main" id="{A7CDC93B-B2CB-4EFE-88B9-96D9FC12DB6A}"/>
              </a:ext>
            </a:extLst>
          </p:cNvPr>
          <p:cNvSpPr>
            <a:spLocks noGrp="1"/>
          </p:cNvSpPr>
          <p:nvPr>
            <p:ph type="title"/>
          </p:nvPr>
        </p:nvSpPr>
        <p:spPr/>
        <p:txBody>
          <a:bodyPr>
            <a:normAutofit/>
          </a:bodyPr>
          <a:lstStyle/>
          <a:p>
            <a:r>
              <a:rPr lang="en-US" dirty="0"/>
              <a:t>What Can Each Measurement Tool Assess?</a:t>
            </a:r>
          </a:p>
        </p:txBody>
      </p:sp>
      <p:sp>
        <p:nvSpPr>
          <p:cNvPr id="3" name="Slide Number Placeholder 2">
            <a:extLst>
              <a:ext uri="{FF2B5EF4-FFF2-40B4-BE49-F238E27FC236}">
                <a16:creationId xmlns:a16="http://schemas.microsoft.com/office/drawing/2014/main" id="{A8B1F75C-CBD2-49B7-BC05-35880895D738}"/>
              </a:ext>
            </a:extLst>
          </p:cNvPr>
          <p:cNvSpPr>
            <a:spLocks noGrp="1"/>
          </p:cNvSpPr>
          <p:nvPr>
            <p:ph type="sldNum" sz="quarter" idx="10"/>
          </p:nvPr>
        </p:nvSpPr>
        <p:spPr/>
        <p:txBody>
          <a:bodyPr/>
          <a:lstStyle/>
          <a:p>
            <a:pPr algn="r"/>
            <a:fld id="{F3477EC8-074D-41C4-94AE-E9EA7CEEA348}" type="slidenum">
              <a:rPr lang="en-US" smtClean="0"/>
              <a:pPr algn="r"/>
              <a:t>33</a:t>
            </a:fld>
            <a:endParaRPr lang="en-US" dirty="0"/>
          </a:p>
        </p:txBody>
      </p:sp>
      <p:sp>
        <p:nvSpPr>
          <p:cNvPr id="4" name="TextBox 3">
            <a:extLst>
              <a:ext uri="{FF2B5EF4-FFF2-40B4-BE49-F238E27FC236}">
                <a16:creationId xmlns:a16="http://schemas.microsoft.com/office/drawing/2014/main" id="{450F9907-D2E0-4E09-8D19-73A21D60AB41}"/>
              </a:ext>
            </a:extLst>
          </p:cNvPr>
          <p:cNvSpPr txBox="1"/>
          <p:nvPr/>
        </p:nvSpPr>
        <p:spPr>
          <a:xfrm>
            <a:off x="9669780" y="4114800"/>
            <a:ext cx="993738" cy="806824"/>
          </a:xfrm>
          <a:prstGeom prst="rect">
            <a:avLst/>
          </a:prstGeom>
          <a:noFill/>
        </p:spPr>
        <p:txBody>
          <a:bodyPr wrap="square" rtlCol="0">
            <a:spAutoFit/>
          </a:bodyPr>
          <a:lstStyle/>
          <a:p>
            <a:endParaRPr lang="en-US" dirty="0"/>
          </a:p>
        </p:txBody>
      </p:sp>
      <p:pic>
        <p:nvPicPr>
          <p:cNvPr id="6" name="Slide 33">
            <a:hlinkClick r:id="" action="ppaction://media"/>
            <a:extLst>
              <a:ext uri="{FF2B5EF4-FFF2-40B4-BE49-F238E27FC236}">
                <a16:creationId xmlns:a16="http://schemas.microsoft.com/office/drawing/2014/main" id="{CD8135BB-491F-4F61-A31B-03FA6A5E79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30106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E818CC5-EE6E-4126-97ED-2181EA1C5FCD}"/>
              </a:ext>
            </a:extLst>
          </p:cNvPr>
          <p:cNvSpPr>
            <a:spLocks noGrp="1"/>
          </p:cNvSpPr>
          <p:nvPr>
            <p:ph idx="1"/>
          </p:nvPr>
        </p:nvSpPr>
        <p:spPr/>
        <p:txBody>
          <a:bodyPr/>
          <a:lstStyle/>
          <a:p>
            <a:r>
              <a:rPr lang="en-US" dirty="0"/>
              <a:t>In teams, discuss which types of knowledge and skills you will assess. </a:t>
            </a:r>
          </a:p>
          <a:p>
            <a:r>
              <a:rPr lang="en-US" dirty="0"/>
              <a:t>Capture your notes and final decision on Part A of the Decision Point 3 handout on page 10.</a:t>
            </a:r>
          </a:p>
        </p:txBody>
      </p:sp>
      <p:sp>
        <p:nvSpPr>
          <p:cNvPr id="2" name="Title 1">
            <a:extLst>
              <a:ext uri="{FF2B5EF4-FFF2-40B4-BE49-F238E27FC236}">
                <a16:creationId xmlns:a16="http://schemas.microsoft.com/office/drawing/2014/main" id="{D63B7E5B-63DC-4148-A91E-94AE05E45DD1}"/>
              </a:ext>
            </a:extLst>
          </p:cNvPr>
          <p:cNvSpPr>
            <a:spLocks noGrp="1"/>
          </p:cNvSpPr>
          <p:nvPr>
            <p:ph type="title"/>
          </p:nvPr>
        </p:nvSpPr>
        <p:spPr/>
        <p:txBody>
          <a:bodyPr/>
          <a:lstStyle/>
          <a:p>
            <a:r>
              <a:rPr lang="en-US" dirty="0"/>
              <a:t>Discussion: Knowledge and Skills</a:t>
            </a:r>
          </a:p>
        </p:txBody>
      </p:sp>
      <p:sp>
        <p:nvSpPr>
          <p:cNvPr id="3" name="Slide Number Placeholder 2">
            <a:extLst>
              <a:ext uri="{FF2B5EF4-FFF2-40B4-BE49-F238E27FC236}">
                <a16:creationId xmlns:a16="http://schemas.microsoft.com/office/drawing/2014/main" id="{AAE70F19-D5F1-4726-9D22-3748CD41ADDD}"/>
              </a:ext>
            </a:extLst>
          </p:cNvPr>
          <p:cNvSpPr>
            <a:spLocks noGrp="1"/>
          </p:cNvSpPr>
          <p:nvPr>
            <p:ph type="sldNum" sz="quarter" idx="10"/>
          </p:nvPr>
        </p:nvSpPr>
        <p:spPr/>
        <p:txBody>
          <a:bodyPr/>
          <a:lstStyle/>
          <a:p>
            <a:pPr algn="r"/>
            <a:fld id="{F3477EC8-074D-41C4-94AE-E9EA7CEEA348}" type="slidenum">
              <a:rPr lang="en-US" smtClean="0"/>
              <a:pPr algn="r"/>
              <a:t>34</a:t>
            </a:fld>
            <a:endParaRPr lang="en-US" dirty="0"/>
          </a:p>
        </p:txBody>
      </p:sp>
      <p:pic>
        <p:nvPicPr>
          <p:cNvPr id="5" name="Slide 34">
            <a:hlinkClick r:id="" action="ppaction://media"/>
            <a:extLst>
              <a:ext uri="{FF2B5EF4-FFF2-40B4-BE49-F238E27FC236}">
                <a16:creationId xmlns:a16="http://schemas.microsoft.com/office/drawing/2014/main" id="{1CAED6A5-5184-400B-9D64-98FB92626D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58531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FD4E7701-9535-428D-AE41-79212947C9B8}"/>
              </a:ext>
            </a:extLst>
          </p:cNvPr>
          <p:cNvGraphicFramePr>
            <a:graphicFrameLocks noGrp="1"/>
          </p:cNvGraphicFramePr>
          <p:nvPr>
            <p:ph idx="1"/>
            <p:extLst>
              <p:ext uri="{D42A27DB-BD31-4B8C-83A1-F6EECF244321}">
                <p14:modId xmlns:p14="http://schemas.microsoft.com/office/powerpoint/2010/main" val="3899410696"/>
              </p:ext>
            </p:extLst>
          </p:nvPr>
        </p:nvGraphicFramePr>
        <p:xfrm>
          <a:off x="687388" y="2055813"/>
          <a:ext cx="8224837" cy="37322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itle 4">
            <a:extLst>
              <a:ext uri="{FF2B5EF4-FFF2-40B4-BE49-F238E27FC236}">
                <a16:creationId xmlns:a16="http://schemas.microsoft.com/office/drawing/2014/main" id="{7712082D-1122-4C7C-AD02-A1545EE9F353}"/>
              </a:ext>
            </a:extLst>
          </p:cNvPr>
          <p:cNvSpPr>
            <a:spLocks noGrp="1"/>
          </p:cNvSpPr>
          <p:nvPr>
            <p:ph type="title"/>
          </p:nvPr>
        </p:nvSpPr>
        <p:spPr/>
        <p:txBody>
          <a:bodyPr/>
          <a:lstStyle/>
          <a:p>
            <a:r>
              <a:rPr lang="en-US" dirty="0"/>
              <a:t>Types of Stakeholders</a:t>
            </a:r>
          </a:p>
        </p:txBody>
      </p:sp>
      <p:sp>
        <p:nvSpPr>
          <p:cNvPr id="4" name="Slide Number Placeholder 3">
            <a:extLst>
              <a:ext uri="{FF2B5EF4-FFF2-40B4-BE49-F238E27FC236}">
                <a16:creationId xmlns:a16="http://schemas.microsoft.com/office/drawing/2014/main" id="{B2C2BC40-7021-4CA8-8AA1-B8B7FDC7FE04}"/>
              </a:ext>
            </a:extLst>
          </p:cNvPr>
          <p:cNvSpPr>
            <a:spLocks noGrp="1"/>
          </p:cNvSpPr>
          <p:nvPr>
            <p:ph type="sldNum" sz="quarter" idx="10"/>
          </p:nvPr>
        </p:nvSpPr>
        <p:spPr/>
        <p:txBody>
          <a:bodyPr/>
          <a:lstStyle/>
          <a:p>
            <a:fld id="{A1A8B8B9-B651-4439-A868-E8F04EF81465}" type="slidenum">
              <a:rPr lang="en-US" smtClean="0"/>
              <a:pPr/>
              <a:t>35</a:t>
            </a:fld>
            <a:endParaRPr lang="en-US" dirty="0"/>
          </a:p>
        </p:txBody>
      </p:sp>
      <p:pic>
        <p:nvPicPr>
          <p:cNvPr id="9" name="Graphic 8" descr="Books">
            <a:extLst>
              <a:ext uri="{FF2B5EF4-FFF2-40B4-BE49-F238E27FC236}">
                <a16:creationId xmlns:a16="http://schemas.microsoft.com/office/drawing/2014/main" id="{9F7DED88-736D-44B3-B7F8-D924B30AC0E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91648" y="3516921"/>
            <a:ext cx="822960" cy="822960"/>
          </a:xfrm>
          <a:prstGeom prst="rect">
            <a:avLst/>
          </a:prstGeom>
        </p:spPr>
      </p:pic>
      <p:pic>
        <p:nvPicPr>
          <p:cNvPr id="11" name="Graphic 10" descr="Briefcase">
            <a:extLst>
              <a:ext uri="{FF2B5EF4-FFF2-40B4-BE49-F238E27FC236}">
                <a16:creationId xmlns:a16="http://schemas.microsoft.com/office/drawing/2014/main" id="{FDB7AA7F-3D94-4648-B635-A453164CADF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2975" y="4719333"/>
            <a:ext cx="731520" cy="731520"/>
          </a:xfrm>
          <a:prstGeom prst="rect">
            <a:avLst/>
          </a:prstGeom>
        </p:spPr>
      </p:pic>
      <p:pic>
        <p:nvPicPr>
          <p:cNvPr id="13" name="Graphic 12" descr="Bank">
            <a:extLst>
              <a:ext uri="{FF2B5EF4-FFF2-40B4-BE49-F238E27FC236}">
                <a16:creationId xmlns:a16="http://schemas.microsoft.com/office/drawing/2014/main" id="{4CDAA57F-1FF1-401C-9D75-2007007D5410}"/>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82010" y="2314509"/>
            <a:ext cx="822960" cy="822960"/>
          </a:xfrm>
          <a:prstGeom prst="rect">
            <a:avLst/>
          </a:prstGeom>
        </p:spPr>
      </p:pic>
      <p:pic>
        <p:nvPicPr>
          <p:cNvPr id="2" name="Slide 35">
            <a:hlinkClick r:id="" action="ppaction://media"/>
            <a:extLst>
              <a:ext uri="{FF2B5EF4-FFF2-40B4-BE49-F238E27FC236}">
                <a16:creationId xmlns:a16="http://schemas.microsoft.com/office/drawing/2014/main" id="{47BA109B-5ABA-421B-ADC3-EB51722181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52978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6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9F9437-1532-4C07-AF72-80A3E2F52113}"/>
              </a:ext>
            </a:extLst>
          </p:cNvPr>
          <p:cNvSpPr>
            <a:spLocks noGrp="1"/>
          </p:cNvSpPr>
          <p:nvPr>
            <p:ph idx="1"/>
          </p:nvPr>
        </p:nvSpPr>
        <p:spPr/>
        <p:txBody>
          <a:bodyPr/>
          <a:lstStyle/>
          <a:p>
            <a:r>
              <a:rPr lang="en-US" dirty="0"/>
              <a:t>Using Part B of the Decision Point 3 handout, respond to the guiding questions to identify key business and industry stakeholders.</a:t>
            </a:r>
          </a:p>
          <a:p>
            <a:r>
              <a:rPr lang="en-US" dirty="0"/>
              <a:t>Capture your notes from the discussion and a list of your stakeholders on the handout. </a:t>
            </a:r>
          </a:p>
        </p:txBody>
      </p:sp>
      <p:sp>
        <p:nvSpPr>
          <p:cNvPr id="3" name="Title 2">
            <a:extLst>
              <a:ext uri="{FF2B5EF4-FFF2-40B4-BE49-F238E27FC236}">
                <a16:creationId xmlns:a16="http://schemas.microsoft.com/office/drawing/2014/main" id="{C65CF7A1-78C7-468D-886B-F67505C9E6F4}"/>
              </a:ext>
            </a:extLst>
          </p:cNvPr>
          <p:cNvSpPr>
            <a:spLocks noGrp="1"/>
          </p:cNvSpPr>
          <p:nvPr>
            <p:ph type="title"/>
          </p:nvPr>
        </p:nvSpPr>
        <p:spPr/>
        <p:txBody>
          <a:bodyPr/>
          <a:lstStyle/>
          <a:p>
            <a:r>
              <a:rPr lang="en-US" dirty="0"/>
              <a:t>Discussion: Finding the Right Business and Industry Stakeholders</a:t>
            </a:r>
          </a:p>
        </p:txBody>
      </p:sp>
      <p:sp>
        <p:nvSpPr>
          <p:cNvPr id="4" name="Slide Number Placeholder 3">
            <a:extLst>
              <a:ext uri="{FF2B5EF4-FFF2-40B4-BE49-F238E27FC236}">
                <a16:creationId xmlns:a16="http://schemas.microsoft.com/office/drawing/2014/main" id="{F1B482D5-574E-41FE-9591-774562C6E0FE}"/>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pic>
        <p:nvPicPr>
          <p:cNvPr id="5" name="Slide 36">
            <a:hlinkClick r:id="" action="ppaction://media"/>
            <a:extLst>
              <a:ext uri="{FF2B5EF4-FFF2-40B4-BE49-F238E27FC236}">
                <a16:creationId xmlns:a16="http://schemas.microsoft.com/office/drawing/2014/main" id="{5B803A07-2F8E-41D9-B84C-FE783695F8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57442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099E99-8574-4CEA-94D5-93BC2A167B6C}"/>
              </a:ext>
            </a:extLst>
          </p:cNvPr>
          <p:cNvSpPr>
            <a:spLocks noGrp="1"/>
          </p:cNvSpPr>
          <p:nvPr>
            <p:ph type="title"/>
          </p:nvPr>
        </p:nvSpPr>
        <p:spPr/>
        <p:txBody>
          <a:bodyPr>
            <a:normAutofit/>
          </a:bodyPr>
          <a:lstStyle/>
          <a:p>
            <a:r>
              <a:rPr lang="en-US" dirty="0"/>
              <a:t>Approaches to Collect Feedback</a:t>
            </a:r>
          </a:p>
        </p:txBody>
      </p:sp>
      <p:sp>
        <p:nvSpPr>
          <p:cNvPr id="4" name="Slide Number Placeholder 3">
            <a:extLst>
              <a:ext uri="{FF2B5EF4-FFF2-40B4-BE49-F238E27FC236}">
                <a16:creationId xmlns:a16="http://schemas.microsoft.com/office/drawing/2014/main" id="{F3C8F812-B4EC-4E4E-877C-AC9D5DE56EDA}"/>
              </a:ext>
            </a:extLst>
          </p:cNvPr>
          <p:cNvSpPr>
            <a:spLocks noGrp="1"/>
          </p:cNvSpPr>
          <p:nvPr>
            <p:ph type="sldNum" sz="quarter" idx="10"/>
          </p:nvPr>
        </p:nvSpPr>
        <p:spPr/>
        <p:txBody>
          <a:bodyPr/>
          <a:lstStyle/>
          <a:p>
            <a:pPr algn="r"/>
            <a:fld id="{F3477EC8-074D-41C4-94AE-E9EA7CEEA348}" type="slidenum">
              <a:rPr lang="en-US" smtClean="0"/>
              <a:pPr algn="r"/>
              <a:t>37</a:t>
            </a:fld>
            <a:endParaRPr lang="en-US" dirty="0"/>
          </a:p>
        </p:txBody>
      </p:sp>
      <p:graphicFrame>
        <p:nvGraphicFramePr>
          <p:cNvPr id="9" name="Content Placeholder 5">
            <a:extLst>
              <a:ext uri="{FF2B5EF4-FFF2-40B4-BE49-F238E27FC236}">
                <a16:creationId xmlns:a16="http://schemas.microsoft.com/office/drawing/2014/main" id="{986BD39F-8594-4BBA-9DF5-7D9D77DB19BB}"/>
              </a:ext>
            </a:extLst>
          </p:cNvPr>
          <p:cNvGraphicFramePr>
            <a:graphicFrameLocks noGrp="1"/>
          </p:cNvGraphicFramePr>
          <p:nvPr>
            <p:ph idx="1"/>
            <p:extLst>
              <p:ext uri="{D42A27DB-BD31-4B8C-83A1-F6EECF244321}">
                <p14:modId xmlns:p14="http://schemas.microsoft.com/office/powerpoint/2010/main" val="2253482273"/>
              </p:ext>
            </p:extLst>
          </p:nvPr>
        </p:nvGraphicFramePr>
        <p:xfrm>
          <a:off x="687388" y="2055813"/>
          <a:ext cx="8224837" cy="37322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Graphic 7" descr="Checklist">
            <a:extLst>
              <a:ext uri="{FF2B5EF4-FFF2-40B4-BE49-F238E27FC236}">
                <a16:creationId xmlns:a16="http://schemas.microsoft.com/office/drawing/2014/main" id="{F482F982-8A3E-45B9-AB4A-9741F331A97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99783" y="4638399"/>
            <a:ext cx="822960" cy="822960"/>
          </a:xfrm>
          <a:prstGeom prst="rect">
            <a:avLst/>
          </a:prstGeom>
        </p:spPr>
      </p:pic>
      <p:pic>
        <p:nvPicPr>
          <p:cNvPr id="10" name="Graphic 9" descr="Chat">
            <a:extLst>
              <a:ext uri="{FF2B5EF4-FFF2-40B4-BE49-F238E27FC236}">
                <a16:creationId xmlns:a16="http://schemas.microsoft.com/office/drawing/2014/main" id="{F134D146-6343-4AA1-9923-E84C189794C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52817" y="3564573"/>
            <a:ext cx="822960" cy="822960"/>
          </a:xfrm>
          <a:prstGeom prst="rect">
            <a:avLst/>
          </a:prstGeom>
        </p:spPr>
      </p:pic>
      <p:pic>
        <p:nvPicPr>
          <p:cNvPr id="16" name="Graphic 15" descr="Users">
            <a:extLst>
              <a:ext uri="{FF2B5EF4-FFF2-40B4-BE49-F238E27FC236}">
                <a16:creationId xmlns:a16="http://schemas.microsoft.com/office/drawing/2014/main" id="{84B90DF9-1BD4-4AF7-B7BC-16ABBC15AAB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99783" y="2398713"/>
            <a:ext cx="822960" cy="822960"/>
          </a:xfrm>
          <a:prstGeom prst="rect">
            <a:avLst/>
          </a:prstGeom>
        </p:spPr>
      </p:pic>
      <p:pic>
        <p:nvPicPr>
          <p:cNvPr id="2" name="Slide 37">
            <a:hlinkClick r:id="" action="ppaction://media"/>
            <a:extLst>
              <a:ext uri="{FF2B5EF4-FFF2-40B4-BE49-F238E27FC236}">
                <a16:creationId xmlns:a16="http://schemas.microsoft.com/office/drawing/2014/main" id="{2FE584A3-EA05-4EAB-9141-389D58EB80D3}"/>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7505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6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D3C3ED4-B865-48C1-BD73-5523FE3BB662}"/>
              </a:ext>
            </a:extLst>
          </p:cNvPr>
          <p:cNvSpPr>
            <a:spLocks noGrp="1"/>
          </p:cNvSpPr>
          <p:nvPr>
            <p:ph idx="1"/>
          </p:nvPr>
        </p:nvSpPr>
        <p:spPr/>
        <p:txBody>
          <a:bodyPr/>
          <a:lstStyle/>
          <a:p>
            <a:r>
              <a:rPr lang="en-US" dirty="0"/>
              <a:t>Review the possible knowledge and skills from the Skills Bank table on pages 12–18 in the handout.</a:t>
            </a:r>
          </a:p>
          <a:p>
            <a:r>
              <a:rPr lang="en-US" dirty="0"/>
              <a:t>Solicit feedback from your stakeholders on your final list of knowledge and skills to assess and capture your final list on Part C of the Decision Point 3 handout. </a:t>
            </a:r>
          </a:p>
        </p:txBody>
      </p:sp>
      <p:sp>
        <p:nvSpPr>
          <p:cNvPr id="5" name="Title 4">
            <a:extLst>
              <a:ext uri="{FF2B5EF4-FFF2-40B4-BE49-F238E27FC236}">
                <a16:creationId xmlns:a16="http://schemas.microsoft.com/office/drawing/2014/main" id="{56FA2CBC-CC82-4672-9C4A-5F5D8B86A39B}"/>
              </a:ext>
            </a:extLst>
          </p:cNvPr>
          <p:cNvSpPr>
            <a:spLocks noGrp="1"/>
          </p:cNvSpPr>
          <p:nvPr>
            <p:ph type="title"/>
          </p:nvPr>
        </p:nvSpPr>
        <p:spPr/>
        <p:txBody>
          <a:bodyPr/>
          <a:lstStyle/>
          <a:p>
            <a:r>
              <a:rPr lang="en-US" dirty="0"/>
              <a:t>Activity: Defining Knowledge and Skills</a:t>
            </a:r>
          </a:p>
        </p:txBody>
      </p:sp>
      <p:sp>
        <p:nvSpPr>
          <p:cNvPr id="3" name="Slide Number Placeholder 2">
            <a:extLst>
              <a:ext uri="{FF2B5EF4-FFF2-40B4-BE49-F238E27FC236}">
                <a16:creationId xmlns:a16="http://schemas.microsoft.com/office/drawing/2014/main" id="{1AC18CE4-9827-4F89-B880-AAFDF3C6DC60}"/>
              </a:ext>
            </a:extLst>
          </p:cNvPr>
          <p:cNvSpPr>
            <a:spLocks noGrp="1"/>
          </p:cNvSpPr>
          <p:nvPr>
            <p:ph type="sldNum" sz="quarter" idx="10"/>
          </p:nvPr>
        </p:nvSpPr>
        <p:spPr/>
        <p:txBody>
          <a:bodyPr/>
          <a:lstStyle/>
          <a:p>
            <a:pPr algn="r"/>
            <a:fld id="{F3477EC8-074D-41C4-94AE-E9EA7CEEA348}" type="slidenum">
              <a:rPr lang="en-US" smtClean="0"/>
              <a:pPr algn="r"/>
              <a:t>38</a:t>
            </a:fld>
            <a:endParaRPr lang="en-US" dirty="0"/>
          </a:p>
        </p:txBody>
      </p:sp>
      <p:pic>
        <p:nvPicPr>
          <p:cNvPr id="2" name="Slide 38">
            <a:hlinkClick r:id="" action="ppaction://media"/>
            <a:extLst>
              <a:ext uri="{FF2B5EF4-FFF2-40B4-BE49-F238E27FC236}">
                <a16:creationId xmlns:a16="http://schemas.microsoft.com/office/drawing/2014/main" id="{2D571D7A-8CDE-4CB4-9D75-C20BD273FB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2040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C4EF04-CB74-4DEA-83E5-772D89206A73}"/>
              </a:ext>
            </a:extLst>
          </p:cNvPr>
          <p:cNvSpPr>
            <a:spLocks noGrp="1"/>
          </p:cNvSpPr>
          <p:nvPr>
            <p:ph idx="1"/>
          </p:nvPr>
        </p:nvSpPr>
        <p:spPr/>
        <p:txBody>
          <a:bodyPr/>
          <a:lstStyle/>
          <a:p>
            <a:r>
              <a:rPr lang="en-US" dirty="0">
                <a:hlinkClick r:id="rId5"/>
              </a:rPr>
              <a:t>Identifying and Engaging Key Stakeholders and Defining Goals of the Career Pathways System</a:t>
            </a:r>
            <a:r>
              <a:rPr lang="en-US" dirty="0"/>
              <a:t>, the CCRS Center</a:t>
            </a:r>
            <a:endParaRPr lang="en-US" dirty="0">
              <a:hlinkClick r:id="rId6"/>
            </a:endParaRPr>
          </a:p>
          <a:p>
            <a:r>
              <a:rPr lang="en-US" dirty="0">
                <a:hlinkClick r:id="rId6"/>
              </a:rPr>
              <a:t>Moving Toward Equity Stakeholder Engagement Guide</a:t>
            </a:r>
            <a:r>
              <a:rPr lang="en-US" dirty="0"/>
              <a:t>, the Center on Great Teachers and Leaders</a:t>
            </a:r>
          </a:p>
          <a:p>
            <a:r>
              <a:rPr lang="en-US" dirty="0">
                <a:hlinkClick r:id="rId7"/>
              </a:rPr>
              <a:t>Communications and Engagement Assessment Rubric </a:t>
            </a:r>
            <a:r>
              <a:rPr lang="en-US" dirty="0"/>
              <a:t>and </a:t>
            </a:r>
            <a:r>
              <a:rPr lang="en-US" dirty="0">
                <a:hlinkClick r:id="rId8"/>
              </a:rPr>
              <a:t>Facilitator’s Guide</a:t>
            </a:r>
            <a:r>
              <a:rPr lang="en-US" dirty="0"/>
              <a:t>, Reform Support Network</a:t>
            </a:r>
          </a:p>
          <a:p>
            <a:r>
              <a:rPr lang="en-US" dirty="0">
                <a:hlinkClick r:id="rId9"/>
              </a:rPr>
              <a:t>Meaningful Local Engagement Under ESSA</a:t>
            </a:r>
            <a:r>
              <a:rPr lang="en-US" dirty="0"/>
              <a:t>, CCSSO</a:t>
            </a:r>
          </a:p>
          <a:p>
            <a:r>
              <a:rPr lang="en-US" dirty="0">
                <a:hlinkClick r:id="rId10"/>
              </a:rPr>
              <a:t>Career Readiness Stakeholder Engagement Tool</a:t>
            </a:r>
            <a:r>
              <a:rPr lang="en-US" dirty="0"/>
              <a:t>, New Skills for Youth</a:t>
            </a:r>
          </a:p>
        </p:txBody>
      </p:sp>
      <p:sp>
        <p:nvSpPr>
          <p:cNvPr id="3" name="Title 2">
            <a:extLst>
              <a:ext uri="{FF2B5EF4-FFF2-40B4-BE49-F238E27FC236}">
                <a16:creationId xmlns:a16="http://schemas.microsoft.com/office/drawing/2014/main" id="{D4A949BB-7740-4D97-A995-1D92C6F92EFB}"/>
              </a:ext>
            </a:extLst>
          </p:cNvPr>
          <p:cNvSpPr>
            <a:spLocks noGrp="1"/>
          </p:cNvSpPr>
          <p:nvPr>
            <p:ph type="title"/>
          </p:nvPr>
        </p:nvSpPr>
        <p:spPr/>
        <p:txBody>
          <a:bodyPr/>
          <a:lstStyle/>
          <a:p>
            <a:r>
              <a:rPr lang="en-US" dirty="0"/>
              <a:t>Additional Resources on Stakeholder Engagement</a:t>
            </a:r>
          </a:p>
        </p:txBody>
      </p:sp>
      <p:sp>
        <p:nvSpPr>
          <p:cNvPr id="4" name="Slide Number Placeholder 3">
            <a:extLst>
              <a:ext uri="{FF2B5EF4-FFF2-40B4-BE49-F238E27FC236}">
                <a16:creationId xmlns:a16="http://schemas.microsoft.com/office/drawing/2014/main" id="{B4559881-643E-47F7-9C5F-4019E667C270}"/>
              </a:ext>
            </a:extLst>
          </p:cNvPr>
          <p:cNvSpPr>
            <a:spLocks noGrp="1"/>
          </p:cNvSpPr>
          <p:nvPr>
            <p:ph type="sldNum" sz="quarter" idx="10"/>
          </p:nvPr>
        </p:nvSpPr>
        <p:spPr/>
        <p:txBody>
          <a:bodyPr/>
          <a:lstStyle/>
          <a:p>
            <a:pPr algn="r"/>
            <a:fld id="{F3477EC8-074D-41C4-94AE-E9EA7CEEA348}" type="slidenum">
              <a:rPr lang="en-US" smtClean="0"/>
              <a:pPr algn="r"/>
              <a:t>39</a:t>
            </a:fld>
            <a:endParaRPr lang="en-US" dirty="0"/>
          </a:p>
        </p:txBody>
      </p:sp>
      <p:pic>
        <p:nvPicPr>
          <p:cNvPr id="5" name="Slide 39">
            <a:hlinkClick r:id="" action="ppaction://media"/>
            <a:extLst>
              <a:ext uri="{FF2B5EF4-FFF2-40B4-BE49-F238E27FC236}">
                <a16:creationId xmlns:a16="http://schemas.microsoft.com/office/drawing/2014/main" id="{3D3E32A4-A245-4599-A98B-178D9E43450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80581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E29496-8487-4965-9138-EFB390EB0E84}"/>
              </a:ext>
            </a:extLst>
          </p:cNvPr>
          <p:cNvSpPr>
            <a:spLocks noGrp="1"/>
          </p:cNvSpPr>
          <p:nvPr>
            <p:ph idx="1"/>
          </p:nvPr>
        </p:nvSpPr>
        <p:spPr/>
        <p:txBody>
          <a:bodyPr/>
          <a:lstStyle/>
          <a:p>
            <a:r>
              <a:rPr lang="en-US" dirty="0"/>
              <a:t>Designed for a team of committed partners—from secondary and postsecondary education, labor, policymakers, and business and industry.</a:t>
            </a:r>
          </a:p>
          <a:p>
            <a:r>
              <a:rPr lang="en-US" dirty="0"/>
              <a:t>Work through each decision point to select how to measure student learning from work-based learning and develop that measure.</a:t>
            </a:r>
          </a:p>
          <a:p>
            <a:r>
              <a:rPr lang="en-US" dirty="0"/>
              <a:t>May need to engage additional stakeholders for feedback to inform some decisions.</a:t>
            </a:r>
          </a:p>
        </p:txBody>
      </p:sp>
      <p:sp>
        <p:nvSpPr>
          <p:cNvPr id="3" name="Title 2">
            <a:extLst>
              <a:ext uri="{FF2B5EF4-FFF2-40B4-BE49-F238E27FC236}">
                <a16:creationId xmlns:a16="http://schemas.microsoft.com/office/drawing/2014/main" id="{C03A06C0-B4BD-469C-B51D-34F6DFE4C2FC}"/>
              </a:ext>
            </a:extLst>
          </p:cNvPr>
          <p:cNvSpPr>
            <a:spLocks noGrp="1"/>
          </p:cNvSpPr>
          <p:nvPr>
            <p:ph type="title"/>
          </p:nvPr>
        </p:nvSpPr>
        <p:spPr/>
        <p:txBody>
          <a:bodyPr/>
          <a:lstStyle/>
          <a:p>
            <a:r>
              <a:rPr lang="en-US" dirty="0"/>
              <a:t>How to Use the Modules</a:t>
            </a:r>
          </a:p>
        </p:txBody>
      </p:sp>
      <p:sp>
        <p:nvSpPr>
          <p:cNvPr id="4" name="Slide Number Placeholder 3">
            <a:extLst>
              <a:ext uri="{FF2B5EF4-FFF2-40B4-BE49-F238E27FC236}">
                <a16:creationId xmlns:a16="http://schemas.microsoft.com/office/drawing/2014/main" id="{1EA9E395-6688-4BA9-81B9-4CBD8CE4D9B9}"/>
              </a:ext>
            </a:extLst>
          </p:cNvPr>
          <p:cNvSpPr>
            <a:spLocks noGrp="1"/>
          </p:cNvSpPr>
          <p:nvPr>
            <p:ph type="sldNum" sz="quarter" idx="10"/>
          </p:nvPr>
        </p:nvSpPr>
        <p:spPr/>
        <p:txBody>
          <a:bodyPr/>
          <a:lstStyle/>
          <a:p>
            <a:pPr algn="r"/>
            <a:fld id="{F3477EC8-074D-41C4-94AE-E9EA7CEEA348}" type="slidenum">
              <a:rPr lang="en-US" smtClean="0"/>
              <a:pPr algn="r"/>
              <a:t>4</a:t>
            </a:fld>
            <a:endParaRPr lang="en-US" dirty="0"/>
          </a:p>
        </p:txBody>
      </p:sp>
      <p:pic>
        <p:nvPicPr>
          <p:cNvPr id="5" name="Slide 4">
            <a:hlinkClick r:id="" action="ppaction://media"/>
            <a:extLst>
              <a:ext uri="{FF2B5EF4-FFF2-40B4-BE49-F238E27FC236}">
                <a16:creationId xmlns:a16="http://schemas.microsoft.com/office/drawing/2014/main" id="{96038CBB-3B17-44D3-BF42-3EAC119EFD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3043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2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9691AE-A7A4-4A11-9FF5-120288EB01C1}"/>
              </a:ext>
            </a:extLst>
          </p:cNvPr>
          <p:cNvSpPr>
            <a:spLocks noGrp="1"/>
          </p:cNvSpPr>
          <p:nvPr>
            <p:ph type="title"/>
          </p:nvPr>
        </p:nvSpPr>
        <p:spPr>
          <a:xfrm>
            <a:off x="687388" y="1466994"/>
            <a:ext cx="8229600" cy="2800767"/>
          </a:xfrm>
        </p:spPr>
        <p:txBody>
          <a:bodyPr/>
          <a:lstStyle/>
          <a:p>
            <a:r>
              <a:rPr lang="en-US" dirty="0"/>
              <a:t>Decision Point 4: Plan for Supporting Work-Based Learning Measure Implementation</a:t>
            </a:r>
          </a:p>
        </p:txBody>
      </p:sp>
      <p:sp>
        <p:nvSpPr>
          <p:cNvPr id="3" name="Slide Number Placeholder 2">
            <a:extLst>
              <a:ext uri="{FF2B5EF4-FFF2-40B4-BE49-F238E27FC236}">
                <a16:creationId xmlns:a16="http://schemas.microsoft.com/office/drawing/2014/main" id="{47D8678B-9D43-49C7-8050-59C0147CD070}"/>
              </a:ext>
            </a:extLst>
          </p:cNvPr>
          <p:cNvSpPr>
            <a:spLocks noGrp="1"/>
          </p:cNvSpPr>
          <p:nvPr>
            <p:ph type="sldNum" sz="quarter" idx="12"/>
          </p:nvPr>
        </p:nvSpPr>
        <p:spPr/>
        <p:txBody>
          <a:bodyPr/>
          <a:lstStyle/>
          <a:p>
            <a:pPr algn="r"/>
            <a:fld id="{F3477EC8-074D-41C4-94AE-E9EA7CEEA348}" type="slidenum">
              <a:rPr lang="en-US" smtClean="0"/>
              <a:pPr algn="r"/>
              <a:t>40</a:t>
            </a:fld>
            <a:endParaRPr lang="en-US" dirty="0"/>
          </a:p>
        </p:txBody>
      </p:sp>
      <p:pic>
        <p:nvPicPr>
          <p:cNvPr id="2" name="Slide 40">
            <a:hlinkClick r:id="" action="ppaction://media"/>
            <a:extLst>
              <a:ext uri="{FF2B5EF4-FFF2-40B4-BE49-F238E27FC236}">
                <a16:creationId xmlns:a16="http://schemas.microsoft.com/office/drawing/2014/main" id="{D659EC43-B007-4E50-98C9-71D468E831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66710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Content Placeholder 26">
            <a:extLst>
              <a:ext uri="{FF2B5EF4-FFF2-40B4-BE49-F238E27FC236}">
                <a16:creationId xmlns:a16="http://schemas.microsoft.com/office/drawing/2014/main" id="{EB19F15C-2094-4ED0-804E-C66CCF753119}"/>
              </a:ext>
            </a:extLst>
          </p:cNvPr>
          <p:cNvGraphicFramePr>
            <a:graphicFrameLocks noGrp="1"/>
          </p:cNvGraphicFramePr>
          <p:nvPr>
            <p:ph idx="1"/>
            <p:extLst>
              <p:ext uri="{D42A27DB-BD31-4B8C-83A1-F6EECF244321}">
                <p14:modId xmlns:p14="http://schemas.microsoft.com/office/powerpoint/2010/main" val="1887609181"/>
              </p:ext>
            </p:extLst>
          </p:nvPr>
        </p:nvGraphicFramePr>
        <p:xfrm>
          <a:off x="687388" y="2055813"/>
          <a:ext cx="8224837" cy="37322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itle 2">
            <a:extLst>
              <a:ext uri="{FF2B5EF4-FFF2-40B4-BE49-F238E27FC236}">
                <a16:creationId xmlns:a16="http://schemas.microsoft.com/office/drawing/2014/main" id="{A3F76DA0-5316-498E-A9D2-41B65ECF33F6}"/>
              </a:ext>
            </a:extLst>
          </p:cNvPr>
          <p:cNvSpPr>
            <a:spLocks noGrp="1"/>
          </p:cNvSpPr>
          <p:nvPr>
            <p:ph type="title"/>
          </p:nvPr>
        </p:nvSpPr>
        <p:spPr/>
        <p:txBody>
          <a:bodyPr/>
          <a:lstStyle/>
          <a:p>
            <a:r>
              <a:rPr lang="en-US" dirty="0"/>
              <a:t>Factors of Implementation Success</a:t>
            </a:r>
          </a:p>
        </p:txBody>
      </p:sp>
      <p:sp>
        <p:nvSpPr>
          <p:cNvPr id="4" name="Slide Number Placeholder 3">
            <a:extLst>
              <a:ext uri="{FF2B5EF4-FFF2-40B4-BE49-F238E27FC236}">
                <a16:creationId xmlns:a16="http://schemas.microsoft.com/office/drawing/2014/main" id="{88878E89-546D-49C3-B9E6-7D3AA0D95DA9}"/>
              </a:ext>
            </a:extLst>
          </p:cNvPr>
          <p:cNvSpPr>
            <a:spLocks noGrp="1"/>
          </p:cNvSpPr>
          <p:nvPr>
            <p:ph type="sldNum" sz="quarter" idx="10"/>
          </p:nvPr>
        </p:nvSpPr>
        <p:spPr/>
        <p:txBody>
          <a:bodyPr/>
          <a:lstStyle/>
          <a:p>
            <a:pPr algn="r"/>
            <a:fld id="{F3477EC8-074D-41C4-94AE-E9EA7CEEA348}" type="slidenum">
              <a:rPr lang="en-US" smtClean="0"/>
              <a:pPr algn="r"/>
              <a:t>41</a:t>
            </a:fld>
            <a:endParaRPr lang="en-US" dirty="0"/>
          </a:p>
        </p:txBody>
      </p:sp>
      <p:pic>
        <p:nvPicPr>
          <p:cNvPr id="2" name="Slide 41">
            <a:hlinkClick r:id="" action="ppaction://media"/>
            <a:extLst>
              <a:ext uri="{FF2B5EF4-FFF2-40B4-BE49-F238E27FC236}">
                <a16:creationId xmlns:a16="http://schemas.microsoft.com/office/drawing/2014/main" id="{0FBAFF13-73BE-4304-A9FE-9256A29F8F4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16889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3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EE49A3C0-244A-4C3A-A860-2D28150B47E2}"/>
              </a:ext>
            </a:extLst>
          </p:cNvPr>
          <p:cNvGraphicFramePr>
            <a:graphicFrameLocks noGrp="1"/>
          </p:cNvGraphicFramePr>
          <p:nvPr>
            <p:ph idx="1"/>
            <p:extLst>
              <p:ext uri="{D42A27DB-BD31-4B8C-83A1-F6EECF244321}">
                <p14:modId xmlns:p14="http://schemas.microsoft.com/office/powerpoint/2010/main" val="276807148"/>
              </p:ext>
            </p:extLst>
          </p:nvPr>
        </p:nvGraphicFramePr>
        <p:xfrm>
          <a:off x="687388" y="2055813"/>
          <a:ext cx="8225511" cy="3654520"/>
        </p:xfrm>
        <a:graphic>
          <a:graphicData uri="http://schemas.openxmlformats.org/drawingml/2006/table">
            <a:tbl>
              <a:tblPr firstRow="1" bandRow="1">
                <a:tableStyleId>{93296810-A885-4BE3-A3E7-6D5BEEA58F35}</a:tableStyleId>
              </a:tblPr>
              <a:tblGrid>
                <a:gridCol w="2146184">
                  <a:extLst>
                    <a:ext uri="{9D8B030D-6E8A-4147-A177-3AD203B41FA5}">
                      <a16:colId xmlns:a16="http://schemas.microsoft.com/office/drawing/2014/main" val="3645867356"/>
                    </a:ext>
                  </a:extLst>
                </a:gridCol>
                <a:gridCol w="1583250">
                  <a:extLst>
                    <a:ext uri="{9D8B030D-6E8A-4147-A177-3AD203B41FA5}">
                      <a16:colId xmlns:a16="http://schemas.microsoft.com/office/drawing/2014/main" val="1374276413"/>
                    </a:ext>
                  </a:extLst>
                </a:gridCol>
                <a:gridCol w="1205873">
                  <a:extLst>
                    <a:ext uri="{9D8B030D-6E8A-4147-A177-3AD203B41FA5}">
                      <a16:colId xmlns:a16="http://schemas.microsoft.com/office/drawing/2014/main" val="1256038766"/>
                    </a:ext>
                  </a:extLst>
                </a:gridCol>
                <a:gridCol w="1645102">
                  <a:extLst>
                    <a:ext uri="{9D8B030D-6E8A-4147-A177-3AD203B41FA5}">
                      <a16:colId xmlns:a16="http://schemas.microsoft.com/office/drawing/2014/main" val="3360818222"/>
                    </a:ext>
                  </a:extLst>
                </a:gridCol>
                <a:gridCol w="1645102">
                  <a:extLst>
                    <a:ext uri="{9D8B030D-6E8A-4147-A177-3AD203B41FA5}">
                      <a16:colId xmlns:a16="http://schemas.microsoft.com/office/drawing/2014/main" val="276069045"/>
                    </a:ext>
                  </a:extLst>
                </a:gridCol>
              </a:tblGrid>
              <a:tr h="730904">
                <a:tc>
                  <a:txBody>
                    <a:bodyPr/>
                    <a:lstStyle/>
                    <a:p>
                      <a:endParaRPr lang="en-US" dirty="0"/>
                    </a:p>
                  </a:txBody>
                  <a:tcPr marL="86199" marR="86199"/>
                </a:tc>
                <a:tc>
                  <a:txBody>
                    <a:bodyPr/>
                    <a:lstStyle/>
                    <a:p>
                      <a:r>
                        <a:rPr lang="en-US" dirty="0">
                          <a:solidFill>
                            <a:schemeClr val="tx1"/>
                          </a:solidFill>
                        </a:rPr>
                        <a:t>Portfolios</a:t>
                      </a:r>
                    </a:p>
                  </a:txBody>
                  <a:tcPr marL="86199" marR="86199"/>
                </a:tc>
                <a:tc>
                  <a:txBody>
                    <a:bodyPr/>
                    <a:lstStyle/>
                    <a:p>
                      <a:r>
                        <a:rPr lang="en-US" dirty="0">
                          <a:solidFill>
                            <a:schemeClr val="tx1"/>
                          </a:solidFill>
                        </a:rPr>
                        <a:t>Rubric</a:t>
                      </a:r>
                    </a:p>
                  </a:txBody>
                  <a:tcPr marL="86199" marR="86199"/>
                </a:tc>
                <a:tc>
                  <a:txBody>
                    <a:bodyPr/>
                    <a:lstStyle/>
                    <a:p>
                      <a:r>
                        <a:rPr lang="en-US" dirty="0">
                          <a:solidFill>
                            <a:schemeClr val="tx1"/>
                          </a:solidFill>
                        </a:rPr>
                        <a:t>Employer Feedback</a:t>
                      </a:r>
                    </a:p>
                  </a:txBody>
                  <a:tcPr marL="86199" marR="86199"/>
                </a:tc>
                <a:tc>
                  <a:txBody>
                    <a:bodyPr/>
                    <a:lstStyle/>
                    <a:p>
                      <a:r>
                        <a:rPr lang="en-US" dirty="0">
                          <a:solidFill>
                            <a:schemeClr val="tx1"/>
                          </a:solidFill>
                        </a:rPr>
                        <a:t>Self-Assessment</a:t>
                      </a:r>
                    </a:p>
                  </a:txBody>
                  <a:tcPr marL="86199" marR="86199"/>
                </a:tc>
                <a:extLst>
                  <a:ext uri="{0D108BD9-81ED-4DB2-BD59-A6C34878D82A}">
                    <a16:rowId xmlns:a16="http://schemas.microsoft.com/office/drawing/2014/main" val="3212538593"/>
                  </a:ext>
                </a:extLst>
              </a:tr>
              <a:tr h="730904">
                <a:tc>
                  <a:txBody>
                    <a:bodyPr/>
                    <a:lstStyle/>
                    <a:p>
                      <a:r>
                        <a:rPr lang="en-US" b="1" dirty="0"/>
                        <a:t>Training and Resources</a:t>
                      </a:r>
                    </a:p>
                  </a:txBody>
                  <a:tcPr marL="86199" marR="86199"/>
                </a:tc>
                <a:tc>
                  <a:txBody>
                    <a:bodyPr/>
                    <a:lstStyle/>
                    <a:p>
                      <a:r>
                        <a:rPr lang="en-US" dirty="0"/>
                        <a:t>High</a:t>
                      </a:r>
                    </a:p>
                  </a:txBody>
                  <a:tcPr marL="86199" marR="86199"/>
                </a:tc>
                <a:tc>
                  <a:txBody>
                    <a:bodyPr/>
                    <a:lstStyle/>
                    <a:p>
                      <a:r>
                        <a:rPr lang="en-US" dirty="0"/>
                        <a:t>High</a:t>
                      </a:r>
                    </a:p>
                  </a:txBody>
                  <a:tcPr marL="86199" marR="86199"/>
                </a:tc>
                <a:tc>
                  <a:txBody>
                    <a:bodyPr/>
                    <a:lstStyle/>
                    <a:p>
                      <a:r>
                        <a:rPr lang="en-US" dirty="0"/>
                        <a:t>Medium</a:t>
                      </a:r>
                    </a:p>
                  </a:txBody>
                  <a:tcPr marL="86199" marR="86199"/>
                </a:tc>
                <a:tc>
                  <a:txBody>
                    <a:bodyPr/>
                    <a:lstStyle/>
                    <a:p>
                      <a:r>
                        <a:rPr lang="en-US" dirty="0"/>
                        <a:t>Low</a:t>
                      </a:r>
                    </a:p>
                  </a:txBody>
                  <a:tcPr marL="86199" marR="86199"/>
                </a:tc>
                <a:extLst>
                  <a:ext uri="{0D108BD9-81ED-4DB2-BD59-A6C34878D82A}">
                    <a16:rowId xmlns:a16="http://schemas.microsoft.com/office/drawing/2014/main" val="337634659"/>
                  </a:ext>
                </a:extLst>
              </a:tr>
              <a:tr h="730904">
                <a:tc>
                  <a:txBody>
                    <a:bodyPr/>
                    <a:lstStyle/>
                    <a:p>
                      <a:r>
                        <a:rPr lang="en-US" b="1" dirty="0"/>
                        <a:t>Calibration Needs</a:t>
                      </a:r>
                    </a:p>
                  </a:txBody>
                  <a:tcPr marL="86199" marR="86199"/>
                </a:tc>
                <a:tc>
                  <a:txBody>
                    <a:bodyPr/>
                    <a:lstStyle/>
                    <a:p>
                      <a:r>
                        <a:rPr lang="en-US" dirty="0"/>
                        <a:t>High</a:t>
                      </a:r>
                    </a:p>
                  </a:txBody>
                  <a:tcPr marL="86199" marR="86199"/>
                </a:tc>
                <a:tc>
                  <a:txBody>
                    <a:bodyPr/>
                    <a:lstStyle/>
                    <a:p>
                      <a:r>
                        <a:rPr lang="en-US" dirty="0"/>
                        <a:t>High</a:t>
                      </a:r>
                    </a:p>
                  </a:txBody>
                  <a:tcPr marL="86199" marR="86199"/>
                </a:tc>
                <a:tc>
                  <a:txBody>
                    <a:bodyPr/>
                    <a:lstStyle/>
                    <a:p>
                      <a:r>
                        <a:rPr lang="en-US" dirty="0"/>
                        <a:t>Medium</a:t>
                      </a:r>
                    </a:p>
                  </a:txBody>
                  <a:tcPr marL="86199" marR="86199"/>
                </a:tc>
                <a:tc>
                  <a:txBody>
                    <a:bodyPr/>
                    <a:lstStyle/>
                    <a:p>
                      <a:r>
                        <a:rPr lang="en-US" dirty="0"/>
                        <a:t>Low</a:t>
                      </a:r>
                    </a:p>
                  </a:txBody>
                  <a:tcPr marL="86199" marR="86199"/>
                </a:tc>
                <a:extLst>
                  <a:ext uri="{0D108BD9-81ED-4DB2-BD59-A6C34878D82A}">
                    <a16:rowId xmlns:a16="http://schemas.microsoft.com/office/drawing/2014/main" val="4190356079"/>
                  </a:ext>
                </a:extLst>
              </a:tr>
              <a:tr h="730904">
                <a:tc>
                  <a:txBody>
                    <a:bodyPr/>
                    <a:lstStyle/>
                    <a:p>
                      <a:r>
                        <a:rPr lang="en-US" b="1" dirty="0"/>
                        <a:t>Communication</a:t>
                      </a:r>
                    </a:p>
                  </a:txBody>
                  <a:tcPr marL="86199" marR="86199"/>
                </a:tc>
                <a:tc>
                  <a:txBody>
                    <a:bodyPr/>
                    <a:lstStyle/>
                    <a:p>
                      <a:r>
                        <a:rPr lang="en-US" dirty="0"/>
                        <a:t>High</a:t>
                      </a:r>
                    </a:p>
                  </a:txBody>
                  <a:tcPr marL="86199" marR="86199"/>
                </a:tc>
                <a:tc>
                  <a:txBody>
                    <a:bodyPr/>
                    <a:lstStyle/>
                    <a:p>
                      <a:r>
                        <a:rPr lang="en-US" dirty="0"/>
                        <a:t>High</a:t>
                      </a:r>
                    </a:p>
                  </a:txBody>
                  <a:tcPr marL="86199" marR="86199"/>
                </a:tc>
                <a:tc>
                  <a:txBody>
                    <a:bodyPr/>
                    <a:lstStyle/>
                    <a:p>
                      <a:r>
                        <a:rPr lang="en-US" dirty="0"/>
                        <a:t>High</a:t>
                      </a:r>
                    </a:p>
                  </a:txBody>
                  <a:tcPr marL="86199" marR="86199"/>
                </a:tc>
                <a:tc>
                  <a:txBody>
                    <a:bodyPr/>
                    <a:lstStyle/>
                    <a:p>
                      <a:r>
                        <a:rPr lang="en-US" dirty="0"/>
                        <a:t>Medium</a:t>
                      </a:r>
                    </a:p>
                  </a:txBody>
                  <a:tcPr marL="86199" marR="86199"/>
                </a:tc>
                <a:extLst>
                  <a:ext uri="{0D108BD9-81ED-4DB2-BD59-A6C34878D82A}">
                    <a16:rowId xmlns:a16="http://schemas.microsoft.com/office/drawing/2014/main" val="2399894227"/>
                  </a:ext>
                </a:extLst>
              </a:tr>
              <a:tr h="730904">
                <a:tc>
                  <a:txBody>
                    <a:bodyPr/>
                    <a:lstStyle/>
                    <a:p>
                      <a:r>
                        <a:rPr lang="en-US" b="1" dirty="0"/>
                        <a:t>Stakeholder Engagement</a:t>
                      </a:r>
                    </a:p>
                  </a:txBody>
                  <a:tcPr marL="86199" marR="86199"/>
                </a:tc>
                <a:tc>
                  <a:txBody>
                    <a:bodyPr/>
                    <a:lstStyle/>
                    <a:p>
                      <a:r>
                        <a:rPr lang="en-US" dirty="0"/>
                        <a:t>Medium</a:t>
                      </a:r>
                    </a:p>
                  </a:txBody>
                  <a:tcPr marL="86199" marR="86199"/>
                </a:tc>
                <a:tc>
                  <a:txBody>
                    <a:bodyPr/>
                    <a:lstStyle/>
                    <a:p>
                      <a:r>
                        <a:rPr lang="en-US" dirty="0"/>
                        <a:t>Medium</a:t>
                      </a:r>
                    </a:p>
                  </a:txBody>
                  <a:tcPr marL="86199" marR="86199"/>
                </a:tc>
                <a:tc>
                  <a:txBody>
                    <a:bodyPr/>
                    <a:lstStyle/>
                    <a:p>
                      <a:r>
                        <a:rPr lang="en-US" dirty="0"/>
                        <a:t>High</a:t>
                      </a:r>
                    </a:p>
                  </a:txBody>
                  <a:tcPr marL="86199" marR="86199"/>
                </a:tc>
                <a:tc>
                  <a:txBody>
                    <a:bodyPr/>
                    <a:lstStyle/>
                    <a:p>
                      <a:r>
                        <a:rPr lang="en-US" dirty="0"/>
                        <a:t>Low</a:t>
                      </a:r>
                    </a:p>
                  </a:txBody>
                  <a:tcPr marL="86199" marR="86199"/>
                </a:tc>
                <a:extLst>
                  <a:ext uri="{0D108BD9-81ED-4DB2-BD59-A6C34878D82A}">
                    <a16:rowId xmlns:a16="http://schemas.microsoft.com/office/drawing/2014/main" val="3569720410"/>
                  </a:ext>
                </a:extLst>
              </a:tr>
            </a:tbl>
          </a:graphicData>
        </a:graphic>
      </p:graphicFrame>
      <p:sp>
        <p:nvSpPr>
          <p:cNvPr id="3" name="Title 2">
            <a:extLst>
              <a:ext uri="{FF2B5EF4-FFF2-40B4-BE49-F238E27FC236}">
                <a16:creationId xmlns:a16="http://schemas.microsoft.com/office/drawing/2014/main" id="{9BC87811-4370-4B2C-B915-5E01FE25FFF0}"/>
              </a:ext>
            </a:extLst>
          </p:cNvPr>
          <p:cNvSpPr>
            <a:spLocks noGrp="1"/>
          </p:cNvSpPr>
          <p:nvPr>
            <p:ph type="title"/>
          </p:nvPr>
        </p:nvSpPr>
        <p:spPr/>
        <p:txBody>
          <a:bodyPr/>
          <a:lstStyle/>
          <a:p>
            <a:r>
              <a:rPr lang="en-US" dirty="0"/>
              <a:t>Level of Intensity for Each Factor</a:t>
            </a:r>
          </a:p>
        </p:txBody>
      </p:sp>
      <p:sp>
        <p:nvSpPr>
          <p:cNvPr id="4" name="Slide Number Placeholder 3">
            <a:extLst>
              <a:ext uri="{FF2B5EF4-FFF2-40B4-BE49-F238E27FC236}">
                <a16:creationId xmlns:a16="http://schemas.microsoft.com/office/drawing/2014/main" id="{32A595A7-EADB-434A-9F88-53B787014BD2}"/>
              </a:ext>
            </a:extLst>
          </p:cNvPr>
          <p:cNvSpPr>
            <a:spLocks noGrp="1"/>
          </p:cNvSpPr>
          <p:nvPr>
            <p:ph type="sldNum" sz="quarter" idx="10"/>
          </p:nvPr>
        </p:nvSpPr>
        <p:spPr/>
        <p:txBody>
          <a:bodyPr/>
          <a:lstStyle/>
          <a:p>
            <a:pPr algn="r"/>
            <a:fld id="{F3477EC8-074D-41C4-94AE-E9EA7CEEA348}" type="slidenum">
              <a:rPr lang="en-US" smtClean="0"/>
              <a:pPr algn="r"/>
              <a:t>42</a:t>
            </a:fld>
            <a:endParaRPr lang="en-US" dirty="0"/>
          </a:p>
        </p:txBody>
      </p:sp>
      <p:pic>
        <p:nvPicPr>
          <p:cNvPr id="2" name="Slide 42">
            <a:hlinkClick r:id="" action="ppaction://media"/>
            <a:extLst>
              <a:ext uri="{FF2B5EF4-FFF2-40B4-BE49-F238E27FC236}">
                <a16:creationId xmlns:a16="http://schemas.microsoft.com/office/drawing/2014/main" id="{CA501780-0343-4E5D-8D4F-045517DF05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33852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2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869C1B-0103-4136-8B52-119D7DC5EF8D}"/>
              </a:ext>
            </a:extLst>
          </p:cNvPr>
          <p:cNvSpPr>
            <a:spLocks noGrp="1"/>
          </p:cNvSpPr>
          <p:nvPr>
            <p:ph idx="1"/>
          </p:nvPr>
        </p:nvSpPr>
        <p:spPr/>
        <p:txBody>
          <a:bodyPr/>
          <a:lstStyle/>
          <a:p>
            <a:r>
              <a:rPr lang="en-US" dirty="0"/>
              <a:t>Using the Decision Point 4 handout on page 19, consider the different factors that support quality implementation. Capture your notes on anything important to consider.</a:t>
            </a:r>
          </a:p>
          <a:p>
            <a:r>
              <a:rPr lang="en-US" dirty="0"/>
              <a:t>As a group, identify which stakeholders will take responsibility for leading the specific implementation factors and the timeline for addressing it.</a:t>
            </a:r>
          </a:p>
        </p:txBody>
      </p:sp>
      <p:sp>
        <p:nvSpPr>
          <p:cNvPr id="3" name="Title 2">
            <a:extLst>
              <a:ext uri="{FF2B5EF4-FFF2-40B4-BE49-F238E27FC236}">
                <a16:creationId xmlns:a16="http://schemas.microsoft.com/office/drawing/2014/main" id="{38E7C422-DA5C-4855-B9EA-0A820C8609E5}"/>
              </a:ext>
            </a:extLst>
          </p:cNvPr>
          <p:cNvSpPr>
            <a:spLocks noGrp="1"/>
          </p:cNvSpPr>
          <p:nvPr>
            <p:ph type="title"/>
          </p:nvPr>
        </p:nvSpPr>
        <p:spPr/>
        <p:txBody>
          <a:bodyPr>
            <a:normAutofit fontScale="90000"/>
          </a:bodyPr>
          <a:lstStyle/>
          <a:p>
            <a:r>
              <a:rPr lang="en-US" dirty="0"/>
              <a:t>Discussion: Plan for Supporting Work-Based Learning Measure Implementation</a:t>
            </a:r>
          </a:p>
        </p:txBody>
      </p:sp>
      <p:sp>
        <p:nvSpPr>
          <p:cNvPr id="4" name="Slide Number Placeholder 3">
            <a:extLst>
              <a:ext uri="{FF2B5EF4-FFF2-40B4-BE49-F238E27FC236}">
                <a16:creationId xmlns:a16="http://schemas.microsoft.com/office/drawing/2014/main" id="{262CB46C-2E22-400D-9ED8-1F0958988FFD}"/>
              </a:ext>
            </a:extLst>
          </p:cNvPr>
          <p:cNvSpPr>
            <a:spLocks noGrp="1"/>
          </p:cNvSpPr>
          <p:nvPr>
            <p:ph type="sldNum" sz="quarter" idx="10"/>
          </p:nvPr>
        </p:nvSpPr>
        <p:spPr/>
        <p:txBody>
          <a:bodyPr/>
          <a:lstStyle/>
          <a:p>
            <a:pPr algn="r"/>
            <a:fld id="{F3477EC8-074D-41C4-94AE-E9EA7CEEA348}" type="slidenum">
              <a:rPr lang="en-US" smtClean="0"/>
              <a:pPr algn="r"/>
              <a:t>43</a:t>
            </a:fld>
            <a:endParaRPr lang="en-US" dirty="0"/>
          </a:p>
        </p:txBody>
      </p:sp>
      <p:pic>
        <p:nvPicPr>
          <p:cNvPr id="5" name="Slide 43">
            <a:hlinkClick r:id="" action="ppaction://media"/>
            <a:extLst>
              <a:ext uri="{FF2B5EF4-FFF2-40B4-BE49-F238E27FC236}">
                <a16:creationId xmlns:a16="http://schemas.microsoft.com/office/drawing/2014/main" id="{AE3E80A9-F032-4211-9393-A938EB9860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762394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709A4-95A5-4ED7-B118-29CEF5340007}"/>
              </a:ext>
            </a:extLst>
          </p:cNvPr>
          <p:cNvSpPr>
            <a:spLocks noGrp="1"/>
          </p:cNvSpPr>
          <p:nvPr>
            <p:ph type="title"/>
          </p:nvPr>
        </p:nvSpPr>
        <p:spPr>
          <a:xfrm>
            <a:off x="687388" y="2821211"/>
            <a:ext cx="8229600" cy="1446550"/>
          </a:xfrm>
        </p:spPr>
        <p:txBody>
          <a:bodyPr/>
          <a:lstStyle/>
          <a:p>
            <a:r>
              <a:rPr lang="en-US" dirty="0"/>
              <a:t>Decision Point 5: Select Work-Based Learning Measure(s)</a:t>
            </a:r>
          </a:p>
        </p:txBody>
      </p:sp>
      <p:sp>
        <p:nvSpPr>
          <p:cNvPr id="4" name="Slide Number Placeholder 3">
            <a:extLst>
              <a:ext uri="{FF2B5EF4-FFF2-40B4-BE49-F238E27FC236}">
                <a16:creationId xmlns:a16="http://schemas.microsoft.com/office/drawing/2014/main" id="{2746C9F5-0145-4870-9646-0931AEC4C29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A8B8B9-B651-4439-A868-E8F04EF81465}" type="slidenum">
              <a:rPr kumimoji="0" lang="en-US" sz="1000" b="0" i="0" u="none" strike="noStrike" kern="1200" cap="none" spc="0" normalizeH="0" baseline="0" noProof="0" smtClean="0">
                <a:ln>
                  <a:noFill/>
                </a:ln>
                <a:solidFill>
                  <a:srgbClr val="FFFFFF">
                    <a:lumMod val="75000"/>
                  </a:srgbClr>
                </a:solidFill>
                <a:effectLst/>
                <a:uLnTx/>
                <a:uFillTx/>
                <a:latin typeface="Arial" pitchFamily="34" charset="0"/>
                <a:ea typeface="ＭＳ Ｐゴシック"/>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000" b="0" i="0" u="none" strike="noStrike" kern="1200" cap="none" spc="0" normalizeH="0" baseline="0" noProof="0" dirty="0">
              <a:ln>
                <a:noFill/>
              </a:ln>
              <a:solidFill>
                <a:srgbClr val="FFFFFF">
                  <a:lumMod val="75000"/>
                </a:srgbClr>
              </a:solidFill>
              <a:effectLst/>
              <a:uLnTx/>
              <a:uFillTx/>
              <a:latin typeface="Arial" pitchFamily="34" charset="0"/>
              <a:ea typeface="ＭＳ Ｐゴシック"/>
            </a:endParaRPr>
          </a:p>
        </p:txBody>
      </p:sp>
      <p:pic>
        <p:nvPicPr>
          <p:cNvPr id="3" name="Slide 44">
            <a:hlinkClick r:id="" action="ppaction://media"/>
            <a:extLst>
              <a:ext uri="{FF2B5EF4-FFF2-40B4-BE49-F238E27FC236}">
                <a16:creationId xmlns:a16="http://schemas.microsoft.com/office/drawing/2014/main" id="{90A456E7-FBF0-4761-9535-DF54D7887F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90600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5EDABC6-F80C-4B45-B7DD-EDE8A39A64FE}"/>
              </a:ext>
            </a:extLst>
          </p:cNvPr>
          <p:cNvSpPr>
            <a:spLocks noGrp="1"/>
          </p:cNvSpPr>
          <p:nvPr>
            <p:ph idx="1"/>
          </p:nvPr>
        </p:nvSpPr>
        <p:spPr/>
        <p:txBody>
          <a:bodyPr/>
          <a:lstStyle/>
          <a:p>
            <a:r>
              <a:rPr lang="en-US" dirty="0"/>
              <a:t>Refer to Handout 1, Decision Point 5.</a:t>
            </a:r>
          </a:p>
          <a:p>
            <a:r>
              <a:rPr lang="en-US" dirty="0"/>
              <a:t>In groups, discuss the guiding questions, and review your discussion from the earlier decisions point to select your work-based learning measure and develop next steps. </a:t>
            </a:r>
          </a:p>
        </p:txBody>
      </p:sp>
      <p:sp>
        <p:nvSpPr>
          <p:cNvPr id="5" name="Title 4">
            <a:extLst>
              <a:ext uri="{FF2B5EF4-FFF2-40B4-BE49-F238E27FC236}">
                <a16:creationId xmlns:a16="http://schemas.microsoft.com/office/drawing/2014/main" id="{04A8C21C-9135-4826-B965-68B551F85F16}"/>
              </a:ext>
            </a:extLst>
          </p:cNvPr>
          <p:cNvSpPr>
            <a:spLocks noGrp="1"/>
          </p:cNvSpPr>
          <p:nvPr>
            <p:ph type="title"/>
          </p:nvPr>
        </p:nvSpPr>
        <p:spPr/>
        <p:txBody>
          <a:bodyPr/>
          <a:lstStyle/>
          <a:p>
            <a:r>
              <a:rPr lang="en-US" dirty="0"/>
              <a:t>Activity: Selecting Work-Based Learning Measure</a:t>
            </a:r>
          </a:p>
        </p:txBody>
      </p:sp>
      <p:sp>
        <p:nvSpPr>
          <p:cNvPr id="4" name="Slide Number Placeholder 3">
            <a:extLst>
              <a:ext uri="{FF2B5EF4-FFF2-40B4-BE49-F238E27FC236}">
                <a16:creationId xmlns:a16="http://schemas.microsoft.com/office/drawing/2014/main" id="{799C518E-7D21-427A-BAE4-D3F604DADBF2}"/>
              </a:ext>
            </a:extLst>
          </p:cNvPr>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1A8B8B9-B651-4439-A868-E8F04EF81465}"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45</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pic>
        <p:nvPicPr>
          <p:cNvPr id="2" name="Slide 45">
            <a:hlinkClick r:id="" action="ppaction://media"/>
            <a:extLst>
              <a:ext uri="{FF2B5EF4-FFF2-40B4-BE49-F238E27FC236}">
                <a16:creationId xmlns:a16="http://schemas.microsoft.com/office/drawing/2014/main" id="{7E11CC66-1D51-46FE-8D40-DFBD95974A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43646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EFA245-6F11-47B4-82AB-C72AD5E28635}"/>
              </a:ext>
            </a:extLst>
          </p:cNvPr>
          <p:cNvSpPr>
            <a:spLocks noGrp="1"/>
          </p:cNvSpPr>
          <p:nvPr>
            <p:ph type="title"/>
          </p:nvPr>
        </p:nvSpPr>
        <p:spPr/>
        <p:txBody>
          <a:bodyPr/>
          <a:lstStyle/>
          <a:p>
            <a:r>
              <a:rPr lang="en-US" dirty="0"/>
              <a:t>Wrap-Up</a:t>
            </a:r>
          </a:p>
        </p:txBody>
      </p:sp>
      <p:sp>
        <p:nvSpPr>
          <p:cNvPr id="4" name="Slide Number Placeholder 3">
            <a:extLst>
              <a:ext uri="{FF2B5EF4-FFF2-40B4-BE49-F238E27FC236}">
                <a16:creationId xmlns:a16="http://schemas.microsoft.com/office/drawing/2014/main" id="{AF662D8B-E46E-4A4E-B6A7-E99C34946E6D}"/>
              </a:ext>
            </a:extLst>
          </p:cNvPr>
          <p:cNvSpPr>
            <a:spLocks noGrp="1"/>
          </p:cNvSpPr>
          <p:nvPr>
            <p:ph type="sldNum" sz="quarter" idx="12"/>
          </p:nvPr>
        </p:nvSpPr>
        <p:spPr/>
        <p:txBody>
          <a:bodyPr/>
          <a:lstStyle/>
          <a:p>
            <a:pPr algn="r"/>
            <a:fld id="{F3477EC8-074D-41C4-94AE-E9EA7CEEA348}" type="slidenum">
              <a:rPr lang="en-US" smtClean="0"/>
              <a:pPr algn="r"/>
              <a:t>46</a:t>
            </a:fld>
            <a:endParaRPr lang="en-US" dirty="0"/>
          </a:p>
        </p:txBody>
      </p:sp>
    </p:spTree>
    <p:extLst>
      <p:ext uri="{BB962C8B-B14F-4D97-AF65-F5344CB8AC3E}">
        <p14:creationId xmlns:p14="http://schemas.microsoft.com/office/powerpoint/2010/main" val="25958754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A1445A5-98C0-4554-8B18-1FD95C56476B}"/>
              </a:ext>
            </a:extLst>
          </p:cNvPr>
          <p:cNvSpPr>
            <a:spLocks noGrp="1"/>
          </p:cNvSpPr>
          <p:nvPr>
            <p:ph idx="1"/>
          </p:nvPr>
        </p:nvSpPr>
        <p:spPr/>
        <p:txBody>
          <a:bodyPr/>
          <a:lstStyle/>
          <a:p>
            <a:pPr marL="457200" indent="-457200">
              <a:buFont typeface="+mj-lt"/>
              <a:buAutoNum type="arabicPeriod"/>
            </a:pPr>
            <a:r>
              <a:rPr lang="en-US" dirty="0"/>
              <a:t>Determine goals for measuring work-based learning.</a:t>
            </a:r>
          </a:p>
          <a:p>
            <a:pPr marL="457200" indent="-457200">
              <a:buFont typeface="+mj-lt"/>
              <a:buAutoNum type="arabicPeriod"/>
            </a:pPr>
            <a:r>
              <a:rPr lang="en-US" dirty="0"/>
              <a:t>Determine who selects the work-based learning measure.</a:t>
            </a:r>
          </a:p>
          <a:p>
            <a:pPr marL="457200" indent="-457200">
              <a:buFont typeface="+mj-lt"/>
              <a:buAutoNum type="arabicPeriod"/>
            </a:pPr>
            <a:r>
              <a:rPr lang="en-US" dirty="0"/>
              <a:t>Define work-based learning knowledge and skills.</a:t>
            </a:r>
          </a:p>
          <a:p>
            <a:pPr marL="457200" indent="-457200">
              <a:buFont typeface="+mj-lt"/>
              <a:buAutoNum type="arabicPeriod"/>
            </a:pPr>
            <a:r>
              <a:rPr lang="en-US" dirty="0"/>
              <a:t>Plan for supporting work-based learning measure implementation.</a:t>
            </a:r>
          </a:p>
          <a:p>
            <a:pPr marL="457200" indent="-457200">
              <a:buFont typeface="+mj-lt"/>
              <a:buAutoNum type="arabicPeriod"/>
            </a:pPr>
            <a:r>
              <a:rPr lang="en-US" dirty="0"/>
              <a:t>Select work-based learning measure(s).</a:t>
            </a:r>
          </a:p>
        </p:txBody>
      </p:sp>
      <p:sp>
        <p:nvSpPr>
          <p:cNvPr id="5" name="Title 4">
            <a:extLst>
              <a:ext uri="{FF2B5EF4-FFF2-40B4-BE49-F238E27FC236}">
                <a16:creationId xmlns:a16="http://schemas.microsoft.com/office/drawing/2014/main" id="{57D13150-B7A7-4BBB-8BCA-90394ED0048A}"/>
              </a:ext>
            </a:extLst>
          </p:cNvPr>
          <p:cNvSpPr>
            <a:spLocks noGrp="1"/>
          </p:cNvSpPr>
          <p:nvPr>
            <p:ph type="title"/>
          </p:nvPr>
        </p:nvSpPr>
        <p:spPr/>
        <p:txBody>
          <a:bodyPr/>
          <a:lstStyle/>
          <a:p>
            <a:r>
              <a:rPr lang="en-US" dirty="0"/>
              <a:t>Key Decision Points</a:t>
            </a:r>
          </a:p>
        </p:txBody>
      </p:sp>
      <p:sp>
        <p:nvSpPr>
          <p:cNvPr id="4" name="Slide Number Placeholder 3">
            <a:extLst>
              <a:ext uri="{FF2B5EF4-FFF2-40B4-BE49-F238E27FC236}">
                <a16:creationId xmlns:a16="http://schemas.microsoft.com/office/drawing/2014/main" id="{02DB7526-8E30-4BB9-A850-B1EB171D06A4}"/>
              </a:ext>
            </a:extLst>
          </p:cNvPr>
          <p:cNvSpPr>
            <a:spLocks noGrp="1"/>
          </p:cNvSpPr>
          <p:nvPr>
            <p:ph type="sldNum" sz="quarter" idx="10"/>
          </p:nvPr>
        </p:nvSpPr>
        <p:spPr/>
        <p:txBody>
          <a:bodyPr/>
          <a:lstStyle/>
          <a:p>
            <a:fld id="{A1A8B8B9-B651-4439-A868-E8F04EF81465}" type="slidenum">
              <a:rPr lang="en-US" smtClean="0"/>
              <a:pPr/>
              <a:t>47</a:t>
            </a:fld>
            <a:endParaRPr lang="en-US" dirty="0"/>
          </a:p>
        </p:txBody>
      </p:sp>
      <p:pic>
        <p:nvPicPr>
          <p:cNvPr id="2" name="Slide 47">
            <a:hlinkClick r:id="" action="ppaction://media"/>
            <a:extLst>
              <a:ext uri="{FF2B5EF4-FFF2-40B4-BE49-F238E27FC236}">
                <a16:creationId xmlns:a16="http://schemas.microsoft.com/office/drawing/2014/main" id="{F9F3F097-DBB5-4C00-B462-CC19BBEEF9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40141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08BD3E-3D22-436D-8441-7B3C55AA3E48}"/>
              </a:ext>
            </a:extLst>
          </p:cNvPr>
          <p:cNvSpPr>
            <a:spLocks noGrp="1"/>
          </p:cNvSpPr>
          <p:nvPr>
            <p:ph idx="1"/>
          </p:nvPr>
        </p:nvSpPr>
        <p:spPr/>
        <p:txBody>
          <a:bodyPr/>
          <a:lstStyle/>
          <a:p>
            <a:pPr marL="0" indent="0">
              <a:buNone/>
            </a:pPr>
            <a:r>
              <a:rPr lang="en-US" dirty="0"/>
              <a:t>Additional modules that outline the decision points needed to develop each measure.</a:t>
            </a:r>
          </a:p>
          <a:p>
            <a:r>
              <a:rPr lang="en-US" dirty="0"/>
              <a:t>Module 2: Developing Portfolios</a:t>
            </a:r>
          </a:p>
          <a:p>
            <a:r>
              <a:rPr lang="en-US" dirty="0"/>
              <a:t>Module 3: Designing Rubrics</a:t>
            </a:r>
          </a:p>
          <a:p>
            <a:r>
              <a:rPr lang="en-US" dirty="0"/>
              <a:t>Module 4: Constructing Employer Feedback and Evaluation</a:t>
            </a:r>
          </a:p>
          <a:p>
            <a:r>
              <a:rPr lang="en-US" dirty="0"/>
              <a:t>Module 5: Creating Student Self-Assessments</a:t>
            </a:r>
          </a:p>
        </p:txBody>
      </p:sp>
      <p:sp>
        <p:nvSpPr>
          <p:cNvPr id="3" name="Title 2">
            <a:extLst>
              <a:ext uri="{FF2B5EF4-FFF2-40B4-BE49-F238E27FC236}">
                <a16:creationId xmlns:a16="http://schemas.microsoft.com/office/drawing/2014/main" id="{3FF3A11E-8942-44DC-91ED-6A8209564FA4}"/>
              </a:ext>
            </a:extLst>
          </p:cNvPr>
          <p:cNvSpPr>
            <a:spLocks noGrp="1"/>
          </p:cNvSpPr>
          <p:nvPr>
            <p:ph type="title"/>
          </p:nvPr>
        </p:nvSpPr>
        <p:spPr/>
        <p:txBody>
          <a:bodyPr/>
          <a:lstStyle/>
          <a:p>
            <a:r>
              <a:rPr lang="en-US" dirty="0"/>
              <a:t>Additional Modules</a:t>
            </a:r>
          </a:p>
        </p:txBody>
      </p:sp>
      <p:sp>
        <p:nvSpPr>
          <p:cNvPr id="4" name="Slide Number Placeholder 3">
            <a:extLst>
              <a:ext uri="{FF2B5EF4-FFF2-40B4-BE49-F238E27FC236}">
                <a16:creationId xmlns:a16="http://schemas.microsoft.com/office/drawing/2014/main" id="{F798156E-0EBA-4CF3-8C6B-6F0F4DB7B1A8}"/>
              </a:ext>
            </a:extLst>
          </p:cNvPr>
          <p:cNvSpPr>
            <a:spLocks noGrp="1"/>
          </p:cNvSpPr>
          <p:nvPr>
            <p:ph type="sldNum" sz="quarter" idx="10"/>
          </p:nvPr>
        </p:nvSpPr>
        <p:spPr/>
        <p:txBody>
          <a:bodyPr/>
          <a:lstStyle/>
          <a:p>
            <a:pPr algn="r"/>
            <a:fld id="{F3477EC8-074D-41C4-94AE-E9EA7CEEA348}" type="slidenum">
              <a:rPr lang="en-US" smtClean="0"/>
              <a:pPr algn="r"/>
              <a:t>48</a:t>
            </a:fld>
            <a:endParaRPr lang="en-US" dirty="0"/>
          </a:p>
        </p:txBody>
      </p:sp>
      <p:pic>
        <p:nvPicPr>
          <p:cNvPr id="5" name="Slide 48">
            <a:hlinkClick r:id="" action="ppaction://media"/>
            <a:extLst>
              <a:ext uri="{FF2B5EF4-FFF2-40B4-BE49-F238E27FC236}">
                <a16:creationId xmlns:a16="http://schemas.microsoft.com/office/drawing/2014/main" id="{913B880F-06E5-4DF0-A7E9-B27227BBAC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99686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118F7D-82A5-4A8C-8A0C-60BA0A6C18C5}"/>
              </a:ext>
            </a:extLst>
          </p:cNvPr>
          <p:cNvSpPr>
            <a:spLocks noGrp="1"/>
          </p:cNvSpPr>
          <p:nvPr>
            <p:ph idx="1"/>
          </p:nvPr>
        </p:nvSpPr>
        <p:spPr/>
        <p:txBody>
          <a:bodyPr/>
          <a:lstStyle/>
          <a:p>
            <a:pPr marL="457200" indent="-457200">
              <a:buNone/>
            </a:pPr>
            <a:r>
              <a:rPr lang="en-US" sz="1400" dirty="0"/>
              <a:t>Classroom Assessment Scoring System. (1997). </a:t>
            </a:r>
            <a:r>
              <a:rPr lang="en-US" sz="1400" i="1" dirty="0"/>
              <a:t>Rubrics and scoring guidelines and examples</a:t>
            </a:r>
            <a:r>
              <a:rPr lang="en-US" sz="1400" dirty="0"/>
              <a:t>. Retrieved from </a:t>
            </a:r>
            <a:r>
              <a:rPr lang="en-US" sz="1400" dirty="0">
                <a:hlinkClick r:id="rId2"/>
              </a:rPr>
              <a:t>https://www.iup.edu/WorkArea/DownloadAsset.aspx?id=129844</a:t>
            </a:r>
            <a:r>
              <a:rPr lang="en-US" sz="1400" dirty="0"/>
              <a:t> </a:t>
            </a:r>
          </a:p>
          <a:p>
            <a:pPr marL="457200" indent="-457200">
              <a:spcBef>
                <a:spcPts val="900"/>
              </a:spcBef>
              <a:buNone/>
            </a:pPr>
            <a:r>
              <a:rPr lang="en-US" sz="1400" dirty="0"/>
              <a:t>Giffin, J., Neloms, G., Mitchell, A., &amp; Blumenthal, D. (2018). </a:t>
            </a:r>
            <a:r>
              <a:rPr lang="en-US" sz="1400" i="1" dirty="0"/>
              <a:t>Work-based learning definitions: Themes from states and national organizations</a:t>
            </a:r>
            <a:r>
              <a:rPr lang="en-US" sz="1400" dirty="0"/>
              <a:t>. Washington, DC: College and Career Readiness and Success Center. Retrieved from </a:t>
            </a:r>
            <a:r>
              <a:rPr lang="en-US" sz="1400" dirty="0">
                <a:hlinkClick r:id="rId3"/>
              </a:rPr>
              <a:t>https://ccrscenter.org/sites/default/files/WorkBasedLearning_StateDefinitions.pdf</a:t>
            </a:r>
            <a:r>
              <a:rPr lang="en-US" sz="1400" dirty="0"/>
              <a:t> </a:t>
            </a:r>
          </a:p>
          <a:p>
            <a:pPr marL="457200" indent="-457200">
              <a:spcBef>
                <a:spcPts val="900"/>
              </a:spcBef>
              <a:buNone/>
            </a:pPr>
            <a:r>
              <a:rPr lang="en-US" sz="1400" dirty="0"/>
              <a:t>Herman, J. L., Gearheart, M., &amp; Aschbacher, P. R. (1996). Portfolios for classroom assessment: Design and implementation issues. In R. Calfee &amp; P. Perfumo (Eds.), </a:t>
            </a:r>
            <a:r>
              <a:rPr lang="en-US" sz="1400" i="1" dirty="0"/>
              <a:t>Writing portfolios in the classroom: Policy and practice, promise and peril </a:t>
            </a:r>
            <a:r>
              <a:rPr lang="en-US" sz="1400" dirty="0"/>
              <a:t>(pp. 27–62). Mahwah, NJ: Erlbaum. Retrieved from </a:t>
            </a:r>
            <a:r>
              <a:rPr lang="en-US" sz="1400" dirty="0">
                <a:solidFill>
                  <a:srgbClr val="FF0000"/>
                </a:solidFill>
                <a:hlinkClick r:id="rId4"/>
              </a:rPr>
              <a:t>http://files.eric.ed.gov/fulltext/ED398588.pdf</a:t>
            </a:r>
            <a:endParaRPr lang="en-US" sz="1400" dirty="0">
              <a:solidFill>
                <a:srgbClr val="FF0000"/>
              </a:solidFill>
            </a:endParaRPr>
          </a:p>
          <a:p>
            <a:pPr marL="457200" indent="-457200">
              <a:spcBef>
                <a:spcPts val="900"/>
              </a:spcBef>
            </a:pPr>
            <a:r>
              <a:rPr lang="en-US" sz="1400" dirty="0"/>
              <a:t>Massachusetts Department of Elementary and Secondary Education. (n.d.). </a:t>
            </a:r>
            <a:r>
              <a:rPr lang="en-US" sz="1400" i="1" dirty="0"/>
              <a:t>Massachusetts work-based learning plan</a:t>
            </a:r>
            <a:r>
              <a:rPr lang="en-US" sz="1400" dirty="0"/>
              <a:t>. Malden, MA: Author. Retrieved from </a:t>
            </a:r>
            <a:r>
              <a:rPr lang="en-US" sz="1400" dirty="0">
                <a:hlinkClick r:id="rId5"/>
              </a:rPr>
              <a:t>http://skillspages.com/documents/masswblp.doc</a:t>
            </a:r>
            <a:endParaRPr lang="en-US" sz="1400" dirty="0"/>
          </a:p>
          <a:p>
            <a:pPr marL="457200" indent="-457200">
              <a:spcBef>
                <a:spcPts val="900"/>
              </a:spcBef>
              <a:buNone/>
            </a:pPr>
            <a:endParaRPr lang="en-US" sz="1400" dirty="0">
              <a:solidFill>
                <a:srgbClr val="FF0000"/>
              </a:solidFill>
            </a:endParaRPr>
          </a:p>
        </p:txBody>
      </p:sp>
      <p:sp>
        <p:nvSpPr>
          <p:cNvPr id="3" name="Title 2">
            <a:extLst>
              <a:ext uri="{FF2B5EF4-FFF2-40B4-BE49-F238E27FC236}">
                <a16:creationId xmlns:a16="http://schemas.microsoft.com/office/drawing/2014/main" id="{D334927C-DC59-4E25-A8FE-7674DB0082E3}"/>
              </a:ext>
            </a:extLst>
          </p:cNvPr>
          <p:cNvSpPr>
            <a:spLocks noGrp="1"/>
          </p:cNvSpPr>
          <p:nvPr>
            <p:ph type="title"/>
          </p:nvPr>
        </p:nvSpPr>
        <p:spPr/>
        <p:txBody>
          <a:bodyPr/>
          <a:lstStyle/>
          <a:p>
            <a:r>
              <a:rPr lang="en-US" dirty="0"/>
              <a:t>References</a:t>
            </a:r>
          </a:p>
        </p:txBody>
      </p:sp>
      <p:sp>
        <p:nvSpPr>
          <p:cNvPr id="4" name="Slide Number Placeholder 3">
            <a:extLst>
              <a:ext uri="{FF2B5EF4-FFF2-40B4-BE49-F238E27FC236}">
                <a16:creationId xmlns:a16="http://schemas.microsoft.com/office/drawing/2014/main" id="{E34D1E36-368F-4707-BD0F-92FFAB839DAE}"/>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1576583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pPr marL="457200" indent="-457200">
              <a:buFont typeface="+mj-lt"/>
              <a:buAutoNum type="arabicPeriod"/>
            </a:pPr>
            <a:r>
              <a:rPr lang="en-US" dirty="0"/>
              <a:t>Determine goals for measuring work-based learning.</a:t>
            </a:r>
          </a:p>
          <a:p>
            <a:pPr marL="457200" indent="-457200">
              <a:buFont typeface="+mj-lt"/>
              <a:buAutoNum type="arabicPeriod"/>
            </a:pPr>
            <a:r>
              <a:rPr lang="en-US" dirty="0"/>
              <a:t>Determine who selects the work-based learning measure.</a:t>
            </a:r>
          </a:p>
          <a:p>
            <a:pPr marL="457200" indent="-457200">
              <a:buFont typeface="+mj-lt"/>
              <a:buAutoNum type="arabicPeriod"/>
            </a:pPr>
            <a:r>
              <a:rPr lang="en-US" dirty="0"/>
              <a:t>Define work-based learning knowledge and skills.</a:t>
            </a:r>
          </a:p>
          <a:p>
            <a:pPr marL="457200" indent="-457200">
              <a:buFont typeface="+mj-lt"/>
              <a:buAutoNum type="arabicPeriod"/>
            </a:pPr>
            <a:r>
              <a:rPr lang="en-US" dirty="0"/>
              <a:t>Plan for supporting work-based learning measure implementation.</a:t>
            </a:r>
          </a:p>
          <a:p>
            <a:pPr marL="457200" indent="-457200">
              <a:buFont typeface="+mj-lt"/>
              <a:buAutoNum type="arabicPeriod"/>
            </a:pPr>
            <a:r>
              <a:rPr lang="en-US" dirty="0"/>
              <a:t>Select work-based learning measure(s).</a:t>
            </a:r>
          </a:p>
        </p:txBody>
      </p:sp>
      <p:sp>
        <p:nvSpPr>
          <p:cNvPr id="4" name="Title 3"/>
          <p:cNvSpPr>
            <a:spLocks noGrp="1"/>
          </p:cNvSpPr>
          <p:nvPr>
            <p:ph type="title"/>
          </p:nvPr>
        </p:nvSpPr>
        <p:spPr/>
        <p:txBody>
          <a:bodyPr/>
          <a:lstStyle/>
          <a:p>
            <a:r>
              <a:rPr lang="en-US" dirty="0"/>
              <a:t>Key Decisions for Work-Based Learning Measures</a:t>
            </a:r>
          </a:p>
        </p:txBody>
      </p:sp>
      <p:sp>
        <p:nvSpPr>
          <p:cNvPr id="3" name="Slide Number Placeholder 2"/>
          <p:cNvSpPr>
            <a:spLocks noGrp="1"/>
          </p:cNvSpPr>
          <p:nvPr>
            <p:ph type="sldNum" sz="quarter" idx="10"/>
          </p:nvPr>
        </p:nvSpPr>
        <p:spPr/>
        <p:txBody>
          <a:bodyPr/>
          <a:lstStyle/>
          <a:p>
            <a:pPr algn="r"/>
            <a:fld id="{F3477EC8-074D-41C4-94AE-E9EA7CEEA348}" type="slidenum">
              <a:rPr>
                <a:solidFill>
                  <a:srgbClr val="FFFFFF">
                    <a:lumMod val="75000"/>
                  </a:srgbClr>
                </a:solidFill>
              </a:rPr>
              <a:pPr algn="r"/>
              <a:t>5</a:t>
            </a:fld>
            <a:endParaRPr dirty="0">
              <a:solidFill>
                <a:srgbClr val="FFFFFF">
                  <a:lumMod val="75000"/>
                </a:srgbClr>
              </a:solidFill>
            </a:endParaRPr>
          </a:p>
        </p:txBody>
      </p:sp>
      <p:pic>
        <p:nvPicPr>
          <p:cNvPr id="2" name="Slide 5">
            <a:hlinkClick r:id="" action="ppaction://media"/>
            <a:extLst>
              <a:ext uri="{FF2B5EF4-FFF2-40B4-BE49-F238E27FC236}">
                <a16:creationId xmlns:a16="http://schemas.microsoft.com/office/drawing/2014/main" id="{794236E6-30D9-4F95-B3DF-26C559E3E5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11938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118F7D-82A5-4A8C-8A0C-60BA0A6C18C5}"/>
              </a:ext>
            </a:extLst>
          </p:cNvPr>
          <p:cNvSpPr>
            <a:spLocks noGrp="1"/>
          </p:cNvSpPr>
          <p:nvPr>
            <p:ph idx="1"/>
          </p:nvPr>
        </p:nvSpPr>
        <p:spPr/>
        <p:txBody>
          <a:bodyPr/>
          <a:lstStyle/>
          <a:p>
            <a:pPr marL="457200" indent="-457200">
              <a:spcBef>
                <a:spcPts val="900"/>
              </a:spcBef>
              <a:buNone/>
            </a:pPr>
            <a:r>
              <a:rPr lang="en-US" sz="1400" dirty="0"/>
              <a:t>Ohio Department of Education. (2016). </a:t>
            </a:r>
            <a:r>
              <a:rPr lang="en-US" sz="1400" i="1" dirty="0"/>
              <a:t>Suggested components of a work-based learning portfolio</a:t>
            </a:r>
            <a:r>
              <a:rPr lang="en-US" sz="1400" dirty="0"/>
              <a:t>. Columbus, OH: Author. Retrieved from </a:t>
            </a:r>
            <a:r>
              <a:rPr lang="en-US" sz="1400" dirty="0">
                <a:hlinkClick r:id="rId2"/>
              </a:rPr>
              <a:t>https://www.google.com/url?sa=t&amp;rct=j&amp;q=&amp;esrc=s&amp;source=</a:t>
            </a:r>
            <a:r>
              <a:rPr lang="en-US" sz="1400" dirty="0" err="1">
                <a:hlinkClick r:id="rId2"/>
              </a:rPr>
              <a:t>web&amp;cd</a:t>
            </a:r>
            <a:r>
              <a:rPr lang="en-US" sz="1400">
                <a:hlinkClick r:id="rId2"/>
              </a:rPr>
              <a:t>=2&amp;ved=2ahUKEwi91J7K-MPhAhUk6oMKHWx4CzkQFjABegQIAhAC&amp;url=https%3A%2F%2Feducation.ohio.gov%2Fgetattachment%2FTopics%2FCareer-Tech%2FCareer-Connections%2FWork-Based-Learning%2FWork-Based-Learning-for-Schools-and-Educators%2FSuggest-Components-of-a-WBL-Portfolio.docx.aspx&amp;usg=AOvVaw2TyFta4e0dnYrym_5geEFs</a:t>
            </a:r>
            <a:r>
              <a:rPr lang="en-US" sz="1400"/>
              <a:t> </a:t>
            </a:r>
          </a:p>
          <a:p>
            <a:pPr marL="457200" indent="-457200">
              <a:spcBef>
                <a:spcPts val="900"/>
              </a:spcBef>
              <a:buNone/>
            </a:pPr>
            <a:r>
              <a:rPr lang="en-US" sz="1400" dirty="0"/>
              <a:t>South Dakota Department of Education. (n.d.). </a:t>
            </a:r>
            <a:r>
              <a:rPr lang="en-US" sz="1400" i="1" dirty="0"/>
              <a:t>Youth internship program framework. </a:t>
            </a:r>
            <a:r>
              <a:rPr lang="en-US" sz="1400" dirty="0"/>
              <a:t>Pierre, SD: Author. Retrieved from </a:t>
            </a:r>
            <a:r>
              <a:rPr lang="en-US" sz="1400" dirty="0">
                <a:hlinkClick r:id="rId3"/>
              </a:rPr>
              <a:t>http://doe.sd.gov/octe/documents/YI_Manual.pdf</a:t>
            </a:r>
            <a:endParaRPr lang="en-US" sz="1400" dirty="0"/>
          </a:p>
          <a:p>
            <a:pPr marL="457200" indent="-457200">
              <a:spcBef>
                <a:spcPts val="1200"/>
              </a:spcBef>
              <a:buNone/>
            </a:pPr>
            <a:r>
              <a:rPr lang="en-US" sz="1400" dirty="0"/>
              <a:t>Staz, C. (2001). Assessing skills for work: Two perspectives. </a:t>
            </a:r>
            <a:r>
              <a:rPr lang="en-US" sz="1400" i="1" dirty="0"/>
              <a:t>Oxford Economic Papers, 53</a:t>
            </a:r>
            <a:r>
              <a:rPr lang="en-US" sz="1400" dirty="0"/>
              <a:t>(3), 385–405.</a:t>
            </a:r>
          </a:p>
          <a:p>
            <a:pPr marL="457200" indent="-457200">
              <a:spcBef>
                <a:spcPts val="1200"/>
              </a:spcBef>
              <a:buNone/>
            </a:pPr>
            <a:r>
              <a:rPr lang="en-US" sz="1400" dirty="0"/>
              <a:t>Tennessee Department of Education. (n.d.). </a:t>
            </a:r>
            <a:r>
              <a:rPr lang="en-US" sz="1400" i="1" dirty="0"/>
              <a:t>Employability skills checklist</a:t>
            </a:r>
            <a:r>
              <a:rPr lang="en-US" sz="1400" dirty="0"/>
              <a:t>. Nashville, </a:t>
            </a:r>
            <a:r>
              <a:rPr lang="en-US" sz="1400"/>
              <a:t>TN</a:t>
            </a:r>
            <a:r>
              <a:rPr lang="en-US" sz="1400" dirty="0"/>
              <a:t>: Author. Retrieved from </a:t>
            </a:r>
            <a:r>
              <a:rPr lang="en-US" sz="1400" dirty="0">
                <a:hlinkClick r:id="rId4"/>
              </a:rPr>
              <a:t>https://www.tn.gov/content/dam/tn/education/ccte/wbl/wbl_employability_skills_checklist.pdf</a:t>
            </a:r>
            <a:r>
              <a:rPr lang="en-US" sz="1400" dirty="0"/>
              <a:t> </a:t>
            </a:r>
          </a:p>
        </p:txBody>
      </p:sp>
      <p:sp>
        <p:nvSpPr>
          <p:cNvPr id="3" name="Title 2">
            <a:extLst>
              <a:ext uri="{FF2B5EF4-FFF2-40B4-BE49-F238E27FC236}">
                <a16:creationId xmlns:a16="http://schemas.microsoft.com/office/drawing/2014/main" id="{D334927C-DC59-4E25-A8FE-7674DB0082E3}"/>
              </a:ext>
            </a:extLst>
          </p:cNvPr>
          <p:cNvSpPr>
            <a:spLocks noGrp="1"/>
          </p:cNvSpPr>
          <p:nvPr>
            <p:ph type="title"/>
          </p:nvPr>
        </p:nvSpPr>
        <p:spPr/>
        <p:txBody>
          <a:bodyPr/>
          <a:lstStyle/>
          <a:p>
            <a:r>
              <a:rPr lang="en-US" dirty="0"/>
              <a:t>References</a:t>
            </a:r>
          </a:p>
        </p:txBody>
      </p:sp>
      <p:sp>
        <p:nvSpPr>
          <p:cNvPr id="4" name="Slide Number Placeholder 3">
            <a:extLst>
              <a:ext uri="{FF2B5EF4-FFF2-40B4-BE49-F238E27FC236}">
                <a16:creationId xmlns:a16="http://schemas.microsoft.com/office/drawing/2014/main" id="{E34D1E36-368F-4707-BD0F-92FFAB839DAE}"/>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12830599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118F7D-82A5-4A8C-8A0C-60BA0A6C18C5}"/>
              </a:ext>
            </a:extLst>
          </p:cNvPr>
          <p:cNvSpPr>
            <a:spLocks noGrp="1"/>
          </p:cNvSpPr>
          <p:nvPr>
            <p:ph idx="1"/>
          </p:nvPr>
        </p:nvSpPr>
        <p:spPr/>
        <p:txBody>
          <a:bodyPr/>
          <a:lstStyle/>
          <a:p>
            <a:pPr marL="457200" indent="-457200">
              <a:spcBef>
                <a:spcPts val="1200"/>
              </a:spcBef>
              <a:buNone/>
            </a:pPr>
            <a:r>
              <a:rPr lang="en-US" sz="1400" dirty="0"/>
              <a:t>Tennessee Department of Education. (n.d.). </a:t>
            </a:r>
            <a:r>
              <a:rPr lang="en-US" sz="1400" i="1" dirty="0"/>
              <a:t>Student self-assessment of skills</a:t>
            </a:r>
            <a:r>
              <a:rPr lang="en-US" sz="1400" dirty="0"/>
              <a:t>. Nashville, TN: Author. Retrieved from </a:t>
            </a:r>
            <a:r>
              <a:rPr lang="en-US" sz="1400" dirty="0">
                <a:hlinkClick r:id="rId2"/>
              </a:rPr>
              <a:t>https://www.tn.gov/content/dam/tn/education/ccte/wbl/wbl_wbl_student_self_assessment_of_skills.pdf</a:t>
            </a:r>
            <a:r>
              <a:rPr lang="en-US" sz="1400" dirty="0"/>
              <a:t> </a:t>
            </a:r>
          </a:p>
          <a:p>
            <a:pPr marL="457200" indent="-457200">
              <a:spcBef>
                <a:spcPts val="1200"/>
              </a:spcBef>
              <a:buNone/>
            </a:pPr>
            <a:r>
              <a:rPr lang="en-US" sz="1400" dirty="0"/>
              <a:t>Tennessee Department of Education. (n.d.). </a:t>
            </a:r>
            <a:r>
              <a:rPr lang="en-US" sz="1400" i="1" dirty="0"/>
              <a:t>Student skills assessment rubric. Nashville</a:t>
            </a:r>
            <a:r>
              <a:rPr lang="en-US" sz="1400" dirty="0"/>
              <a:t>, TN: Author. Retrieved from </a:t>
            </a:r>
            <a:r>
              <a:rPr lang="en-US" sz="1400" dirty="0">
                <a:hlinkClick r:id="rId3"/>
              </a:rPr>
              <a:t>https://www.tn.gov/content/dam/tn/education/ccte/wbl/wbl_student_skills_assessment_rubric.pdf</a:t>
            </a:r>
            <a:r>
              <a:rPr lang="en-US" sz="1400" dirty="0"/>
              <a:t> </a:t>
            </a:r>
          </a:p>
        </p:txBody>
      </p:sp>
      <p:sp>
        <p:nvSpPr>
          <p:cNvPr id="3" name="Title 2">
            <a:extLst>
              <a:ext uri="{FF2B5EF4-FFF2-40B4-BE49-F238E27FC236}">
                <a16:creationId xmlns:a16="http://schemas.microsoft.com/office/drawing/2014/main" id="{D334927C-DC59-4E25-A8FE-7674DB0082E3}"/>
              </a:ext>
            </a:extLst>
          </p:cNvPr>
          <p:cNvSpPr>
            <a:spLocks noGrp="1"/>
          </p:cNvSpPr>
          <p:nvPr>
            <p:ph type="title"/>
          </p:nvPr>
        </p:nvSpPr>
        <p:spPr/>
        <p:txBody>
          <a:bodyPr/>
          <a:lstStyle/>
          <a:p>
            <a:r>
              <a:rPr lang="en-US" dirty="0"/>
              <a:t>References</a:t>
            </a:r>
          </a:p>
        </p:txBody>
      </p:sp>
      <p:sp>
        <p:nvSpPr>
          <p:cNvPr id="4" name="Slide Number Placeholder 3">
            <a:extLst>
              <a:ext uri="{FF2B5EF4-FFF2-40B4-BE49-F238E27FC236}">
                <a16:creationId xmlns:a16="http://schemas.microsoft.com/office/drawing/2014/main" id="{E34D1E36-368F-4707-BD0F-92FFAB839DAE}"/>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36337055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lvl="0"/>
            <a:r>
              <a:rPr lang="en-US" dirty="0"/>
              <a:t>1000 Thomas Jefferson Street NW</a:t>
            </a:r>
          </a:p>
          <a:p>
            <a:pPr lvl="0"/>
            <a:r>
              <a:rPr lang="en-US" dirty="0"/>
              <a:t>Washington, DC 20007</a:t>
            </a:r>
          </a:p>
          <a:p>
            <a:pPr lvl="0"/>
            <a:r>
              <a:rPr lang="en-US" dirty="0"/>
              <a:t>800-634-0503</a:t>
            </a:r>
          </a:p>
          <a:p>
            <a:pPr lvl="0"/>
            <a:r>
              <a:rPr lang="en-US" dirty="0"/>
              <a:t>www.ccrscenter.org | </a:t>
            </a:r>
            <a:r>
              <a:rPr lang="en-US" dirty="0">
                <a:hlinkClick r:id="rId3"/>
              </a:rPr>
              <a:t>ccrscenter@air</a:t>
            </a:r>
            <a:r>
              <a:rPr lang="en-US">
                <a:hlinkClick r:id="rId3"/>
              </a:rPr>
              <a:t>.org</a:t>
            </a:r>
            <a:endParaRPr lang="en-US"/>
          </a:p>
          <a:p>
            <a:pPr lvl="0"/>
            <a:endParaRPr lang="en-US" sz="1000"/>
          </a:p>
          <a:p>
            <a:pPr lvl="0"/>
            <a:endParaRPr lang="en-US" sz="1000"/>
          </a:p>
          <a:p>
            <a:pPr lvl="0"/>
            <a:endParaRPr lang="en-US" sz="1000"/>
          </a:p>
          <a:p>
            <a:pPr lvl="0"/>
            <a:endParaRPr lang="en-US" sz="1000"/>
          </a:p>
          <a:p>
            <a:pPr lvl="0"/>
            <a:endParaRPr lang="en-US" sz="1000"/>
          </a:p>
          <a:p>
            <a:r>
              <a:rPr lang="en-US" sz="1200"/>
              <a:t>This work was originally produced in whole or in part by the College and Career Readiness and Success Center with funds from the U.S. Department of Education under cooperative agreement number S283B120034. The content does not necessarily reflect the position or policy of the Department of Education, nor does mention or visual representation of trade names, commercial products, or organizations imply endorsement by the federal government.</a:t>
            </a:r>
            <a:br>
              <a:rPr lang="en-US" sz="1200"/>
            </a:br>
            <a:endParaRPr lang="en-US" sz="1200"/>
          </a:p>
          <a:p>
            <a:r>
              <a:rPr lang="en-US" sz="1200"/>
              <a:t>Copyright © 2019 American Institutes for Research. All rights reserved.</a:t>
            </a:r>
          </a:p>
          <a:p>
            <a:pPr lvl="0"/>
            <a:endParaRPr lang="en-US" sz="1000" dirty="0"/>
          </a:p>
        </p:txBody>
      </p:sp>
      <p:sp>
        <p:nvSpPr>
          <p:cNvPr id="3" name="Title 2"/>
          <p:cNvSpPr>
            <a:spLocks noGrp="1"/>
          </p:cNvSpPr>
          <p:nvPr>
            <p:ph type="title" idx="4294967295"/>
          </p:nvPr>
        </p:nvSpPr>
        <p:spPr>
          <a:xfrm>
            <a:off x="628650" y="365125"/>
            <a:ext cx="7886700" cy="1325563"/>
          </a:xfrm>
          <a:prstGeom prst="rect">
            <a:avLst/>
          </a:prstGeom>
        </p:spPr>
        <p:txBody>
          <a:bodyPr/>
          <a:lstStyle/>
          <a:p>
            <a:r>
              <a:rPr lang="en-US" dirty="0"/>
              <a:t> </a:t>
            </a:r>
          </a:p>
        </p:txBody>
      </p:sp>
    </p:spTree>
    <p:extLst>
      <p:ext uri="{BB962C8B-B14F-4D97-AF65-F5344CB8AC3E}">
        <p14:creationId xmlns:p14="http://schemas.microsoft.com/office/powerpoint/2010/main" val="82011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FCB4E-6294-4CDE-AE7B-B01C3ACC68B0}"/>
              </a:ext>
            </a:extLst>
          </p:cNvPr>
          <p:cNvSpPr>
            <a:spLocks noGrp="1"/>
          </p:cNvSpPr>
          <p:nvPr>
            <p:ph type="title"/>
          </p:nvPr>
        </p:nvSpPr>
        <p:spPr/>
        <p:txBody>
          <a:bodyPr/>
          <a:lstStyle/>
          <a:p>
            <a:r>
              <a:rPr lang="en-US" dirty="0"/>
              <a:t>Importance of Measuring Work-Based Learning</a:t>
            </a:r>
          </a:p>
        </p:txBody>
      </p:sp>
      <p:sp>
        <p:nvSpPr>
          <p:cNvPr id="4" name="Slide Number Placeholder 3">
            <a:extLst>
              <a:ext uri="{FF2B5EF4-FFF2-40B4-BE49-F238E27FC236}">
                <a16:creationId xmlns:a16="http://schemas.microsoft.com/office/drawing/2014/main" id="{31EFFB1A-5D52-4547-99E1-84151E865F9B}"/>
              </a:ext>
            </a:extLst>
          </p:cNvPr>
          <p:cNvSpPr>
            <a:spLocks noGrp="1"/>
          </p:cNvSpPr>
          <p:nvPr>
            <p:ph type="sldNum" sz="quarter" idx="12"/>
          </p:nvPr>
        </p:nvSpPr>
        <p:spPr/>
        <p:txBody>
          <a:bodyPr/>
          <a:lstStyle/>
          <a:p>
            <a:fld id="{A1A8B8B9-B651-4439-A868-E8F04EF81465}" type="slidenum">
              <a:rPr lang="en-US" smtClean="0"/>
              <a:pPr/>
              <a:t>6</a:t>
            </a:fld>
            <a:endParaRPr lang="en-US" dirty="0"/>
          </a:p>
        </p:txBody>
      </p:sp>
      <p:pic>
        <p:nvPicPr>
          <p:cNvPr id="3" name="Slide 6">
            <a:hlinkClick r:id="" action="ppaction://media"/>
            <a:extLst>
              <a:ext uri="{FF2B5EF4-FFF2-40B4-BE49-F238E27FC236}">
                <a16:creationId xmlns:a16="http://schemas.microsoft.com/office/drawing/2014/main" id="{FD04929A-AE7B-41F5-8F61-B08E8D5251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6912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5"/>
          <a:stretch>
            <a:fillRect/>
          </a:stretch>
        </p:blipFill>
        <p:spPr>
          <a:xfrm>
            <a:off x="687388" y="2642248"/>
            <a:ext cx="8224837" cy="2678405"/>
          </a:xfrm>
          <a:prstGeom prst="rect">
            <a:avLst/>
          </a:prstGeom>
        </p:spPr>
      </p:pic>
      <p:sp>
        <p:nvSpPr>
          <p:cNvPr id="3" name="Title 2">
            <a:extLst>
              <a:ext uri="{FF2B5EF4-FFF2-40B4-BE49-F238E27FC236}">
                <a16:creationId xmlns:a16="http://schemas.microsoft.com/office/drawing/2014/main" id="{56C3870B-88AD-4D30-8EB9-84463FFD76A3}"/>
              </a:ext>
            </a:extLst>
          </p:cNvPr>
          <p:cNvSpPr>
            <a:spLocks noGrp="1"/>
          </p:cNvSpPr>
          <p:nvPr>
            <p:ph type="title"/>
          </p:nvPr>
        </p:nvSpPr>
        <p:spPr/>
        <p:txBody>
          <a:bodyPr/>
          <a:lstStyle/>
          <a:p>
            <a:r>
              <a:rPr lang="en-US" dirty="0"/>
              <a:t>What Is Work-Based Learning?</a:t>
            </a:r>
          </a:p>
        </p:txBody>
      </p:sp>
      <p:sp>
        <p:nvSpPr>
          <p:cNvPr id="4" name="Slide Number Placeholder 3">
            <a:extLst>
              <a:ext uri="{FF2B5EF4-FFF2-40B4-BE49-F238E27FC236}">
                <a16:creationId xmlns:a16="http://schemas.microsoft.com/office/drawing/2014/main" id="{FF209CF3-0621-4FA5-8E51-0C4AEF47E801}"/>
              </a:ext>
            </a:extLst>
          </p:cNvPr>
          <p:cNvSpPr>
            <a:spLocks noGrp="1"/>
          </p:cNvSpPr>
          <p:nvPr>
            <p:ph type="sldNum" sz="quarter" idx="10"/>
          </p:nvPr>
        </p:nvSpPr>
        <p:spPr/>
        <p:txBody>
          <a:bodyPr/>
          <a:lstStyle/>
          <a:p>
            <a:pPr algn="r"/>
            <a:fld id="{F3477EC8-074D-41C4-94AE-E9EA7CEEA348}" type="slidenum">
              <a:rPr lang="en-US" smtClean="0"/>
              <a:pPr algn="r"/>
              <a:t>7</a:t>
            </a:fld>
            <a:endParaRPr lang="en-US" dirty="0"/>
          </a:p>
        </p:txBody>
      </p:sp>
      <p:pic>
        <p:nvPicPr>
          <p:cNvPr id="2" name="Slide 7">
            <a:hlinkClick r:id="" action="ppaction://media"/>
            <a:extLst>
              <a:ext uri="{FF2B5EF4-FFF2-40B4-BE49-F238E27FC236}">
                <a16:creationId xmlns:a16="http://schemas.microsoft.com/office/drawing/2014/main" id="{BE58742D-8076-4970-A5D1-67F0056A25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95065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4">
            <a:extLst>
              <a:ext uri="{FF2B5EF4-FFF2-40B4-BE49-F238E27FC236}">
                <a16:creationId xmlns:a16="http://schemas.microsoft.com/office/drawing/2014/main" id="{7B634E47-8D8F-4369-A808-3D7130349774}"/>
              </a:ext>
            </a:extLst>
          </p:cNvPr>
          <p:cNvSpPr>
            <a:spLocks noGrp="1"/>
          </p:cNvSpPr>
          <p:nvPr>
            <p:ph idx="1"/>
          </p:nvPr>
        </p:nvSpPr>
        <p:spPr>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lIns="91440" tIns="182880" rtlCol="0" anchor="t"/>
          <a:lstStyle/>
          <a:p>
            <a:pPr marL="0" indent="0">
              <a:buNone/>
            </a:pPr>
            <a:r>
              <a:rPr lang="en-US" b="1" dirty="0">
                <a:solidFill>
                  <a:schemeClr val="tx1"/>
                </a:solidFill>
              </a:rPr>
              <a:t>Students</a:t>
            </a:r>
          </a:p>
          <a:p>
            <a:pPr marL="342900" indent="-342900">
              <a:buFont typeface="Arial" panose="020B0604020202020204" pitchFamily="34" charset="0"/>
              <a:buChar char="•"/>
            </a:pPr>
            <a:r>
              <a:rPr lang="en-US" dirty="0">
                <a:solidFill>
                  <a:schemeClr val="tx1"/>
                </a:solidFill>
              </a:rPr>
              <a:t>Reflect on learning from work-based learning experiences.</a:t>
            </a:r>
          </a:p>
          <a:p>
            <a:pPr marL="342900" indent="-342900">
              <a:buFont typeface="Arial" panose="020B0604020202020204" pitchFamily="34" charset="0"/>
              <a:buChar char="•"/>
            </a:pPr>
            <a:r>
              <a:rPr lang="en-US" dirty="0">
                <a:solidFill>
                  <a:schemeClr val="tx1"/>
                </a:solidFill>
              </a:rPr>
              <a:t>Identify knowledge and skills gained.</a:t>
            </a:r>
          </a:p>
          <a:p>
            <a:pPr marL="342900" indent="-342900">
              <a:buFont typeface="Arial" panose="020B0604020202020204" pitchFamily="34" charset="0"/>
              <a:buChar char="•"/>
            </a:pPr>
            <a:r>
              <a:rPr lang="en-US" dirty="0">
                <a:solidFill>
                  <a:schemeClr val="tx1"/>
                </a:solidFill>
              </a:rPr>
              <a:t>Connect application to future career goals.</a:t>
            </a:r>
          </a:p>
        </p:txBody>
      </p:sp>
      <p:sp>
        <p:nvSpPr>
          <p:cNvPr id="10" name="Rectangle: Rounded Corners 5">
            <a:extLst>
              <a:ext uri="{FF2B5EF4-FFF2-40B4-BE49-F238E27FC236}">
                <a16:creationId xmlns:a16="http://schemas.microsoft.com/office/drawing/2014/main" id="{8A22F101-CAD1-4F53-ABBE-14D8B954CE11}"/>
              </a:ext>
            </a:extLst>
          </p:cNvPr>
          <p:cNvSpPr>
            <a:spLocks noGrp="1"/>
          </p:cNvSpPr>
          <p:nvPr>
            <p:ph idx="10"/>
          </p:nvPr>
        </p:nvSpPr>
        <p:spPr>
          <a:prstGeom prst="roundRect">
            <a:avLst/>
          </a:prstGeom>
          <a:gradFill flip="none" rotWithShape="1">
            <a:gsLst>
              <a:gs pos="0">
                <a:srgbClr val="008080">
                  <a:tint val="66000"/>
                  <a:satMod val="160000"/>
                </a:srgbClr>
              </a:gs>
              <a:gs pos="50000">
                <a:srgbClr val="008080">
                  <a:tint val="44500"/>
                  <a:satMod val="160000"/>
                </a:srgbClr>
              </a:gs>
              <a:gs pos="100000">
                <a:srgbClr val="008080">
                  <a:tint val="23500"/>
                  <a:satMod val="160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lIns="91440" tIns="182880" rtlCol="0" anchor="t"/>
          <a:lstStyle/>
          <a:p>
            <a:pPr marL="0" indent="0">
              <a:buNone/>
            </a:pPr>
            <a:r>
              <a:rPr lang="en-US" b="1" dirty="0">
                <a:solidFill>
                  <a:schemeClr val="tx1"/>
                </a:solidFill>
              </a:rPr>
              <a:t>Schools/Districts/States</a:t>
            </a:r>
          </a:p>
          <a:p>
            <a:pPr marL="342900" indent="-342900">
              <a:buFont typeface="Arial" panose="020B0604020202020204" pitchFamily="34" charset="0"/>
              <a:buChar char="•"/>
            </a:pPr>
            <a:r>
              <a:rPr lang="en-US" dirty="0">
                <a:solidFill>
                  <a:schemeClr val="tx1"/>
                </a:solidFill>
              </a:rPr>
              <a:t>Use data to improve the quality of work-based learning experiences for all students.</a:t>
            </a:r>
            <a:endParaRPr lang="en-US" dirty="0"/>
          </a:p>
        </p:txBody>
      </p:sp>
      <p:sp>
        <p:nvSpPr>
          <p:cNvPr id="3" name="Title 2">
            <a:extLst>
              <a:ext uri="{FF2B5EF4-FFF2-40B4-BE49-F238E27FC236}">
                <a16:creationId xmlns:a16="http://schemas.microsoft.com/office/drawing/2014/main" id="{6A784B0B-061E-4422-8E97-A4485FCACEB2}"/>
              </a:ext>
            </a:extLst>
          </p:cNvPr>
          <p:cNvSpPr>
            <a:spLocks noGrp="1"/>
          </p:cNvSpPr>
          <p:nvPr>
            <p:ph type="title"/>
          </p:nvPr>
        </p:nvSpPr>
        <p:spPr/>
        <p:txBody>
          <a:bodyPr/>
          <a:lstStyle/>
          <a:p>
            <a:r>
              <a:rPr lang="en-US" dirty="0"/>
              <a:t>Why Work-Based Learning Measures Matter</a:t>
            </a:r>
          </a:p>
        </p:txBody>
      </p:sp>
      <p:sp>
        <p:nvSpPr>
          <p:cNvPr id="4" name="Slide Number Placeholder 3">
            <a:extLst>
              <a:ext uri="{FF2B5EF4-FFF2-40B4-BE49-F238E27FC236}">
                <a16:creationId xmlns:a16="http://schemas.microsoft.com/office/drawing/2014/main" id="{FF74046C-FC16-4A12-95BF-1B38D04037C0}"/>
              </a:ext>
            </a:extLst>
          </p:cNvPr>
          <p:cNvSpPr>
            <a:spLocks noGrp="1"/>
          </p:cNvSpPr>
          <p:nvPr>
            <p:ph type="sldNum" sz="quarter" idx="11"/>
          </p:nvPr>
        </p:nvSpPr>
        <p:spPr/>
        <p:txBody>
          <a:bodyPr/>
          <a:lstStyle/>
          <a:p>
            <a:pPr algn="r"/>
            <a:fld id="{F3477EC8-074D-41C4-94AE-E9EA7CEEA348}" type="slidenum">
              <a:rPr lang="en-US" smtClean="0"/>
              <a:pPr algn="r"/>
              <a:t>8</a:t>
            </a:fld>
            <a:endParaRPr lang="en-US" dirty="0"/>
          </a:p>
        </p:txBody>
      </p:sp>
      <p:pic>
        <p:nvPicPr>
          <p:cNvPr id="2" name="Slide 8">
            <a:hlinkClick r:id="" action="ppaction://media"/>
            <a:extLst>
              <a:ext uri="{FF2B5EF4-FFF2-40B4-BE49-F238E27FC236}">
                <a16:creationId xmlns:a16="http://schemas.microsoft.com/office/drawing/2014/main" id="{7944253E-F885-42FC-80E0-0F6D7192FF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81980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594082" y="1315617"/>
            <a:ext cx="8229600" cy="2746871"/>
          </a:xfrm>
        </p:spPr>
        <p:txBody>
          <a:bodyPr>
            <a:normAutofit/>
          </a:bodyPr>
          <a:lstStyle/>
          <a:p>
            <a:r>
              <a:rPr lang="en-US" dirty="0"/>
              <a:t>Work-Based Learning Measures Options</a:t>
            </a:r>
          </a:p>
        </p:txBody>
      </p:sp>
      <p:sp>
        <p:nvSpPr>
          <p:cNvPr id="3" name="Slide Number Placeholder 2"/>
          <p:cNvSpPr>
            <a:spLocks noGrp="1"/>
          </p:cNvSpPr>
          <p:nvPr>
            <p:ph type="sldNum" sz="quarter" idx="12"/>
          </p:nvPr>
        </p:nvSpPr>
        <p:spPr/>
        <p:txBody>
          <a:bodyPr/>
          <a:lstStyle/>
          <a:p>
            <a:fld id="{A1A8B8B9-B651-4439-A868-E8F04EF81465}" type="slidenum">
              <a:rPr lang="en-US" kern="0" smtClean="0">
                <a:solidFill>
                  <a:srgbClr val="FFFFFF">
                    <a:lumMod val="75000"/>
                  </a:srgbClr>
                </a:solidFill>
                <a:cs typeface="Arial"/>
                <a:sym typeface="Arial"/>
              </a:rPr>
              <a:pPr/>
              <a:t>9</a:t>
            </a:fld>
            <a:endParaRPr lang="en-US" kern="0" dirty="0">
              <a:solidFill>
                <a:srgbClr val="FFFFFF">
                  <a:lumMod val="75000"/>
                </a:srgbClr>
              </a:solidFill>
              <a:cs typeface="Arial"/>
              <a:sym typeface="Arial"/>
            </a:endParaRPr>
          </a:p>
        </p:txBody>
      </p:sp>
      <p:pic>
        <p:nvPicPr>
          <p:cNvPr id="2" name="Slide 9">
            <a:hlinkClick r:id="" action="ppaction://media"/>
            <a:extLst>
              <a:ext uri="{FF2B5EF4-FFF2-40B4-BE49-F238E27FC236}">
                <a16:creationId xmlns:a16="http://schemas.microsoft.com/office/drawing/2014/main" id="{A3A87CA1-A054-4397-A617-4267704E31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9471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CRS_PowerPoint_Template_01-24-13">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vider Master">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January 2018_Slides_HQWBL.pptx.potx" id="{C9DD68A6-AAEC-4FF4-9F59-FABE48977F0C}" vid="{57E1A64D-1B26-4C3E-AE44-C5C0CD82BA86}"/>
    </a:ext>
  </a:extLst>
</a:theme>
</file>

<file path=ppt/theme/theme3.xml><?xml version="1.0" encoding="utf-8"?>
<a:theme xmlns:a="http://schemas.openxmlformats.org/drawingml/2006/main" name="Basic">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Basic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January 2018_Slides_HQWBL.pptx.potx" id="{C9DD68A6-AAEC-4FF4-9F59-FABE48977F0C}" vid="{CC00E07F-B523-44AB-9D58-8646EB8B2BF3}"/>
    </a:ext>
  </a:extLst>
</a:theme>
</file>

<file path=ppt/theme/theme4.xml><?xml version="1.0" encoding="utf-8"?>
<a:theme xmlns:a="http://schemas.openxmlformats.org/drawingml/2006/main" name="Contact">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January 2018_Slides_HQWBL.pptx.potx" id="{C9DD68A6-AAEC-4FF4-9F59-FABE48977F0C}" vid="{1067DA58-8EBA-4C3A-A58E-B0EFCE3DE8A7}"/>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E0C33AA411B5D47BCD0B41055E1E427" ma:contentTypeVersion="5" ma:contentTypeDescription="Create a new document." ma:contentTypeScope="" ma:versionID="70e280df67bb0c4864fd888e6a42f20e">
  <xsd:schema xmlns:xsd="http://www.w3.org/2001/XMLSchema" xmlns:xs="http://www.w3.org/2001/XMLSchema" xmlns:p="http://schemas.microsoft.com/office/2006/metadata/properties" xmlns:ns2="6a44d00f-12d8-4625-9d23-7790e8b8f83b" xmlns:ns3="1709d302-aa1c-49f7-a43d-f13e34b813dc" xmlns:ns4="9714abc1-815c-4960-b75e-546bf8732ca3" targetNamespace="http://schemas.microsoft.com/office/2006/metadata/properties" ma:root="true" ma:fieldsID="4f6155c84a8648e8d9677a7fe59a12c4" ns2:_="" ns3:_="" ns4:_="">
    <xsd:import namespace="6a44d00f-12d8-4625-9d23-7790e8b8f83b"/>
    <xsd:import namespace="1709d302-aa1c-49f7-a43d-f13e34b813dc"/>
    <xsd:import namespace="9714abc1-815c-4960-b75e-546bf8732ca3"/>
    <xsd:element name="properties">
      <xsd:complexType>
        <xsd:sequence>
          <xsd:element name="documentManagement">
            <xsd:complexType>
              <xsd:all>
                <xsd:element ref="ns2:Description0" minOccurs="0"/>
                <xsd:element ref="ns2:Category" minOccurs="0"/>
                <xsd:element ref="ns4:TaxKeywordTaxHTField"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44d00f-12d8-4625-9d23-7790e8b8f83b"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Text">
          <xsd:maxLength value="255"/>
        </xsd:restriction>
      </xsd:simpleType>
    </xsd:element>
    <xsd:element name="Category" ma:index="9" nillable="true" ma:displayName="Category" ma:format="Dropdown" ma:internalName="Category">
      <xsd:simpleType>
        <xsd:restriction base="dms:Choice">
          <xsd:enumeration value="AIR"/>
          <xsd:enumeration value="EDu"/>
          <xsd:enumeration value="H&amp;SD"/>
          <xsd:enumeration value="WLL"/>
        </xsd:restriction>
      </xsd:simpleType>
    </xsd:element>
  </xsd:schema>
  <xsd:schema xmlns:xsd="http://www.w3.org/2001/XMLSchema" xmlns:xs="http://www.w3.org/2001/XMLSchema" xmlns:dms="http://schemas.microsoft.com/office/2006/documentManagement/types" xmlns:pc="http://schemas.microsoft.com/office/infopath/2007/PartnerControls" targetNamespace="1709d302-aa1c-49f7-a43d-f13e34b813d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65e32c8-669a-45b7-9f48-60375b6168ec}" ma:internalName="TaxCatchAll" ma:showField="CatchAllData" ma:web="1709d302-aa1c-49f7-a43d-f13e34b813d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714abc1-815c-4960-b75e-546bf8732ca3" elementFormDefault="qualified">
    <xsd:import namespace="http://schemas.microsoft.com/office/2006/documentManagement/types"/>
    <xsd:import namespace="http://schemas.microsoft.com/office/infopath/2007/PartnerControls"/>
    <xsd:element name="TaxKeywordTaxHTField" ma:index="11" nillable="true" ma:taxonomy="true" ma:internalName="TaxKeywordTaxHTField" ma:taxonomyFieldName="TaxKeyword" ma:displayName="Enterprise Keywords" ma:fieldId="{23f27201-bee3-471e-b2e7-b64fd8b7ca38}" ma:taxonomyMulti="true" ma:sspId="1f7af2e3-73dc-4628-8ae5-348b9e7d8048"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Description0 xmlns="6a44d00f-12d8-4625-9d23-7790e8b8f83b">CCRS</Description0>
    <Category xmlns="6a44d00f-12d8-4625-9d23-7790e8b8f83b">EDu</Category>
    <TaxKeywordTaxHTField xmlns="9714abc1-815c-4960-b75e-546bf8732ca3">
      <Terms xmlns="http://schemas.microsoft.com/office/infopath/2007/PartnerControls"/>
    </TaxKeywordTaxHTField>
    <TaxCatchAll xmlns="1709d302-aa1c-49f7-a43d-f13e34b813dc"/>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789852-62A6-4D43-BFEA-F56EFE83C5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44d00f-12d8-4625-9d23-7790e8b8f83b"/>
    <ds:schemaRef ds:uri="1709d302-aa1c-49f7-a43d-f13e34b813dc"/>
    <ds:schemaRef ds:uri="9714abc1-815c-4960-b75e-546bf8732c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078DE03-1B1E-4BB3-BFB8-1FE8E8D90566}">
  <ds:schemaRefs>
    <ds:schemaRef ds:uri="9714abc1-815c-4960-b75e-546bf8732ca3"/>
    <ds:schemaRef ds:uri="6a44d00f-12d8-4625-9d23-7790e8b8f83b"/>
    <ds:schemaRef ds:uri="http://purl.org/dc/terms/"/>
    <ds:schemaRef ds:uri="http://schemas.openxmlformats.org/package/2006/metadata/core-properties"/>
    <ds:schemaRef ds:uri="1709d302-aa1c-49f7-a43d-f13e34b813dc"/>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F09652C8-D67B-4FF3-B7BB-E3551F138D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January 2018_Slides_HQWBL.pptx</Template>
  <TotalTime>36246</TotalTime>
  <Words>8570</Words>
  <Application>Microsoft Office PowerPoint</Application>
  <PresentationFormat>On-screen Show (4:3)</PresentationFormat>
  <Paragraphs>486</Paragraphs>
  <Slides>52</Slides>
  <Notes>48</Notes>
  <HiddenSlides>0</HiddenSlides>
  <MMClips>47</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52</vt:i4>
      </vt:variant>
    </vt:vector>
  </HeadingPairs>
  <TitlesOfParts>
    <vt:vector size="67" baseType="lpstr">
      <vt:lpstr>ＭＳ Ｐゴシック</vt:lpstr>
      <vt:lpstr>Arial</vt:lpstr>
      <vt:lpstr>Arial Narrow</vt:lpstr>
      <vt:lpstr>Calibri</vt:lpstr>
      <vt:lpstr>Courier New</vt:lpstr>
      <vt:lpstr>Franklin Gothic Book</vt:lpstr>
      <vt:lpstr>Franklin Gothic Demi</vt:lpstr>
      <vt:lpstr>FranklinGothic</vt:lpstr>
      <vt:lpstr>ITC Franklin Gothic Std Bk Cd</vt:lpstr>
      <vt:lpstr>Times New Roman</vt:lpstr>
      <vt:lpstr>Wingdings</vt:lpstr>
      <vt:lpstr>CCRS_PowerPoint_Template_01-24-13</vt:lpstr>
      <vt:lpstr>Divider Master</vt:lpstr>
      <vt:lpstr>Basic</vt:lpstr>
      <vt:lpstr>Contact</vt:lpstr>
      <vt:lpstr>Module 1: Selecting Appropriate Measures</vt:lpstr>
      <vt:lpstr>Work-Based Learning Measures Module Series</vt:lpstr>
      <vt:lpstr>Objectives</vt:lpstr>
      <vt:lpstr>How to Use the Modules</vt:lpstr>
      <vt:lpstr>Key Decisions for Work-Based Learning Measures</vt:lpstr>
      <vt:lpstr>Importance of Measuring Work-Based Learning</vt:lpstr>
      <vt:lpstr>What Is Work-Based Learning?</vt:lpstr>
      <vt:lpstr>Why Work-Based Learning Measures Matter</vt:lpstr>
      <vt:lpstr>Work-Based Learning Measures Options</vt:lpstr>
      <vt:lpstr>Measures of Work-Based Learning </vt:lpstr>
      <vt:lpstr>Themes From Work-Based Learning Measures </vt:lpstr>
      <vt:lpstr>Types of Measures: Portfolios</vt:lpstr>
      <vt:lpstr>Types of Measures: Rubrics</vt:lpstr>
      <vt:lpstr>Types of Measures: Employer Feedback</vt:lpstr>
      <vt:lpstr>Types of Measures: Self-Assessment</vt:lpstr>
      <vt:lpstr>Activity: Review Sample Measures</vt:lpstr>
      <vt:lpstr>Key Decision Points</vt:lpstr>
      <vt:lpstr>Decision Point 1: Determine Goals for Measuring Work-Based Learning</vt:lpstr>
      <vt:lpstr>Review Work-Based Learning Definition</vt:lpstr>
      <vt:lpstr>Activity: Dissecting Definition to Determine Goals</vt:lpstr>
      <vt:lpstr>Sample State Work-Based Learning Goals</vt:lpstr>
      <vt:lpstr>Discussion: Determine Goals for Measuring Work-Based Learning</vt:lpstr>
      <vt:lpstr>Decision Point 2: Determine Who Selects the Work-Based Learning Measure</vt:lpstr>
      <vt:lpstr>Who Selects Measure</vt:lpstr>
      <vt:lpstr>Flexibility Options</vt:lpstr>
      <vt:lpstr>Alignment to Goals</vt:lpstr>
      <vt:lpstr>Discussion: Who Selects the Work-Based Learning Measures</vt:lpstr>
      <vt:lpstr>Decision Point 3: Define Work-Based Learning Knowledge and Skills</vt:lpstr>
      <vt:lpstr>Types of Knowledge and Skills</vt:lpstr>
      <vt:lpstr>Academic Knowledge Example: Tennessee</vt:lpstr>
      <vt:lpstr>Technical Skills Example: Massachusetts</vt:lpstr>
      <vt:lpstr>Employability Skills Framework</vt:lpstr>
      <vt:lpstr>What Can Each Measurement Tool Assess?</vt:lpstr>
      <vt:lpstr>Discussion: Knowledge and Skills</vt:lpstr>
      <vt:lpstr>Types of Stakeholders</vt:lpstr>
      <vt:lpstr>Discussion: Finding the Right Business and Industry Stakeholders</vt:lpstr>
      <vt:lpstr>Approaches to Collect Feedback</vt:lpstr>
      <vt:lpstr>Activity: Defining Knowledge and Skills</vt:lpstr>
      <vt:lpstr>Additional Resources on Stakeholder Engagement</vt:lpstr>
      <vt:lpstr>Decision Point 4: Plan for Supporting Work-Based Learning Measure Implementation</vt:lpstr>
      <vt:lpstr>Factors of Implementation Success</vt:lpstr>
      <vt:lpstr>Level of Intensity for Each Factor</vt:lpstr>
      <vt:lpstr>Discussion: Plan for Supporting Work-Based Learning Measure Implementation</vt:lpstr>
      <vt:lpstr>Decision Point 5: Select Work-Based Learning Measure(s)</vt:lpstr>
      <vt:lpstr>Activity: Selecting Work-Based Learning Measure</vt:lpstr>
      <vt:lpstr>Wrap-Up</vt:lpstr>
      <vt:lpstr>Key Decision Points</vt:lpstr>
      <vt:lpstr>Additional Modules</vt:lpstr>
      <vt:lpstr>References</vt:lpstr>
      <vt:lpstr>References</vt:lpstr>
      <vt:lpstr>References</vt:lpstr>
      <vt:lpstr> </vt:lpstr>
    </vt:vector>
  </TitlesOfParts>
  <Company>American Institutes for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Defining and Measuring  High-Quality Work-Based Learning Peer Networks</dc:title>
  <dc:creator>Giffin, Jessica</dc:creator>
  <cp:lastModifiedBy>Giffin, Jessica</cp:lastModifiedBy>
  <cp:revision>421</cp:revision>
  <cp:lastPrinted>2018-07-31T15:05:20Z</cp:lastPrinted>
  <dcterms:created xsi:type="dcterms:W3CDTF">2018-01-25T15:56:53Z</dcterms:created>
  <dcterms:modified xsi:type="dcterms:W3CDTF">2019-05-16T22:01:43Z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0x010100EE0C33AA411B5D47BCD0B41055E1E427</vt:lpwstr>
  </property>
  <property fmtid="{D5CDD505-2E9C-101B-9397-08002B2CF9AE}" pid="3" name="Order">
    <vt:r8>71000</vt:r8>
  </property>
  <property fmtid="{D5CDD505-2E9C-101B-9397-08002B2CF9AE}" pid="4" name="_dlc_DocIdItemGuid">
    <vt:lpwstr>d98ae474-f209-49dd-b700-952f3a626784</vt:lpwstr>
  </property>
  <property fmtid="{D5CDD505-2E9C-101B-9397-08002B2CF9AE}" pid="5" name="xd_Signature">
    <vt:bool>false</vt:bool>
  </property>
  <property fmtid="{D5CDD505-2E9C-101B-9397-08002B2CF9AE}" pid="6" name="xd_ProgID">
    <vt:lpwstr/>
  </property>
  <property fmtid="{D5CDD505-2E9C-101B-9397-08002B2CF9AE}" pid="7" name="TemplateUrl">
    <vt:lpwstr/>
  </property>
</Properties>
</file>