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2"/>
  </p:notesMasterIdLst>
  <p:sldIdLst>
    <p:sldId id="276" r:id="rId2"/>
    <p:sldId id="258" r:id="rId3"/>
    <p:sldId id="283" r:id="rId4"/>
    <p:sldId id="277" r:id="rId5"/>
    <p:sldId id="290" r:id="rId6"/>
    <p:sldId id="285" r:id="rId7"/>
    <p:sldId id="291" r:id="rId8"/>
    <p:sldId id="298" r:id="rId9"/>
    <p:sldId id="286" r:id="rId10"/>
    <p:sldId id="296" r:id="rId11"/>
    <p:sldId id="294" r:id="rId12"/>
    <p:sldId id="299" r:id="rId13"/>
    <p:sldId id="300" r:id="rId14"/>
    <p:sldId id="287" r:id="rId15"/>
    <p:sldId id="292" r:id="rId16"/>
    <p:sldId id="302" r:id="rId17"/>
    <p:sldId id="301" r:id="rId18"/>
    <p:sldId id="297" r:id="rId19"/>
    <p:sldId id="303" r:id="rId20"/>
    <p:sldId id="275" r:id="rId21"/>
  </p:sldIdLst>
  <p:sldSz cx="9144000" cy="6858000" type="screen4x3"/>
  <p:notesSz cx="6858000" cy="9144000"/>
  <p:defaultTextStyle>
    <a:lvl1pPr>
      <a:defRPr sz="2400">
        <a:latin typeface="Arial"/>
        <a:ea typeface="Arial"/>
        <a:cs typeface="Arial"/>
        <a:sym typeface="Arial"/>
      </a:defRPr>
    </a:lvl1pPr>
    <a:lvl2pPr indent="457200">
      <a:defRPr sz="2400">
        <a:latin typeface="Arial"/>
        <a:ea typeface="Arial"/>
        <a:cs typeface="Arial"/>
        <a:sym typeface="Arial"/>
      </a:defRPr>
    </a:lvl2pPr>
    <a:lvl3pPr indent="914400">
      <a:defRPr sz="2400">
        <a:latin typeface="Arial"/>
        <a:ea typeface="Arial"/>
        <a:cs typeface="Arial"/>
        <a:sym typeface="Arial"/>
      </a:defRPr>
    </a:lvl3pPr>
    <a:lvl4pPr indent="1371600">
      <a:defRPr sz="2400">
        <a:latin typeface="Arial"/>
        <a:ea typeface="Arial"/>
        <a:cs typeface="Arial"/>
        <a:sym typeface="Arial"/>
      </a:defRPr>
    </a:lvl4pPr>
    <a:lvl5pPr indent="1828800">
      <a:defRPr sz="2400">
        <a:latin typeface="Arial"/>
        <a:ea typeface="Arial"/>
        <a:cs typeface="Arial"/>
        <a:sym typeface="Arial"/>
      </a:defRPr>
    </a:lvl5pPr>
    <a:lvl6pPr indent="2286000">
      <a:defRPr sz="2400">
        <a:latin typeface="Arial"/>
        <a:ea typeface="Arial"/>
        <a:cs typeface="Arial"/>
        <a:sym typeface="Arial"/>
      </a:defRPr>
    </a:lvl6pPr>
    <a:lvl7pPr indent="2743200">
      <a:defRPr sz="2400">
        <a:latin typeface="Arial"/>
        <a:ea typeface="Arial"/>
        <a:cs typeface="Arial"/>
        <a:sym typeface="Arial"/>
      </a:defRPr>
    </a:lvl7pPr>
    <a:lvl8pPr indent="3200400">
      <a:defRPr sz="2400">
        <a:latin typeface="Arial"/>
        <a:ea typeface="Arial"/>
        <a:cs typeface="Arial"/>
        <a:sym typeface="Arial"/>
      </a:defRPr>
    </a:lvl8pPr>
    <a:lvl9pPr indent="3657600">
      <a:defRPr sz="2400"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4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ldheide, Lynn" initials="HL" lastIdx="3" clrIdx="0"/>
  <p:cmAuthor id="1" name="deBoinville, Amy" initials="dA" lastIdx="1" clrIdx="1">
    <p:extLst>
      <p:ext uri="{19B8F6BF-5375-455C-9EA6-DF929625EA0E}">
        <p15:presenceInfo xmlns:p15="http://schemas.microsoft.com/office/powerpoint/2012/main" userId="S-1-5-21-1472932569-214068005-926709054-551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A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ED5DF"/>
          </a:solidFill>
        </a:fill>
      </a:tcStyle>
    </a:wholeTbl>
    <a:band2H>
      <a:tcTxStyle/>
      <a:tcStyle>
        <a:tcBdr/>
        <a:fill>
          <a:solidFill>
            <a:srgbClr val="E8EBF0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B76A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B76A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B76A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3CB"/>
          </a:solidFill>
        </a:fill>
      </a:tcStyle>
    </a:wholeTbl>
    <a:band2H>
      <a:tcTxStyle/>
      <a:tcStyle>
        <a:tcBdr/>
        <a:fill>
          <a:solidFill>
            <a:srgbClr val="EBF2E7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3AF2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3AF2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3AF2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E0DC"/>
          </a:solidFill>
        </a:fill>
      </a:tcStyle>
    </a:wholeTbl>
    <a:band2H>
      <a:tcTxStyle/>
      <a:tcStyle>
        <a:tcBdr/>
        <a:fill>
          <a:solidFill>
            <a:srgbClr val="E7F0EE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5A39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5A39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5A39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B76A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B76A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84" autoAdjust="0"/>
    <p:restoredTop sz="78456" autoAdjust="0"/>
  </p:normalViewPr>
  <p:slideViewPr>
    <p:cSldViewPr snapToGrid="0">
      <p:cViewPr varScale="1">
        <p:scale>
          <a:sx n="72" d="100"/>
          <a:sy n="72" d="100"/>
        </p:scale>
        <p:origin x="1638" y="72"/>
      </p:cViewPr>
      <p:guideLst>
        <p:guide orient="horz" pos="2160"/>
        <p:guide pos="2880"/>
        <p:guide orient="horz" pos="1416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58" name="Shape 5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18030801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04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29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17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733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73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2.jpg" descr="2997 CCRS PPT Template_Title_012513 d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87387" y="1783820"/>
            <a:ext cx="8229601" cy="24839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687387" y="4317470"/>
            <a:ext cx="8229601" cy="254053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buClrTx/>
              <a:buSzTx/>
              <a:buFontTx/>
              <a:buNone/>
              <a:defRPr sz="3200">
                <a:solidFill>
                  <a:srgbClr val="BFBFBF"/>
                </a:solidFill>
              </a:defRPr>
            </a:lvl1pPr>
            <a:lvl2pPr marL="965200" indent="-508000">
              <a:spcBef>
                <a:spcPts val="700"/>
              </a:spcBef>
              <a:buClrTx/>
              <a:buFontTx/>
              <a:buChar char="–"/>
              <a:defRPr sz="3200">
                <a:solidFill>
                  <a:srgbClr val="BFBFBF"/>
                </a:solidFill>
              </a:defRPr>
            </a:lvl2pPr>
            <a:lvl3pPr marL="1320800" indent="-406400">
              <a:spcBef>
                <a:spcPts val="700"/>
              </a:spcBef>
              <a:buClrTx/>
              <a:buFontTx/>
              <a:buChar char="•"/>
              <a:defRPr sz="3200">
                <a:solidFill>
                  <a:srgbClr val="BFBFBF"/>
                </a:solidFill>
              </a:defRPr>
            </a:lvl3pPr>
            <a:lvl4pPr marL="1778000" indent="-406400">
              <a:spcBef>
                <a:spcPts val="700"/>
              </a:spcBef>
              <a:buClrTx/>
              <a:buSzPct val="100000"/>
              <a:buFontTx/>
              <a:buChar char="–"/>
              <a:defRPr sz="3200">
                <a:solidFill>
                  <a:srgbClr val="BFBFBF"/>
                </a:solidFill>
              </a:defRPr>
            </a:lvl4pPr>
            <a:lvl5pPr marL="2235200" indent="-406400">
              <a:spcBef>
                <a:spcPts val="700"/>
              </a:spcBef>
              <a:buClrTx/>
              <a:buFontTx/>
              <a:defRPr sz="3200">
                <a:solidFill>
                  <a:srgbClr val="BFBFB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BFBFB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BFBFB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BFBFB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BFBFB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BFBFBF"/>
                </a:solidFill>
              </a:rPr>
              <a:t>Body Level Five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8758261" y="6516487"/>
            <a:ext cx="153964" cy="135546"/>
          </a:xfrm>
          <a:prstGeom prst="rect">
            <a:avLst/>
          </a:prstGeom>
        </p:spPr>
        <p:txBody>
          <a:bodyPr anchor="ctr"/>
          <a:lstStyle/>
          <a:p>
            <a:pPr lvl="0"/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2.jpg" descr="2997 CCRS PPT Template_Title_012513 d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687387" y="3498320"/>
            <a:ext cx="8229601" cy="769442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xt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3.jpg" descr="2997 CCRS PPT Template_Text_0125132 d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687387" y="2055813"/>
            <a:ext cx="8224838" cy="48021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306917" indent="-306917">
              <a:buClrTx/>
              <a:buFontTx/>
            </a:lvl2pPr>
            <a:lvl3pPr marL="628423" indent="-391885">
              <a:buClrTx/>
              <a:buFontTx/>
            </a:lvl3pPr>
            <a:lvl4pPr marL="849085">
              <a:buClrTx/>
              <a:buFontTx/>
            </a:lvl4pPr>
            <a:lvl5pPr marL="1076098" indent="-391885">
              <a:buClrTx/>
              <a:buFontTx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687387" y="0"/>
            <a:ext cx="8224838" cy="180494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A6A6A6"/>
                </a:solidFill>
              </a:rPr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3.jpg" descr="2997 CCRS PPT Template_Text_0125132 d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687526" y="2055813"/>
            <a:ext cx="8224699" cy="4802187"/>
          </a:xfrm>
          <a:prstGeom prst="rect">
            <a:avLst/>
          </a:prstGeom>
        </p:spPr>
        <p:txBody>
          <a:bodyPr/>
          <a:lstStyle>
            <a:lvl4pPr marL="1079273" indent="-391885"/>
            <a:lvl5pPr marL="1306285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Five</a:t>
            </a:r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687387" y="0"/>
            <a:ext cx="8224838" cy="180494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A6A6A6"/>
                </a:solidFill>
              </a:rPr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3.jpg" descr="2997 CCRS PPT Template_Text_0125132 d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687387" y="318052"/>
            <a:ext cx="8224838" cy="148689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A6A6A6"/>
                </a:solidFill>
              </a:rP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3.jpg" descr="2997 CCRS PPT Template_Text_0125132 d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687389" y="2055813"/>
            <a:ext cx="8224836" cy="4802187"/>
          </a:xfrm>
          <a:prstGeom prst="rect">
            <a:avLst/>
          </a:prstGeom>
        </p:spPr>
        <p:txBody>
          <a:bodyPr/>
          <a:lstStyle>
            <a:lvl1pPr marL="457200" indent="-457200">
              <a:buClrTx/>
              <a:buSzTx/>
              <a:buFontTx/>
              <a:buNone/>
              <a:defRPr sz="1800"/>
            </a:lvl1pPr>
            <a:lvl2pPr marL="457200" indent="-227013">
              <a:buClrTx/>
              <a:buSzTx/>
              <a:buFontTx/>
              <a:buNone/>
              <a:defRPr sz="1800"/>
            </a:lvl2pPr>
            <a:lvl3pPr marL="752702" indent="-293914">
              <a:buClrTx/>
              <a:buFontTx/>
              <a:defRPr sz="1800"/>
            </a:lvl3pPr>
            <a:lvl4pPr marL="1665514" indent="-293914">
              <a:buClrTx/>
              <a:buFontTx/>
              <a:defRPr sz="1800"/>
            </a:lvl4pPr>
            <a:lvl5pPr marL="2122714" indent="-293914">
              <a:buClrTx/>
              <a:buFontTx/>
              <a:defRPr sz="1800"/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254A70"/>
                </a:solidFill>
              </a:rPr>
              <a:t>Body Level One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254A70"/>
                </a:solidFill>
              </a:rPr>
              <a:t>Body Level Two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254A70"/>
                </a:solidFill>
              </a:rPr>
              <a:t>Body Level Three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254A70"/>
                </a:solidFill>
              </a:rPr>
              <a:t>Body Level Four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254A70"/>
                </a:solidFill>
              </a:rPr>
              <a:t>Body Level Five</a:t>
            </a:r>
          </a:p>
        </p:txBody>
      </p:sp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687387" y="0"/>
            <a:ext cx="8224838" cy="180494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A6A6A6"/>
                </a:solidFill>
              </a:rPr>
              <a:t>Title Text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arg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A6A6A6"/>
                </a:solidFill>
              </a:rP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3.jpg" descr="2997 CCRS PPT Template_Text_0125132 d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687387" y="0"/>
            <a:ext cx="8224838" cy="1804947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A6A6A6"/>
                </a:solidFill>
              </a:rP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687387" y="2055811"/>
            <a:ext cx="8224838" cy="480219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Five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8755129" y="6525659"/>
            <a:ext cx="153964" cy="135546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/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image4.jpg" descr="2997 CCRS PPT Template_Contact_012513 d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xfrm>
            <a:off x="687387" y="2055813"/>
            <a:ext cx="8224838" cy="4802187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457200"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914400"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1371600"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4pPr>
            <a:lvl5pPr marL="0" indent="1828800"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xfrm>
            <a:off x="8758262" y="6128630"/>
            <a:ext cx="153964" cy="1355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54A70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3.jpg" descr="2997 CCRS PPT Template_Text_0125132 d2.jpg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0" y="1701579"/>
            <a:ext cx="9144000" cy="26239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973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A6A6A6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8758262" y="6525659"/>
            <a:ext cx="153964" cy="13554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algn="r">
              <a:defRPr sz="1000">
                <a:solidFill>
                  <a:srgbClr val="BFBFB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14300" y="1125537"/>
            <a:ext cx="8915400" cy="5732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54A70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ransition spd="med"/>
  <p:hf hdr="0" ftr="0" dt="0"/>
  <p:txStyles>
    <p:titleStyle>
      <a:lvl1pPr>
        <a:defRPr sz="4800">
          <a:solidFill>
            <a:srgbClr val="A6A6A6"/>
          </a:solidFill>
          <a:latin typeface="Arial Narrow"/>
          <a:ea typeface="Arial Narrow"/>
          <a:cs typeface="Arial Narrow"/>
          <a:sym typeface="Arial Narrow"/>
        </a:defRPr>
      </a:lvl1pPr>
      <a:lvl2pPr>
        <a:defRPr sz="4800">
          <a:solidFill>
            <a:srgbClr val="A6A6A6"/>
          </a:solidFill>
          <a:latin typeface="Arial Narrow"/>
          <a:ea typeface="Arial Narrow"/>
          <a:cs typeface="Arial Narrow"/>
          <a:sym typeface="Arial Narrow"/>
        </a:defRPr>
      </a:lvl2pPr>
      <a:lvl3pPr>
        <a:defRPr sz="4800">
          <a:solidFill>
            <a:srgbClr val="A6A6A6"/>
          </a:solidFill>
          <a:latin typeface="Arial Narrow"/>
          <a:ea typeface="Arial Narrow"/>
          <a:cs typeface="Arial Narrow"/>
          <a:sym typeface="Arial Narrow"/>
        </a:defRPr>
      </a:lvl3pPr>
      <a:lvl4pPr>
        <a:defRPr sz="4800">
          <a:solidFill>
            <a:srgbClr val="A6A6A6"/>
          </a:solidFill>
          <a:latin typeface="Arial Narrow"/>
          <a:ea typeface="Arial Narrow"/>
          <a:cs typeface="Arial Narrow"/>
          <a:sym typeface="Arial Narrow"/>
        </a:defRPr>
      </a:lvl4pPr>
      <a:lvl5pPr>
        <a:defRPr sz="4800">
          <a:solidFill>
            <a:srgbClr val="A6A6A6"/>
          </a:solidFill>
          <a:latin typeface="Arial Narrow"/>
          <a:ea typeface="Arial Narrow"/>
          <a:cs typeface="Arial Narrow"/>
          <a:sym typeface="Arial Narrow"/>
        </a:defRPr>
      </a:lvl5pPr>
      <a:lvl6pPr indent="457200">
        <a:defRPr sz="4800">
          <a:solidFill>
            <a:srgbClr val="A6A6A6"/>
          </a:solidFill>
          <a:latin typeface="Arial Narrow"/>
          <a:ea typeface="Arial Narrow"/>
          <a:cs typeface="Arial Narrow"/>
          <a:sym typeface="Arial Narrow"/>
        </a:defRPr>
      </a:lvl6pPr>
      <a:lvl7pPr indent="914400">
        <a:defRPr sz="4800">
          <a:solidFill>
            <a:srgbClr val="A6A6A6"/>
          </a:solidFill>
          <a:latin typeface="Arial Narrow"/>
          <a:ea typeface="Arial Narrow"/>
          <a:cs typeface="Arial Narrow"/>
          <a:sym typeface="Arial Narrow"/>
        </a:defRPr>
      </a:lvl7pPr>
      <a:lvl8pPr indent="1371600">
        <a:defRPr sz="4800">
          <a:solidFill>
            <a:srgbClr val="A6A6A6"/>
          </a:solidFill>
          <a:latin typeface="Arial Narrow"/>
          <a:ea typeface="Arial Narrow"/>
          <a:cs typeface="Arial Narrow"/>
          <a:sym typeface="Arial Narrow"/>
        </a:defRPr>
      </a:lvl8pPr>
      <a:lvl9pPr indent="1828800">
        <a:defRPr sz="4800">
          <a:solidFill>
            <a:srgbClr val="A6A6A6"/>
          </a:solidFill>
          <a:latin typeface="Arial Narrow"/>
          <a:ea typeface="Arial Narrow"/>
          <a:cs typeface="Arial Narrow"/>
          <a:sym typeface="Arial Narrow"/>
        </a:defRPr>
      </a:lvl9pPr>
    </p:titleStyle>
    <p:bodyStyle>
      <a:lvl1pPr marL="233363" indent="-233363">
        <a:spcBef>
          <a:spcPts val="600"/>
        </a:spcBef>
        <a:buClr>
          <a:srgbClr val="A6A6A6"/>
        </a:buClr>
        <a:buSzPct val="100000"/>
        <a:buFont typeface="Wingdings"/>
        <a:buChar char="▪"/>
        <a:defRPr sz="2400">
          <a:solidFill>
            <a:srgbClr val="254A70"/>
          </a:solidFill>
          <a:latin typeface="Arial"/>
          <a:ea typeface="Arial"/>
          <a:cs typeface="Arial"/>
          <a:sym typeface="Arial"/>
        </a:defRPr>
      </a:lvl1pPr>
      <a:lvl2pPr marL="541337" indent="-311150">
        <a:spcBef>
          <a:spcPts val="600"/>
        </a:spcBef>
        <a:buClr>
          <a:srgbClr val="A6A6A6"/>
        </a:buClr>
        <a:buSzPct val="100000"/>
        <a:buFont typeface="Wingdings"/>
        <a:buChar char="•"/>
        <a:defRPr sz="2400">
          <a:solidFill>
            <a:srgbClr val="254A70"/>
          </a:solidFill>
          <a:latin typeface="Arial"/>
          <a:ea typeface="Arial"/>
          <a:cs typeface="Arial"/>
          <a:sym typeface="Arial"/>
        </a:defRPr>
      </a:lvl2pPr>
      <a:lvl3pPr marL="850673" indent="-391885">
        <a:spcBef>
          <a:spcPts val="600"/>
        </a:spcBef>
        <a:buClr>
          <a:srgbClr val="A6A6A6"/>
        </a:buClr>
        <a:buSzPct val="100000"/>
        <a:buFont typeface="Wingdings"/>
        <a:buChar char="–"/>
        <a:defRPr sz="2400">
          <a:solidFill>
            <a:srgbClr val="254A70"/>
          </a:solidFill>
          <a:latin typeface="Arial"/>
          <a:ea typeface="Arial"/>
          <a:cs typeface="Arial"/>
          <a:sym typeface="Arial"/>
        </a:defRPr>
      </a:lvl3pPr>
      <a:lvl4pPr marL="1763485" indent="-391885">
        <a:spcBef>
          <a:spcPts val="600"/>
        </a:spcBef>
        <a:buClr>
          <a:srgbClr val="A6A6A6"/>
        </a:buClr>
        <a:buSzPct val="75000"/>
        <a:buFont typeface="Wingdings"/>
        <a:buChar char="o"/>
        <a:defRPr sz="2400">
          <a:solidFill>
            <a:srgbClr val="254A70"/>
          </a:solidFill>
          <a:latin typeface="Arial"/>
          <a:ea typeface="Arial"/>
          <a:cs typeface="Arial"/>
          <a:sym typeface="Arial"/>
        </a:defRPr>
      </a:lvl4pPr>
      <a:lvl5pPr marL="2220685" indent="-391885">
        <a:spcBef>
          <a:spcPts val="600"/>
        </a:spcBef>
        <a:buClr>
          <a:srgbClr val="A6A6A6"/>
        </a:buClr>
        <a:buSzPct val="100000"/>
        <a:buFont typeface="Wingdings"/>
        <a:buChar char="»"/>
        <a:defRPr sz="2400">
          <a:solidFill>
            <a:srgbClr val="254A70"/>
          </a:solidFill>
          <a:latin typeface="Arial"/>
          <a:ea typeface="Arial"/>
          <a:cs typeface="Arial"/>
          <a:sym typeface="Arial"/>
        </a:defRPr>
      </a:lvl5pPr>
      <a:lvl6pPr marL="2677885" indent="-391885">
        <a:spcBef>
          <a:spcPts val="600"/>
        </a:spcBef>
        <a:buClr>
          <a:srgbClr val="A6A6A6"/>
        </a:buClr>
        <a:buSzPct val="100000"/>
        <a:buFont typeface="Wingdings"/>
        <a:buChar char="•"/>
        <a:defRPr sz="2400">
          <a:solidFill>
            <a:srgbClr val="254A70"/>
          </a:solidFill>
          <a:latin typeface="Arial"/>
          <a:ea typeface="Arial"/>
          <a:cs typeface="Arial"/>
          <a:sym typeface="Arial"/>
        </a:defRPr>
      </a:lvl6pPr>
      <a:lvl7pPr marL="3135085" indent="-391885">
        <a:spcBef>
          <a:spcPts val="600"/>
        </a:spcBef>
        <a:buClr>
          <a:srgbClr val="A6A6A6"/>
        </a:buClr>
        <a:buSzPct val="100000"/>
        <a:buFont typeface="Wingdings"/>
        <a:buChar char="•"/>
        <a:defRPr sz="2400">
          <a:solidFill>
            <a:srgbClr val="254A70"/>
          </a:solidFill>
          <a:latin typeface="Arial"/>
          <a:ea typeface="Arial"/>
          <a:cs typeface="Arial"/>
          <a:sym typeface="Arial"/>
        </a:defRPr>
      </a:lvl7pPr>
      <a:lvl8pPr marL="3592285" indent="-391885">
        <a:spcBef>
          <a:spcPts val="600"/>
        </a:spcBef>
        <a:buClr>
          <a:srgbClr val="A6A6A6"/>
        </a:buClr>
        <a:buSzPct val="100000"/>
        <a:buFont typeface="Wingdings"/>
        <a:buChar char="•"/>
        <a:defRPr sz="2400">
          <a:solidFill>
            <a:srgbClr val="254A70"/>
          </a:solidFill>
          <a:latin typeface="Arial"/>
          <a:ea typeface="Arial"/>
          <a:cs typeface="Arial"/>
          <a:sym typeface="Arial"/>
        </a:defRPr>
      </a:lvl8pPr>
      <a:lvl9pPr marL="4049485" indent="-391885">
        <a:spcBef>
          <a:spcPts val="600"/>
        </a:spcBef>
        <a:buClr>
          <a:srgbClr val="A6A6A6"/>
        </a:buClr>
        <a:buSzPct val="100000"/>
        <a:buFont typeface="Wingdings"/>
        <a:buChar char="•"/>
        <a:defRPr sz="2400">
          <a:solidFill>
            <a:srgbClr val="254A70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Chapter 4: Planning for Implementation and Continuous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69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Discussion: </a:t>
            </a:r>
            <a:br>
              <a:rPr lang="en-US" dirty="0" smtClean="0"/>
            </a:br>
            <a:r>
              <a:rPr lang="en-US" dirty="0" smtClean="0"/>
              <a:t>Review Risk Breakdown—SAMPLE</a:t>
            </a:r>
            <a:endParaRPr lang="en-US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87" y="2245906"/>
            <a:ext cx="7735966" cy="2013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392855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7526" y="2055813"/>
            <a:ext cx="8224699" cy="3746471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are expected enrollment and completion rates in the first few years of implementation?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college- and career-ready outcomes would we expect to see as a result of this </a:t>
            </a:r>
            <a:r>
              <a:rPr lang="en-US" dirty="0" smtClean="0"/>
              <a:t>pathway?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changes in district, </a:t>
            </a:r>
            <a:r>
              <a:rPr lang="en-US" dirty="0" smtClean="0"/>
              <a:t>school, </a:t>
            </a:r>
            <a:r>
              <a:rPr lang="en-US" dirty="0"/>
              <a:t>and classrooms are needed to support the career pathways system? How can these be accomplished? 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Discussion: Identify </a:t>
            </a:r>
            <a:r>
              <a:rPr lang="en-US" dirty="0"/>
              <a:t>Career Pathways System Evaluation Metrics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224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outcomes do you expect to see in higher education? How can these be </a:t>
            </a:r>
            <a:r>
              <a:rPr lang="en-US" dirty="0" smtClean="0"/>
              <a:t>documented?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outcomes do you expect to see in business and industry? How can these be captured?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Discussion: Identify </a:t>
            </a:r>
            <a:r>
              <a:rPr lang="en-US" dirty="0"/>
              <a:t>Career Pathways System Evaluation Metrics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067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Discussion: </a:t>
            </a:r>
            <a:br>
              <a:rPr lang="en-US" dirty="0" smtClean="0"/>
            </a:br>
            <a:r>
              <a:rPr lang="en-US" dirty="0" smtClean="0"/>
              <a:t>Define Quality Metrics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67583"/>
              </p:ext>
            </p:extLst>
          </p:nvPr>
        </p:nvGraphicFramePr>
        <p:xfrm>
          <a:off x="687387" y="2002142"/>
          <a:ext cx="7883337" cy="371633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27779"/>
                <a:gridCol w="2627779"/>
                <a:gridCol w="2627779"/>
              </a:tblGrid>
              <a:tr h="9731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Secondary and Postsecondary Measures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effectLst/>
                        </a:rPr>
                        <a:t>Workforce Measures</a:t>
                      </a:r>
                      <a:endParaRPr lang="en-US" sz="20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Long-Term Success Measures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 anchor="ctr"/>
                </a:tc>
              </a:tr>
              <a:tr h="2157072">
                <a:tc>
                  <a:txBody>
                    <a:bodyPr/>
                    <a:lstStyle/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Course completion</a:t>
                      </a:r>
                    </a:p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On-time graduation</a:t>
                      </a:r>
                    </a:p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Industry certificates earned</a:t>
                      </a:r>
                    </a:p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Internship participation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Program participation</a:t>
                      </a:r>
                    </a:p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Job preparation and application assistance provided</a:t>
                      </a:r>
                    </a:p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Employment and </a:t>
                      </a:r>
                      <a:r>
                        <a:rPr lang="en-US" sz="1800" dirty="0">
                          <a:effectLst/>
                        </a:rPr>
                        <a:t>earnings in the target occupations or industry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Improved employment rates</a:t>
                      </a:r>
                    </a:p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Improved unemployment and out of workforce trends for individuals under 25</a:t>
                      </a:r>
                    </a:p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Narrowed labor </a:t>
                      </a:r>
                      <a:r>
                        <a:rPr lang="en-US" sz="1800" dirty="0">
                          <a:effectLst/>
                        </a:rPr>
                        <a:t>market gaps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721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Review Communication Plan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741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Discussion: Review Stakeholder Engagement Analysis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155211"/>
              </p:ext>
            </p:extLst>
          </p:nvPr>
        </p:nvGraphicFramePr>
        <p:xfrm>
          <a:off x="687387" y="2247900"/>
          <a:ext cx="8267698" cy="16729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91600"/>
                <a:gridCol w="1375449"/>
                <a:gridCol w="1314450"/>
                <a:gridCol w="1129120"/>
                <a:gridCol w="1561506"/>
                <a:gridCol w="1195573"/>
              </a:tblGrid>
              <a:tr h="444948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Stakeholder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Unaware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Resistant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Neutral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Supportive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Leading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412303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Carla T.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Current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Desired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407869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Peter M.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Current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Desired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407869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Sally H.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Current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Desired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037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Discussion: </a:t>
            </a:r>
            <a:br>
              <a:rPr lang="en-US" dirty="0" smtClean="0"/>
            </a:br>
            <a:r>
              <a:rPr lang="en-US" dirty="0" smtClean="0"/>
              <a:t>Review Key Messages—FILL IN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54914"/>
              </p:ext>
            </p:extLst>
          </p:nvPr>
        </p:nvGraphicFramePr>
        <p:xfrm>
          <a:off x="687387" y="2246789"/>
          <a:ext cx="7769231" cy="2133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6981"/>
                <a:gridCol w="1967983"/>
                <a:gridCol w="2144210"/>
                <a:gridCol w="2070057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Audience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Key Messages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Modes of Communication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Frequency of Communication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2835797" y="1516284"/>
            <a:ext cx="2199189" cy="523218"/>
          </a:xfrm>
          <a:prstGeom prst="rect">
            <a:avLst/>
          </a:prstGeom>
          <a:solidFill>
            <a:srgbClr val="FFFF00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Do you want “Fill In” to be part of the title?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455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Reflect on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Implementation </a:t>
            </a:r>
            <a:r>
              <a:rPr lang="en-US" dirty="0"/>
              <a:t>Process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2883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worked well? </a:t>
            </a:r>
            <a:r>
              <a:rPr lang="en-US" dirty="0" smtClean="0"/>
              <a:t>Any unexpected supports?</a:t>
            </a:r>
          </a:p>
          <a:p>
            <a:pPr marL="5143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did not work well?  What would you </a:t>
            </a:r>
            <a:r>
              <a:rPr lang="en-US" dirty="0" smtClean="0"/>
              <a:t>change?</a:t>
            </a:r>
          </a:p>
          <a:p>
            <a:pPr marL="5143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Is </a:t>
            </a:r>
            <a:r>
              <a:rPr lang="en-US" dirty="0"/>
              <a:t>the level of engagement </a:t>
            </a:r>
            <a:r>
              <a:rPr lang="en-US" dirty="0" smtClean="0"/>
              <a:t>desirable</a:t>
            </a:r>
            <a:r>
              <a:rPr lang="en-US" dirty="0"/>
              <a:t>? Why or why </a:t>
            </a:r>
            <a:r>
              <a:rPr lang="en-US" dirty="0" smtClean="0"/>
              <a:t>not?</a:t>
            </a:r>
          </a:p>
          <a:p>
            <a:pPr marL="5143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Are </a:t>
            </a:r>
            <a:r>
              <a:rPr lang="en-US" dirty="0"/>
              <a:t>there any changes to the implementation timeline that should be considered as a result? </a:t>
            </a:r>
            <a:endParaRPr lang="en-US" dirty="0" smtClean="0"/>
          </a:p>
          <a:p>
            <a:pPr marL="5143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Is there commitment to </a:t>
            </a:r>
            <a:r>
              <a:rPr lang="en-US" dirty="0"/>
              <a:t>moving forward with the career pathways system as currently outlined? Is there anything that should be revisited, </a:t>
            </a:r>
            <a:r>
              <a:rPr lang="en-US" dirty="0" smtClean="0"/>
              <a:t>discussed, </a:t>
            </a:r>
            <a:r>
              <a:rPr lang="en-US" dirty="0"/>
              <a:t>or changed?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Discussion: </a:t>
            </a:r>
            <a:br>
              <a:rPr lang="en-US" dirty="0" smtClean="0"/>
            </a:br>
            <a:r>
              <a:rPr lang="en-US" dirty="0" smtClean="0"/>
              <a:t>Reflect on Milestones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877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What are the immediate next steps that need to be taken?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What are longer term next steps that need to be taken?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What decisions should be integrated into the next phase of the work?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Discussion: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Reflect </a:t>
            </a:r>
            <a:r>
              <a:rPr lang="en-US" dirty="0"/>
              <a:t>on Milestones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5162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687388" y="2055813"/>
            <a:ext cx="8224836" cy="37327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Implement and e</a:t>
            </a:r>
            <a:r>
              <a:rPr lang="en-US" dirty="0" smtClean="0"/>
              <a:t>valuate the career pathways system framework.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Identify </a:t>
            </a:r>
            <a:r>
              <a:rPr lang="en-US" dirty="0"/>
              <a:t>and </a:t>
            </a:r>
            <a:r>
              <a:rPr lang="en-US" dirty="0" smtClean="0"/>
              <a:t>analyze measures for career pathways system implementation progress.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Engage s</a:t>
            </a:r>
            <a:r>
              <a:rPr lang="en-US" dirty="0" smtClean="0"/>
              <a:t>takeholders in reflection of the career pathways system implementation.</a:t>
            </a:r>
            <a:endParaRPr lang="en-US" dirty="0"/>
          </a:p>
        </p:txBody>
      </p:sp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687388" y="318052"/>
            <a:ext cx="8224836" cy="148689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800" dirty="0" smtClean="0">
                <a:solidFill>
                  <a:srgbClr val="A6A6A6"/>
                </a:solidFill>
              </a:rPr>
              <a:t>Meeting Objectives</a:t>
            </a:r>
            <a:endParaRPr sz="4800" dirty="0">
              <a:solidFill>
                <a:srgbClr val="A6A6A6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687388" y="2055813"/>
            <a:ext cx="8224836" cy="35179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bg1"/>
                </a:solidFill>
              </a:rPr>
              <a:t>Presenter Name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bg1"/>
                </a:solidFill>
              </a:rPr>
              <a:t>XXX-XXX-XXXX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bg1"/>
                </a:solidFill>
              </a:rPr>
              <a:t>xxxxx@xxxxx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dirty="0">
              <a:solidFill>
                <a:schemeClr val="bg1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bg1"/>
                </a:solidFill>
              </a:rPr>
              <a:t>Address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bg1"/>
                </a:solidFill>
              </a:rPr>
              <a:t>Phone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bg1"/>
                </a:solidFill>
              </a:rPr>
              <a:t>Website</a:t>
            </a:r>
          </a:p>
        </p:txBody>
      </p:sp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xfrm>
            <a:off x="8771160" y="5974742"/>
            <a:ext cx="141065" cy="13554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 fontScale="92500" lnSpcReduction="1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254A70"/>
                </a:solidFill>
              </a:rPr>
              <a:t>20</a:t>
            </a:fld>
            <a:endParaRPr sz="1000" dirty="0">
              <a:solidFill>
                <a:srgbClr val="254A7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Welcome and Introductions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Develop an Implementation Timeline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Identify Career Pathways System Evaluation </a:t>
            </a:r>
            <a:r>
              <a:rPr lang="en-US" dirty="0" smtClean="0"/>
              <a:t>Metrics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Review Communication Plan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Reflect </a:t>
            </a:r>
            <a:r>
              <a:rPr lang="en-US" dirty="0"/>
              <a:t>on the Implementation Process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4721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Welcome and Introductions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013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033108" y="5644402"/>
            <a:ext cx="8224838" cy="4802188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192" y="2187614"/>
            <a:ext cx="6701742" cy="307018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1438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Develop an Implementation Timeline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974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Review highlights from </a:t>
            </a:r>
            <a:r>
              <a:rPr lang="en-US" dirty="0"/>
              <a:t>Handout 4A: Pathways Requirements Document, </a:t>
            </a:r>
            <a:r>
              <a:rPr lang="en-US" dirty="0" smtClean="0"/>
              <a:t>Part 1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Discussion: </a:t>
            </a:r>
            <a:br>
              <a:rPr lang="en-US" dirty="0" smtClean="0"/>
            </a:br>
            <a:r>
              <a:rPr lang="en-US" dirty="0" smtClean="0"/>
              <a:t>Review Scope and Requirements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500318"/>
              </p:ext>
            </p:extLst>
          </p:nvPr>
        </p:nvGraphicFramePr>
        <p:xfrm>
          <a:off x="735572" y="3028240"/>
          <a:ext cx="7672855" cy="23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5874"/>
                <a:gridCol w="2249785"/>
                <a:gridCol w="2727196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Existing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Needed</a:t>
                      </a:r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Partnerships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Course sequences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Work-based</a:t>
                      </a:r>
                      <a:r>
                        <a:rPr lang="en-US" sz="1800" baseline="0" dirty="0" smtClean="0"/>
                        <a:t> opportunities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Postsecondary opportunities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179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Divide into small groups.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Review assigned requirement list </a:t>
            </a:r>
            <a:r>
              <a:rPr lang="en-US" dirty="0"/>
              <a:t>in </a:t>
            </a:r>
            <a:r>
              <a:rPr lang="en-US" dirty="0" smtClean="0"/>
              <a:t>Handout </a:t>
            </a:r>
            <a:r>
              <a:rPr lang="en-US" dirty="0"/>
              <a:t>4A: Pathways Requirements Document, Part 2.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Break </a:t>
            </a:r>
            <a:r>
              <a:rPr lang="en-US" dirty="0"/>
              <a:t>down the requirements into </a:t>
            </a:r>
            <a:r>
              <a:rPr lang="en-US" dirty="0" smtClean="0"/>
              <a:t>tasks.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Use </a:t>
            </a:r>
            <a:r>
              <a:rPr lang="en-US" dirty="0"/>
              <a:t>Handout 4B: Master Schedule </a:t>
            </a:r>
            <a:r>
              <a:rPr lang="en-US" dirty="0" smtClean="0"/>
              <a:t>Template </a:t>
            </a:r>
            <a:r>
              <a:rPr lang="en-US" dirty="0"/>
              <a:t>to estimate the duration of each </a:t>
            </a:r>
            <a:r>
              <a:rPr lang="en-US" dirty="0" smtClean="0"/>
              <a:t>task.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Sequence </a:t>
            </a:r>
            <a:r>
              <a:rPr lang="en-US" dirty="0"/>
              <a:t>the activities into the right order of completion.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Discussion: </a:t>
            </a:r>
            <a:br>
              <a:rPr lang="en-US" dirty="0" smtClean="0"/>
            </a:br>
            <a:r>
              <a:rPr lang="en-US" dirty="0" smtClean="0"/>
              <a:t>Develop a Work Breakdown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16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Identify Career Pathways System Evaluation Metrics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507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B76A0"/>
      </a:accent1>
      <a:accent2>
        <a:srgbClr val="A74D15"/>
      </a:accent2>
      <a:accent3>
        <a:srgbClr val="73AF23"/>
      </a:accent3>
      <a:accent4>
        <a:srgbClr val="773C75"/>
      </a:accent4>
      <a:accent5>
        <a:srgbClr val="EFB219"/>
      </a:accent5>
      <a:accent6>
        <a:srgbClr val="35A39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B76A0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B76A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B76A0"/>
      </a:accent1>
      <a:accent2>
        <a:srgbClr val="A74D15"/>
      </a:accent2>
      <a:accent3>
        <a:srgbClr val="73AF23"/>
      </a:accent3>
      <a:accent4>
        <a:srgbClr val="773C75"/>
      </a:accent4>
      <a:accent5>
        <a:srgbClr val="EFB219"/>
      </a:accent5>
      <a:accent6>
        <a:srgbClr val="35A39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B76A0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B76A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3524</TotalTime>
  <Words>538</Words>
  <Application>Microsoft Office PowerPoint</Application>
  <PresentationFormat>On-screen Show (4:3)</PresentationFormat>
  <Paragraphs>153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Unicode MS</vt:lpstr>
      <vt:lpstr>Arial</vt:lpstr>
      <vt:lpstr>Arial Narrow</vt:lpstr>
      <vt:lpstr>Helvetica Neue</vt:lpstr>
      <vt:lpstr>Times New Roman</vt:lpstr>
      <vt:lpstr>Wingdings</vt:lpstr>
      <vt:lpstr>Default</vt:lpstr>
      <vt:lpstr>Chapter 4: Planning for Implementation and Continuous Improvement</vt:lpstr>
      <vt:lpstr>Meeting Objectives</vt:lpstr>
      <vt:lpstr>Meeting Agenda</vt:lpstr>
      <vt:lpstr>Welcome and Introductions </vt:lpstr>
      <vt:lpstr>Welcome and Introductions</vt:lpstr>
      <vt:lpstr>Develop an Implementation Timeline </vt:lpstr>
      <vt:lpstr>Group Discussion:  Review Scope and Requirements</vt:lpstr>
      <vt:lpstr>Group Discussion:  Develop a Work Breakdown</vt:lpstr>
      <vt:lpstr>Identify Career Pathways System Evaluation Metrics </vt:lpstr>
      <vt:lpstr>Group Discussion:  Review Risk Breakdown—SAMPLE</vt:lpstr>
      <vt:lpstr>Group Discussion: Identify Career Pathways System Evaluation Metrics </vt:lpstr>
      <vt:lpstr>Group Discussion: Identify Career Pathways System Evaluation Metrics </vt:lpstr>
      <vt:lpstr>Group Discussion:  Define Quality Metrics</vt:lpstr>
      <vt:lpstr>Review Communication Plan </vt:lpstr>
      <vt:lpstr>Group Discussion: Review Stakeholder Engagement Analysis</vt:lpstr>
      <vt:lpstr>Group Discussion:  Review Key Messages—FILL IN</vt:lpstr>
      <vt:lpstr>Reflect on the  Implementation Process </vt:lpstr>
      <vt:lpstr>Group Discussion:  Reflect on Milestones</vt:lpstr>
      <vt:lpstr>Group Discussion:  Reflect on Milestones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Goals and Objectives</dc:title>
  <dc:creator>Cushing, Ellen</dc:creator>
  <cp:lastModifiedBy>Giffin, Jessica</cp:lastModifiedBy>
  <cp:revision>76</cp:revision>
  <dcterms:modified xsi:type="dcterms:W3CDTF">2016-02-04T21:11:00Z</dcterms:modified>
</cp:coreProperties>
</file>