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76" r:id="rId2"/>
    <p:sldId id="258" r:id="rId3"/>
    <p:sldId id="283" r:id="rId4"/>
    <p:sldId id="293" r:id="rId5"/>
    <p:sldId id="294" r:id="rId6"/>
    <p:sldId id="277" r:id="rId7"/>
    <p:sldId id="285" r:id="rId8"/>
    <p:sldId id="289" r:id="rId9"/>
    <p:sldId id="290" r:id="rId10"/>
    <p:sldId id="291" r:id="rId11"/>
    <p:sldId id="292" r:id="rId12"/>
    <p:sldId id="273" r:id="rId13"/>
    <p:sldId id="284" r:id="rId14"/>
    <p:sldId id="278" r:id="rId15"/>
    <p:sldId id="279" r:id="rId16"/>
    <p:sldId id="280" r:id="rId17"/>
    <p:sldId id="264" r:id="rId18"/>
    <p:sldId id="282" r:id="rId19"/>
    <p:sldId id="266" r:id="rId20"/>
    <p:sldId id="281" r:id="rId21"/>
    <p:sldId id="267" r:id="rId22"/>
    <p:sldId id="268" r:id="rId23"/>
    <p:sldId id="269" r:id="rId24"/>
    <p:sldId id="270" r:id="rId25"/>
    <p:sldId id="271" r:id="rId26"/>
    <p:sldId id="286" r:id="rId27"/>
    <p:sldId id="272" r:id="rId28"/>
    <p:sldId id="288" r:id="rId29"/>
    <p:sldId id="287" r:id="rId30"/>
    <p:sldId id="274" r:id="rId31"/>
    <p:sldId id="275" r:id="rId32"/>
  </p:sldIdLst>
  <p:sldSz cx="9144000" cy="6858000" type="screen4x3"/>
  <p:notesSz cx="6858000" cy="9144000"/>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indent="2286000">
      <a:defRPr sz="2400">
        <a:latin typeface="Arial"/>
        <a:ea typeface="Arial"/>
        <a:cs typeface="Arial"/>
        <a:sym typeface="Arial"/>
      </a:defRPr>
    </a:lvl6pPr>
    <a:lvl7pPr indent="2743200">
      <a:defRPr sz="2400">
        <a:latin typeface="Arial"/>
        <a:ea typeface="Arial"/>
        <a:cs typeface="Arial"/>
        <a:sym typeface="Arial"/>
      </a:defRPr>
    </a:lvl7pPr>
    <a:lvl8pPr indent="3200400">
      <a:defRPr sz="2400">
        <a:latin typeface="Arial"/>
        <a:ea typeface="Arial"/>
        <a:cs typeface="Arial"/>
        <a:sym typeface="Arial"/>
      </a:defRPr>
    </a:lvl8pPr>
    <a:lvl9pPr indent="3657600">
      <a:defRPr sz="2400">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Vargas" initials="JV" lastIdx="1" clrIdx="0"/>
  <p:cmAuthor id="1" name="Giffin, Jessica" initials="GJ" lastIdx="4" clrIdx="1">
    <p:extLst>
      <p:ext uri="{19B8F6BF-5375-455C-9EA6-DF929625EA0E}">
        <p15:presenceInfo xmlns:p15="http://schemas.microsoft.com/office/powerpoint/2012/main" userId="S-1-5-21-1472932569-214068005-926709054-44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895"/>
    <a:srgbClr val="57ABD3"/>
    <a:srgbClr val="FCB64B"/>
    <a:srgbClr val="80C34A"/>
    <a:srgbClr val="A6A6A6"/>
    <a:srgbClr val="254A70"/>
    <a:srgbClr val="AE34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D5DF"/>
          </a:solidFill>
        </a:fill>
      </a:tcStyle>
    </a:wholeTbl>
    <a:band2H>
      <a:tcTxStyle/>
      <a:tcStyle>
        <a:tcBdr/>
        <a:fill>
          <a:solidFill>
            <a:srgbClr val="E8EB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B76A0"/>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B76A0"/>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B76A0"/>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3CB"/>
          </a:solidFill>
        </a:fill>
      </a:tcStyle>
    </a:wholeTbl>
    <a:band2H>
      <a:tcTxStyle/>
      <a:tcStyle>
        <a:tcBdr/>
        <a:fill>
          <a:solidFill>
            <a:srgbClr val="EBF2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AF2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AF2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AF23"/>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0DC"/>
          </a:solidFill>
        </a:fill>
      </a:tcStyle>
    </a:wholeTbl>
    <a:band2H>
      <a:tcTxStyle/>
      <a:tcStyle>
        <a:tcBdr/>
        <a:fill>
          <a:solidFill>
            <a:srgbClr val="E7F0EE"/>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5A39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5A39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5A39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B76A0"/>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B76A0"/>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5870" autoAdjust="0"/>
  </p:normalViewPr>
  <p:slideViewPr>
    <p:cSldViewPr snapToGrid="0">
      <p:cViewPr varScale="1">
        <p:scale>
          <a:sx n="73" d="100"/>
          <a:sy n="73" d="100"/>
        </p:scale>
        <p:origin x="1526" y="62"/>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58" name="Shape 5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180308016"/>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186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377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solidFill>
                  <a:srgbClr val="000000"/>
                </a:solidFill>
              </a:defRPr>
            </a:pPr>
            <a:r>
              <a:rPr lang="en-US" sz="3600" dirty="0" smtClean="0">
                <a:solidFill>
                  <a:srgbClr val="254A70"/>
                </a:solidFill>
              </a:rPr>
              <a:t>Labor, Business, and Industry</a:t>
            </a:r>
          </a:p>
          <a:p>
            <a:pPr marL="463550" lvl="1" indent="-233363">
              <a:buFont typeface="Arial"/>
              <a:defRPr sz="1800">
                <a:solidFill>
                  <a:srgbClr val="000000"/>
                </a:solidFill>
              </a:defRPr>
            </a:pPr>
            <a:r>
              <a:rPr lang="en-US" sz="2800" dirty="0" smtClean="0">
                <a:solidFill>
                  <a:srgbClr val="254A70"/>
                </a:solidFill>
              </a:rPr>
              <a:t>Growing need for better-educated, higher-skilled workforce</a:t>
            </a:r>
          </a:p>
          <a:p>
            <a:pPr marL="463550" lvl="1" indent="-233363">
              <a:buFont typeface="Arial"/>
              <a:defRPr sz="1800">
                <a:solidFill>
                  <a:srgbClr val="000000"/>
                </a:solidFill>
              </a:defRPr>
            </a:pPr>
            <a:r>
              <a:rPr lang="en-US" sz="2800" dirty="0" smtClean="0">
                <a:solidFill>
                  <a:srgbClr val="254A70"/>
                </a:solidFill>
              </a:rPr>
              <a:t>Jobs requiring some postsecondary education increasing</a:t>
            </a:r>
          </a:p>
          <a:p>
            <a:pPr marL="687387" lvl="2" indent="-228600">
              <a:buFont typeface="Helvetica Neue"/>
              <a:defRPr sz="1800">
                <a:solidFill>
                  <a:srgbClr val="000000"/>
                </a:solidFill>
              </a:defRPr>
            </a:pPr>
            <a:r>
              <a:rPr lang="en-US" sz="2000" dirty="0" smtClean="0">
                <a:solidFill>
                  <a:srgbClr val="254A70"/>
                </a:solidFill>
              </a:rPr>
              <a:t>Share of jobs grew from 28% to 59% over last four decades</a:t>
            </a:r>
          </a:p>
          <a:p>
            <a:pPr marL="687387" lvl="2" indent="-228600">
              <a:buFont typeface="Helvetica Neue"/>
              <a:defRPr sz="1800">
                <a:solidFill>
                  <a:srgbClr val="000000"/>
                </a:solidFill>
              </a:defRPr>
            </a:pPr>
            <a:r>
              <a:rPr lang="en-US" sz="2000" dirty="0" smtClean="0">
                <a:solidFill>
                  <a:srgbClr val="254A70"/>
                </a:solidFill>
              </a:rPr>
              <a:t>Expected to reach 65% by 2020 (Carnevale, Smith, &amp; Strohl, 2013)</a:t>
            </a:r>
          </a:p>
          <a:p>
            <a:pPr marL="463550" lvl="1" indent="-233363">
              <a:buFont typeface="Arial"/>
              <a:defRPr sz="1800">
                <a:solidFill>
                  <a:srgbClr val="000000"/>
                </a:solidFill>
              </a:defRPr>
            </a:pPr>
            <a:r>
              <a:rPr lang="en-US" sz="2800" dirty="0" smtClean="0">
                <a:solidFill>
                  <a:srgbClr val="254A70"/>
                </a:solidFill>
              </a:rPr>
              <a:t>Skills gap: mismatch between job openings, available workers</a:t>
            </a:r>
          </a:p>
          <a:p>
            <a:pPr marL="687387" lvl="2" indent="-228600">
              <a:buFont typeface="Helvetica Neue"/>
              <a:defRPr sz="1800">
                <a:solidFill>
                  <a:srgbClr val="000000"/>
                </a:solidFill>
              </a:defRPr>
            </a:pPr>
            <a:r>
              <a:rPr lang="en-US" sz="2000" dirty="0" smtClean="0">
                <a:solidFill>
                  <a:srgbClr val="254A70"/>
                </a:solidFill>
              </a:rPr>
              <a:t>ManpowerGroup’s 2015 survey of hiring managers in 42 countries and territories, 38% of employers reported having difficulty filling jobs, up two percentage points from the previous year (ManpowerGroup, 2015)</a:t>
            </a:r>
          </a:p>
          <a:p>
            <a:pPr lvl="0">
              <a:defRPr sz="1800">
                <a:solidFill>
                  <a:srgbClr val="000000"/>
                </a:solidFill>
              </a:defRPr>
            </a:pPr>
            <a:r>
              <a:rPr lang="en-US" sz="2000" dirty="0" smtClean="0">
                <a:solidFill>
                  <a:srgbClr val="254A70"/>
                </a:solidFill>
              </a:rPr>
              <a:t>The Manufacturing Institute reports that 2 million of the 3.5 million manufacturing jobs that need to be filled in the next decade will go unfilled (Manufacturing Institute, 2015</a:t>
            </a:r>
            <a:r>
              <a:rPr lang="en-US" sz="3600" dirty="0" smtClean="0">
                <a:solidFill>
                  <a:srgbClr val="254A70"/>
                </a:solidFill>
              </a:rPr>
              <a:t>Secondary Education</a:t>
            </a:r>
          </a:p>
          <a:p>
            <a:pPr marL="463550" lvl="1" indent="-233363">
              <a:buFont typeface="Arial"/>
              <a:defRPr sz="1800">
                <a:solidFill>
                  <a:srgbClr val="000000"/>
                </a:solidFill>
              </a:defRPr>
            </a:pPr>
            <a:r>
              <a:rPr lang="en-US" sz="2800" dirty="0" smtClean="0">
                <a:solidFill>
                  <a:srgbClr val="254A70"/>
                </a:solidFill>
              </a:rPr>
              <a:t>Disengagement/Dropout: </a:t>
            </a:r>
          </a:p>
          <a:p>
            <a:pPr marL="687387" lvl="2" indent="-228600">
              <a:buFont typeface="Helvetica Neue"/>
              <a:defRPr sz="1800">
                <a:solidFill>
                  <a:srgbClr val="000000"/>
                </a:solidFill>
              </a:defRPr>
            </a:pPr>
            <a:r>
              <a:rPr lang="en-US" sz="2000" dirty="0" smtClean="0">
                <a:solidFill>
                  <a:srgbClr val="254A70"/>
                </a:solidFill>
              </a:rPr>
              <a:t>High school graduation rate increasing but only at 81.4% (DiPaoli, et al., 2015)</a:t>
            </a:r>
          </a:p>
          <a:p>
            <a:pPr marL="463550" lvl="1" indent="-233363">
              <a:buFont typeface="Arial"/>
              <a:defRPr sz="1800">
                <a:solidFill>
                  <a:srgbClr val="000000"/>
                </a:solidFill>
              </a:defRPr>
            </a:pPr>
            <a:r>
              <a:rPr lang="en-US" sz="2800" dirty="0" smtClean="0">
                <a:solidFill>
                  <a:srgbClr val="254A70"/>
                </a:solidFill>
              </a:rPr>
              <a:t>Lack of counseling, resources to support students in identifying pathways</a:t>
            </a:r>
          </a:p>
          <a:p>
            <a:pPr marL="687387" lvl="2" indent="-228600">
              <a:buFont typeface="Helvetica Neue"/>
              <a:defRPr sz="1800">
                <a:solidFill>
                  <a:srgbClr val="000000"/>
                </a:solidFill>
              </a:defRPr>
            </a:pPr>
            <a:endParaRPr lang="en-US" sz="1400" dirty="0" smtClean="0">
              <a:solidFill>
                <a:srgbClr val="254A70"/>
              </a:solidFill>
            </a:endParaRPr>
          </a:p>
          <a:p>
            <a:pPr marL="687387" lvl="2" indent="-228600">
              <a:buFont typeface="Helvetica Neue"/>
              <a:defRPr sz="1800">
                <a:solidFill>
                  <a:srgbClr val="000000"/>
                </a:solidFill>
              </a:defRPr>
            </a:pPr>
            <a:endParaRPr lang="en-US" sz="1400" dirty="0" smtClean="0">
              <a:solidFill>
                <a:srgbClr val="254A70"/>
              </a:solidFill>
            </a:endParaRPr>
          </a:p>
          <a:p>
            <a:endParaRPr lang="en-US" dirty="0" smtClean="0"/>
          </a:p>
          <a:p>
            <a:endParaRPr lang="en-US" dirty="0"/>
          </a:p>
        </p:txBody>
      </p:sp>
    </p:spTree>
    <p:extLst>
      <p:ext uri="{BB962C8B-B14F-4D97-AF65-F5344CB8AC3E}">
        <p14:creationId xmlns:p14="http://schemas.microsoft.com/office/powerpoint/2010/main" val="372085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lvl="1" indent="-233363">
              <a:buFont typeface="Arial"/>
              <a:defRPr sz="1800">
                <a:solidFill>
                  <a:srgbClr val="000000"/>
                </a:solidFill>
              </a:defRPr>
            </a:pPr>
            <a:r>
              <a:rPr lang="en-US" sz="2800" dirty="0" smtClean="0">
                <a:solidFill>
                  <a:srgbClr val="254A70"/>
                </a:solidFill>
              </a:rPr>
              <a:t>Disengagement/Dropout: </a:t>
            </a:r>
          </a:p>
          <a:p>
            <a:pPr marL="687387" lvl="2" indent="-228600">
              <a:buFont typeface="Helvetica Neue"/>
              <a:defRPr sz="1800">
                <a:solidFill>
                  <a:srgbClr val="000000"/>
                </a:solidFill>
              </a:defRPr>
            </a:pPr>
            <a:r>
              <a:rPr lang="en-US" sz="2000" dirty="0" smtClean="0">
                <a:solidFill>
                  <a:srgbClr val="254A70"/>
                </a:solidFill>
              </a:rPr>
              <a:t>High school graduation rate increasing but only at 81.4% (DiPaoli, et al., 2015)</a:t>
            </a:r>
          </a:p>
          <a:p>
            <a:pPr marL="463550" lvl="1" indent="-233363">
              <a:buFont typeface="Arial"/>
              <a:defRPr sz="1800">
                <a:solidFill>
                  <a:srgbClr val="000000"/>
                </a:solidFill>
              </a:defRPr>
            </a:pPr>
            <a:r>
              <a:rPr lang="en-US" sz="2800" dirty="0" smtClean="0">
                <a:solidFill>
                  <a:srgbClr val="254A70"/>
                </a:solidFill>
              </a:rPr>
              <a:t>Lack of counseling, resources to support students in identifying pathways</a:t>
            </a:r>
          </a:p>
          <a:p>
            <a:pPr marL="463550" lvl="1" indent="-233363">
              <a:buFont typeface="Arial"/>
              <a:defRPr sz="1800">
                <a:solidFill>
                  <a:srgbClr val="000000"/>
                </a:solidFill>
              </a:defRPr>
            </a:pPr>
            <a:r>
              <a:rPr lang="en-US" dirty="0" smtClean="0">
                <a:solidFill>
                  <a:srgbClr val="254A70"/>
                </a:solidFill>
              </a:rPr>
              <a:t>Enrollment:</a:t>
            </a:r>
          </a:p>
          <a:p>
            <a:pPr marL="687387" lvl="2" indent="-228600">
              <a:buFont typeface="Helvetica Neue"/>
              <a:defRPr sz="1800">
                <a:solidFill>
                  <a:srgbClr val="000000"/>
                </a:solidFill>
              </a:defRPr>
            </a:pPr>
            <a:r>
              <a:rPr lang="en-US" sz="1400" dirty="0" smtClean="0">
                <a:solidFill>
                  <a:srgbClr val="254A70"/>
                </a:solidFill>
              </a:rPr>
              <a:t>Among high school graduates, only 66% enroll in a 2- or 4-year degree program following fall (NCES, 2014)</a:t>
            </a:r>
          </a:p>
          <a:p>
            <a:pPr marL="463550" lvl="1" indent="-233363">
              <a:buFont typeface="Arial"/>
              <a:defRPr sz="1800">
                <a:solidFill>
                  <a:srgbClr val="000000"/>
                </a:solidFill>
              </a:defRPr>
            </a:pPr>
            <a:r>
              <a:rPr lang="en-US" dirty="0" smtClean="0">
                <a:solidFill>
                  <a:srgbClr val="254A70"/>
                </a:solidFill>
              </a:rPr>
              <a:t>Remediation:</a:t>
            </a:r>
          </a:p>
          <a:p>
            <a:pPr marL="687387" lvl="2" indent="-228600">
              <a:buFont typeface="Helvetica Neue"/>
              <a:defRPr sz="1800">
                <a:solidFill>
                  <a:srgbClr val="000000"/>
                </a:solidFill>
              </a:defRPr>
            </a:pPr>
            <a:r>
              <a:rPr lang="en-US" sz="1400" dirty="0" smtClean="0">
                <a:solidFill>
                  <a:srgbClr val="254A70"/>
                </a:solidFill>
              </a:rPr>
              <a:t>20% of first-time enrolled students must take remedial coursework (NCES, 2014)</a:t>
            </a:r>
          </a:p>
          <a:p>
            <a:pPr marL="463550" lvl="1" indent="-233363">
              <a:buFont typeface="Arial"/>
              <a:defRPr sz="1800">
                <a:solidFill>
                  <a:srgbClr val="000000"/>
                </a:solidFill>
              </a:defRPr>
            </a:pPr>
            <a:r>
              <a:rPr lang="en-US" dirty="0" smtClean="0">
                <a:solidFill>
                  <a:srgbClr val="254A70"/>
                </a:solidFill>
              </a:rPr>
              <a:t>Low Completion Rates:</a:t>
            </a:r>
          </a:p>
          <a:p>
            <a:pPr marL="687387" lvl="2" indent="-228600">
              <a:buFont typeface="Helvetica Neue"/>
              <a:defRPr sz="1800">
                <a:solidFill>
                  <a:srgbClr val="000000"/>
                </a:solidFill>
              </a:defRPr>
            </a:pPr>
            <a:r>
              <a:rPr lang="en-US" sz="1400" dirty="0" smtClean="0">
                <a:solidFill>
                  <a:srgbClr val="254A70"/>
                </a:solidFill>
              </a:rPr>
              <a:t>31% of students at 2-year colleges earn a degree or certificate in 3 years and only 59% of students at 4-year colleges and universities finish in 6 years (NCES, 2014)</a:t>
            </a:r>
          </a:p>
          <a:p>
            <a:pPr marL="463550" lvl="1" indent="-233363">
              <a:buFont typeface="Arial"/>
              <a:defRPr sz="1800">
                <a:solidFill>
                  <a:srgbClr val="000000"/>
                </a:solidFill>
              </a:defRPr>
            </a:pPr>
            <a:r>
              <a:rPr lang="en-US" dirty="0" smtClean="0">
                <a:solidFill>
                  <a:srgbClr val="254A70"/>
                </a:solidFill>
              </a:rPr>
              <a:t>Mismatch between majors, degrees, and available jobs/careers</a:t>
            </a:r>
          </a:p>
          <a:p>
            <a:pPr marL="463550" lvl="1" indent="-233363">
              <a:buFont typeface="Arial"/>
              <a:defRPr sz="1800">
                <a:solidFill>
                  <a:srgbClr val="000000"/>
                </a:solidFill>
              </a:defRPr>
            </a:pPr>
            <a:endParaRPr lang="en-US" sz="2800" dirty="0" smtClean="0">
              <a:solidFill>
                <a:srgbClr val="254A70"/>
              </a:solidFill>
            </a:endParaRPr>
          </a:p>
          <a:p>
            <a:pPr marL="687387" lvl="2" indent="-228600">
              <a:buFont typeface="Helvetica Neue"/>
              <a:defRPr sz="1800">
                <a:solidFill>
                  <a:srgbClr val="000000"/>
                </a:solidFill>
              </a:defRPr>
            </a:pPr>
            <a:endParaRPr lang="en-US" sz="1400" dirty="0" smtClean="0">
              <a:solidFill>
                <a:srgbClr val="254A70"/>
              </a:solidFill>
            </a:endParaRPr>
          </a:p>
          <a:p>
            <a:pPr marL="687387" lvl="2" indent="-228600">
              <a:buFont typeface="Helvetica Neue"/>
              <a:defRPr sz="1800">
                <a:solidFill>
                  <a:srgbClr val="000000"/>
                </a:solidFill>
              </a:defRPr>
            </a:pPr>
            <a:endParaRPr lang="en-US" sz="1400" dirty="0" smtClean="0">
              <a:solidFill>
                <a:srgbClr val="254A70"/>
              </a:solidFill>
            </a:endParaRPr>
          </a:p>
          <a:p>
            <a:endParaRPr lang="en-US" dirty="0" smtClean="0"/>
          </a:p>
          <a:p>
            <a:endParaRPr lang="en-US" dirty="0"/>
          </a:p>
        </p:txBody>
      </p:sp>
    </p:spTree>
    <p:extLst>
      <p:ext uri="{BB962C8B-B14F-4D97-AF65-F5344CB8AC3E}">
        <p14:creationId xmlns:p14="http://schemas.microsoft.com/office/powerpoint/2010/main" val="49981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solidFill>
                  <a:srgbClr val="000000"/>
                </a:solidFill>
              </a:defRPr>
            </a:pPr>
            <a:r>
              <a:rPr lang="en-US" sz="2400" dirty="0" smtClean="0">
                <a:solidFill>
                  <a:srgbClr val="254A70"/>
                </a:solidFill>
              </a:rPr>
              <a:t>Society</a:t>
            </a:r>
          </a:p>
          <a:p>
            <a:pPr marL="463550" lvl="1" indent="-233363">
              <a:buFont typeface="Arial"/>
              <a:defRPr sz="1800">
                <a:solidFill>
                  <a:srgbClr val="000000"/>
                </a:solidFill>
              </a:defRPr>
            </a:pPr>
            <a:r>
              <a:rPr lang="en-US" dirty="0" smtClean="0">
                <a:solidFill>
                  <a:srgbClr val="254A70"/>
                </a:solidFill>
              </a:rPr>
              <a:t>Lost Economic Opportunity</a:t>
            </a:r>
          </a:p>
          <a:p>
            <a:pPr marL="687387" lvl="2" indent="-228600">
              <a:buFont typeface="Helvetica Neue"/>
              <a:defRPr sz="1800">
                <a:solidFill>
                  <a:srgbClr val="000000"/>
                </a:solidFill>
              </a:defRPr>
            </a:pPr>
            <a:r>
              <a:rPr lang="en-US" sz="1400" dirty="0" smtClean="0">
                <a:solidFill>
                  <a:srgbClr val="254A70"/>
                </a:solidFill>
              </a:rPr>
              <a:t>The cost of lost economic opportunity for a high school dropout is estimated at $258,240 over a lifetime and $755,900 for society as a whole (Belfield, Levin &amp; Rosin, 2012)</a:t>
            </a:r>
          </a:p>
          <a:p>
            <a:pPr marL="687387" lvl="2" indent="-228600">
              <a:buFont typeface="Helvetica Neue"/>
              <a:defRPr sz="1800">
                <a:solidFill>
                  <a:srgbClr val="000000"/>
                </a:solidFill>
              </a:defRPr>
            </a:pPr>
            <a:r>
              <a:rPr lang="en-US" sz="1400" dirty="0" smtClean="0">
                <a:solidFill>
                  <a:srgbClr val="254A70"/>
                </a:solidFill>
              </a:rPr>
              <a:t>Increasing the high school graduation rate to 90% would result in $8.1 Billion in increased earnings across the nation (</a:t>
            </a:r>
            <a:r>
              <a:rPr lang="en-US" sz="1400" i="1" dirty="0" smtClean="0">
                <a:solidFill>
                  <a:srgbClr val="254A70"/>
                </a:solidFill>
              </a:rPr>
              <a:t>Alliance for Excellent Education, 2013)</a:t>
            </a:r>
          </a:p>
          <a:p>
            <a:pPr marL="463550" lvl="1" indent="-233363">
              <a:buFont typeface="Arial"/>
              <a:defRPr sz="1800">
                <a:solidFill>
                  <a:srgbClr val="000000"/>
                </a:solidFill>
              </a:defRPr>
            </a:pPr>
            <a:endParaRPr lang="en-US" sz="2800" dirty="0" smtClean="0">
              <a:solidFill>
                <a:srgbClr val="254A70"/>
              </a:solidFill>
            </a:endParaRPr>
          </a:p>
          <a:p>
            <a:pPr marL="687387" lvl="2" indent="-228600">
              <a:buFont typeface="Helvetica Neue"/>
              <a:defRPr sz="1800">
                <a:solidFill>
                  <a:srgbClr val="000000"/>
                </a:solidFill>
              </a:defRPr>
            </a:pPr>
            <a:endParaRPr lang="en-US" sz="1400" dirty="0" smtClean="0">
              <a:solidFill>
                <a:srgbClr val="254A70"/>
              </a:solidFill>
            </a:endParaRPr>
          </a:p>
          <a:p>
            <a:pPr marL="687387" lvl="2" indent="-228600">
              <a:buFont typeface="Helvetica Neue"/>
              <a:defRPr sz="1800">
                <a:solidFill>
                  <a:srgbClr val="000000"/>
                </a:solidFill>
              </a:defRPr>
            </a:pPr>
            <a:endParaRPr lang="en-US" sz="1400" dirty="0" smtClean="0">
              <a:solidFill>
                <a:srgbClr val="254A70"/>
              </a:solidFill>
            </a:endParaRPr>
          </a:p>
          <a:p>
            <a:endParaRPr lang="en-US" dirty="0" smtClean="0"/>
          </a:p>
          <a:p>
            <a:endParaRPr lang="en-US" dirty="0"/>
          </a:p>
        </p:txBody>
      </p:sp>
    </p:spTree>
    <p:extLst>
      <p:ext uri="{BB962C8B-B14F-4D97-AF65-F5344CB8AC3E}">
        <p14:creationId xmlns:p14="http://schemas.microsoft.com/office/powerpoint/2010/main" val="139621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159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1" dirty="0" smtClean="0">
                <a:solidFill>
                  <a:srgbClr val="254A70"/>
                </a:solidFill>
              </a:rPr>
              <a:t>Six Key Elements for a comprehensive career pathways system. These elements often happen simultaneously, or are revisited as programs are developed and your local, regional, and state systems evolve:</a:t>
            </a:r>
            <a:r>
              <a:rPr lang="en-US" sz="2400" i="1" dirty="0" smtClean="0">
                <a:solidFill>
                  <a:srgbClr val="3C5E80"/>
                </a:solidFill>
              </a:rPr>
              <a:t> </a:t>
            </a:r>
          </a:p>
          <a:p>
            <a:endParaRPr lang="en-US" dirty="0"/>
          </a:p>
        </p:txBody>
      </p:sp>
    </p:spTree>
    <p:extLst>
      <p:ext uri="{BB962C8B-B14F-4D97-AF65-F5344CB8AC3E}">
        <p14:creationId xmlns:p14="http://schemas.microsoft.com/office/powerpoint/2010/main" val="347574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smtClean="0">
                <a:solidFill>
                  <a:srgbClr val="3C5E80"/>
                </a:solidFill>
              </a:rPr>
              <a:t>Career clusters are broad groups of occupations and industries (e.g., health)</a:t>
            </a:r>
          </a:p>
          <a:p>
            <a:endParaRPr lang="en-US" dirty="0"/>
          </a:p>
        </p:txBody>
      </p:sp>
    </p:spTree>
    <p:extLst>
      <p:ext uri="{BB962C8B-B14F-4D97-AF65-F5344CB8AC3E}">
        <p14:creationId xmlns:p14="http://schemas.microsoft.com/office/powerpoint/2010/main" val="215620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i="1" dirty="0" smtClean="0">
                <a:effectLst/>
                <a:latin typeface="+mn-lt"/>
                <a:ea typeface="+mn-ea"/>
                <a:cs typeface="+mn-cs"/>
                <a:sym typeface="Helvetica Neue"/>
              </a:rPr>
              <a:t>Alignment of secondary and postsecondary education with workforce development systems and human services;</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Rigorous, sequential, connected, and efficient curricula, that “bridges” courses to connect basic education and skills training and integrate education and training;</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Multiple entry and exit points;</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Comprehensive support services, including career counseling, child care and transportation;</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Financial supports or flexibility to accommodate the demands of the labor market in order to allow individuals to meet their ongoing financial needs and obligations;</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Specific focus on local workforce needs, aligned with the skill needs of targeted industry sectors important to local, regional or state economies, and reflective of the active engagement of employers;</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Curriculum and instructional strategies appropriate for adults that make work a central context for learning and work readiness skills;</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Credit for prior learning and other strategies that accelerate the educational and career advancement of the participant;</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Organized services to meet the particular needs of adults, including accommodating work schedules with flexible and non-semester-based scheduling, alternative class times and locations, and the innovative use of technology;</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Services that have among their goals a focus on secondary and postsecondary industry recognized credentials, sector specific employment, and advancement over time in education and employment within a sector; and,</a:t>
            </a:r>
            <a:endParaRPr lang="en-US"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Is founded upon and managed through a collaborative partnership among workforce, education, human service agencies, business, and other community stakeholders.</a:t>
            </a:r>
            <a:endParaRPr lang="en-US" sz="2200" dirty="0" smtClean="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2684608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ivider Layout">
    <p:spTree>
      <p:nvGrpSpPr>
        <p:cNvPr id="1" name=""/>
        <p:cNvGrpSpPr/>
        <p:nvPr/>
      </p:nvGrpSpPr>
      <p:grpSpPr>
        <a:xfrm>
          <a:off x="0" y="0"/>
          <a:ext cx="0" cy="0"/>
          <a:chOff x="0" y="0"/>
          <a:chExt cx="0" cy="0"/>
        </a:xfrm>
      </p:grpSpPr>
      <p:pic>
        <p:nvPicPr>
          <p:cNvPr id="12" name="image2.jpg" descr="2997 CCRS PPT Template_Title_012513 d2.jpg"/>
          <p:cNvPicPr/>
          <p:nvPr/>
        </p:nvPicPr>
        <p:blipFill>
          <a:blip r:embed="rId2">
            <a:extLst/>
          </a:blip>
          <a:stretch>
            <a:fillRect/>
          </a:stretch>
        </p:blipFill>
        <p:spPr>
          <a:xfrm>
            <a:off x="0" y="0"/>
            <a:ext cx="9144000" cy="6858000"/>
          </a:xfrm>
          <a:prstGeom prst="rect">
            <a:avLst/>
          </a:prstGeom>
          <a:ln w="12700">
            <a:miter lim="400000"/>
          </a:ln>
        </p:spPr>
      </p:pic>
      <p:sp>
        <p:nvSpPr>
          <p:cNvPr id="13" name="Shape 13"/>
          <p:cNvSpPr>
            <a:spLocks noGrp="1"/>
          </p:cNvSpPr>
          <p:nvPr>
            <p:ph type="title"/>
          </p:nvPr>
        </p:nvSpPr>
        <p:spPr>
          <a:xfrm>
            <a:off x="687387" y="1783820"/>
            <a:ext cx="8229601" cy="2483942"/>
          </a:xfrm>
          <a:prstGeom prst="rect">
            <a:avLst/>
          </a:prstGeom>
        </p:spPr>
        <p:txBody>
          <a:bodyPr>
            <a:noAutofit/>
          </a:bodyPr>
          <a:lstStyle>
            <a:lvl1pPr>
              <a:defRPr sz="4400" b="1">
                <a:solidFill>
                  <a:srgbClr val="FFFFFF"/>
                </a:solidFill>
                <a:latin typeface="Arial"/>
                <a:ea typeface="Arial"/>
                <a:cs typeface="Arial"/>
                <a:sym typeface="Arial"/>
              </a:defRPr>
            </a:lvl1pPr>
          </a:lstStyle>
          <a:p>
            <a:pPr lvl="0">
              <a:defRPr sz="1800" b="0">
                <a:solidFill>
                  <a:srgbClr val="000000"/>
                </a:solidFill>
              </a:defRPr>
            </a:pPr>
            <a:r>
              <a:rPr sz="4400" b="1" dirty="0">
                <a:solidFill>
                  <a:srgbClr val="FFFFFF"/>
                </a:solidFill>
              </a:rPr>
              <a:t>Title Text</a:t>
            </a:r>
          </a:p>
        </p:txBody>
      </p:sp>
      <p:sp>
        <p:nvSpPr>
          <p:cNvPr id="14" name="Shape 14"/>
          <p:cNvSpPr>
            <a:spLocks noGrp="1"/>
          </p:cNvSpPr>
          <p:nvPr>
            <p:ph type="body" idx="1"/>
          </p:nvPr>
        </p:nvSpPr>
        <p:spPr>
          <a:xfrm>
            <a:off x="687387" y="4317470"/>
            <a:ext cx="8229601" cy="2540530"/>
          </a:xfrm>
          <a:prstGeom prst="rect">
            <a:avLst/>
          </a:prstGeom>
        </p:spPr>
        <p:txBody>
          <a:bodyPr/>
          <a:lstStyle>
            <a:lvl1pPr marL="342900" indent="-342900">
              <a:spcBef>
                <a:spcPts val="700"/>
              </a:spcBef>
              <a:buClrTx/>
              <a:buSzTx/>
              <a:buFontTx/>
              <a:buNone/>
              <a:defRPr sz="3200">
                <a:solidFill>
                  <a:srgbClr val="BFBFBF"/>
                </a:solidFill>
              </a:defRPr>
            </a:lvl1pPr>
            <a:lvl2pPr marL="965200" indent="-508000">
              <a:spcBef>
                <a:spcPts val="700"/>
              </a:spcBef>
              <a:buClrTx/>
              <a:buFontTx/>
              <a:buChar char="–"/>
              <a:defRPr sz="3200">
                <a:solidFill>
                  <a:srgbClr val="BFBFBF"/>
                </a:solidFill>
              </a:defRPr>
            </a:lvl2pPr>
            <a:lvl3pPr marL="1320800" indent="-406400">
              <a:spcBef>
                <a:spcPts val="700"/>
              </a:spcBef>
              <a:buClrTx/>
              <a:buFontTx/>
              <a:buChar char="•"/>
              <a:defRPr sz="3200">
                <a:solidFill>
                  <a:srgbClr val="BFBFBF"/>
                </a:solidFill>
              </a:defRPr>
            </a:lvl3pPr>
            <a:lvl4pPr marL="1778000" indent="-406400">
              <a:spcBef>
                <a:spcPts val="700"/>
              </a:spcBef>
              <a:buClrTx/>
              <a:buSzPct val="100000"/>
              <a:buFontTx/>
              <a:buChar char="–"/>
              <a:defRPr sz="3200">
                <a:solidFill>
                  <a:srgbClr val="BFBFBF"/>
                </a:solidFill>
              </a:defRPr>
            </a:lvl4pPr>
            <a:lvl5pPr marL="2235200" indent="-406400">
              <a:spcBef>
                <a:spcPts val="700"/>
              </a:spcBef>
              <a:buClrTx/>
              <a:buFontTx/>
              <a:defRPr sz="3200">
                <a:solidFill>
                  <a:srgbClr val="BFBFBF"/>
                </a:solidFill>
              </a:defRPr>
            </a:lvl5pPr>
          </a:lstStyle>
          <a:p>
            <a:pPr lvl="0">
              <a:defRPr sz="1800">
                <a:solidFill>
                  <a:srgbClr val="000000"/>
                </a:solidFill>
              </a:defRPr>
            </a:pPr>
            <a:r>
              <a:rPr sz="3200">
                <a:solidFill>
                  <a:srgbClr val="BFBFBF"/>
                </a:solidFill>
              </a:rPr>
              <a:t>Body Level One</a:t>
            </a:r>
          </a:p>
          <a:p>
            <a:pPr lvl="1">
              <a:defRPr sz="1800">
                <a:solidFill>
                  <a:srgbClr val="000000"/>
                </a:solidFill>
              </a:defRPr>
            </a:pPr>
            <a:r>
              <a:rPr sz="3200">
                <a:solidFill>
                  <a:srgbClr val="BFBFBF"/>
                </a:solidFill>
              </a:rPr>
              <a:t>Body Level Two</a:t>
            </a:r>
          </a:p>
          <a:p>
            <a:pPr lvl="2">
              <a:defRPr sz="1800">
                <a:solidFill>
                  <a:srgbClr val="000000"/>
                </a:solidFill>
              </a:defRPr>
            </a:pPr>
            <a:r>
              <a:rPr sz="3200">
                <a:solidFill>
                  <a:srgbClr val="BFBFBF"/>
                </a:solidFill>
              </a:rPr>
              <a:t>Body Level Three</a:t>
            </a:r>
          </a:p>
          <a:p>
            <a:pPr lvl="3">
              <a:defRPr sz="1800">
                <a:solidFill>
                  <a:srgbClr val="000000"/>
                </a:solidFill>
              </a:defRPr>
            </a:pPr>
            <a:r>
              <a:rPr sz="3200">
                <a:solidFill>
                  <a:srgbClr val="BFBFBF"/>
                </a:solidFill>
              </a:rPr>
              <a:t>Body Level Four</a:t>
            </a:r>
          </a:p>
          <a:p>
            <a:pPr lvl="4">
              <a:defRPr sz="1800">
                <a:solidFill>
                  <a:srgbClr val="000000"/>
                </a:solidFill>
              </a:defRPr>
            </a:pPr>
            <a:r>
              <a:rPr sz="3200">
                <a:solidFill>
                  <a:srgbClr val="BFBFBF"/>
                </a:solidFill>
              </a:rPr>
              <a:t>Body Level Five</a:t>
            </a:r>
          </a:p>
        </p:txBody>
      </p:sp>
      <p:sp>
        <p:nvSpPr>
          <p:cNvPr id="15" name="Shape 15"/>
          <p:cNvSpPr>
            <a:spLocks noGrp="1"/>
          </p:cNvSpPr>
          <p:nvPr>
            <p:ph type="sldNum" sz="quarter" idx="2"/>
          </p:nvPr>
        </p:nvSpPr>
        <p:spPr>
          <a:xfrm>
            <a:off x="8758261" y="6516487"/>
            <a:ext cx="153964" cy="135546"/>
          </a:xfrm>
          <a:prstGeom prst="rect">
            <a:avLst/>
          </a:prstGeom>
        </p:spPr>
        <p:txBody>
          <a:bodyPr anchor="ctr"/>
          <a:lstStyle/>
          <a:p>
            <a:pPr lvl="0"/>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act">
    <p:spTree>
      <p:nvGrpSpPr>
        <p:cNvPr id="1" name=""/>
        <p:cNvGrpSpPr/>
        <p:nvPr/>
      </p:nvGrpSpPr>
      <p:grpSpPr>
        <a:xfrm>
          <a:off x="0" y="0"/>
          <a:ext cx="0" cy="0"/>
          <a:chOff x="0" y="0"/>
          <a:chExt cx="0" cy="0"/>
        </a:xfrm>
      </p:grpSpPr>
      <p:pic>
        <p:nvPicPr>
          <p:cNvPr id="54" name="image4.jpg" descr="2997 CCRS PPT Template_Contact_012513 d2.jpg"/>
          <p:cNvPicPr/>
          <p:nvPr/>
        </p:nvPicPr>
        <p:blipFill>
          <a:blip r:embed="rId2">
            <a:extLst/>
          </a:blip>
          <a:stretch>
            <a:fillRect/>
          </a:stretch>
        </p:blipFill>
        <p:spPr>
          <a:xfrm>
            <a:off x="0" y="0"/>
            <a:ext cx="9144000" cy="6858000"/>
          </a:xfrm>
          <a:prstGeom prst="rect">
            <a:avLst/>
          </a:prstGeom>
          <a:ln w="12700">
            <a:miter lim="400000"/>
          </a:ln>
        </p:spPr>
      </p:pic>
      <p:sp>
        <p:nvSpPr>
          <p:cNvPr id="55" name="Shape 55"/>
          <p:cNvSpPr>
            <a:spLocks noGrp="1"/>
          </p:cNvSpPr>
          <p:nvPr>
            <p:ph type="body" idx="1"/>
          </p:nvPr>
        </p:nvSpPr>
        <p:spPr>
          <a:xfrm>
            <a:off x="687387" y="2055813"/>
            <a:ext cx="8224838" cy="4802187"/>
          </a:xfrm>
          <a:prstGeom prst="rect">
            <a:avLst/>
          </a:prstGeom>
        </p:spPr>
        <p:txBody>
          <a:bodyPr lIns="45719" tIns="45719" rIns="45719" bIns="45719"/>
          <a:lstStyle>
            <a:lvl1pPr marL="0" indent="0">
              <a:spcBef>
                <a:spcPts val="0"/>
              </a:spcBef>
              <a:buClrTx/>
              <a:buSzTx/>
              <a:buFontTx/>
              <a:buNone/>
              <a:defRPr sz="2000">
                <a:solidFill>
                  <a:srgbClr val="FFFFFF"/>
                </a:solidFill>
              </a:defRPr>
            </a:lvl1pPr>
            <a:lvl2pPr marL="0" indent="457200">
              <a:spcBef>
                <a:spcPts val="0"/>
              </a:spcBef>
              <a:buClrTx/>
              <a:buSzTx/>
              <a:buFontTx/>
              <a:buNone/>
              <a:defRPr sz="2000">
                <a:solidFill>
                  <a:srgbClr val="FFFFFF"/>
                </a:solidFill>
              </a:defRPr>
            </a:lvl2pPr>
            <a:lvl3pPr marL="0" indent="914400">
              <a:spcBef>
                <a:spcPts val="0"/>
              </a:spcBef>
              <a:buClrTx/>
              <a:buSzTx/>
              <a:buFontTx/>
              <a:buNone/>
              <a:defRPr sz="2000">
                <a:solidFill>
                  <a:srgbClr val="FFFFFF"/>
                </a:solidFill>
              </a:defRPr>
            </a:lvl3pPr>
            <a:lvl4pPr marL="0" indent="1371600">
              <a:spcBef>
                <a:spcPts val="0"/>
              </a:spcBef>
              <a:buClrTx/>
              <a:buSzTx/>
              <a:buFontTx/>
              <a:buNone/>
              <a:defRPr sz="2000">
                <a:solidFill>
                  <a:srgbClr val="FFFFFF"/>
                </a:solidFill>
              </a:defRPr>
            </a:lvl4pPr>
            <a:lvl5pPr marL="0" indent="1828800">
              <a:spcBef>
                <a:spcPts val="0"/>
              </a:spcBef>
              <a:buClrTx/>
              <a:buSzTx/>
              <a:buFontTx/>
              <a:buNone/>
              <a:defRPr sz="2000">
                <a:solidFill>
                  <a:srgbClr val="FFFFFF"/>
                </a:solidFill>
              </a:defRPr>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56" name="Shape 56"/>
          <p:cNvSpPr>
            <a:spLocks noGrp="1"/>
          </p:cNvSpPr>
          <p:nvPr>
            <p:ph type="sldNum" sz="quarter" idx="2"/>
          </p:nvPr>
        </p:nvSpPr>
        <p:spPr>
          <a:xfrm>
            <a:off x="8758262" y="6128630"/>
            <a:ext cx="153964" cy="135546"/>
          </a:xfrm>
          <a:prstGeom prst="rect">
            <a:avLst/>
          </a:prstGeom>
        </p:spPr>
        <p:txBody>
          <a:bodyPr/>
          <a:lstStyle>
            <a:lvl1pPr>
              <a:defRPr>
                <a:solidFill>
                  <a:srgbClr val="254A70"/>
                </a:solidFill>
              </a:defRPr>
            </a:lvl1pPr>
          </a:lstStyle>
          <a:p>
            <a:pPr lvl="0"/>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7" name="image2.jpg" descr="2997 CCRS PPT Template_Title_012513 d2.jpg"/>
          <p:cNvPicPr/>
          <p:nvPr/>
        </p:nvPicPr>
        <p:blipFill>
          <a:blip r:embed="rId2">
            <a:extLst/>
          </a:blip>
          <a:stretch>
            <a:fillRect/>
          </a:stretch>
        </p:blipFill>
        <p:spPr>
          <a:xfrm>
            <a:off x="0" y="0"/>
            <a:ext cx="9144000" cy="6858000"/>
          </a:xfrm>
          <a:prstGeom prst="rect">
            <a:avLst/>
          </a:prstGeom>
          <a:ln w="12700">
            <a:miter lim="400000"/>
          </a:ln>
        </p:spPr>
      </p:pic>
      <p:sp>
        <p:nvSpPr>
          <p:cNvPr id="18" name="Shape 18"/>
          <p:cNvSpPr>
            <a:spLocks noGrp="1"/>
          </p:cNvSpPr>
          <p:nvPr>
            <p:ph type="title"/>
          </p:nvPr>
        </p:nvSpPr>
        <p:spPr>
          <a:xfrm>
            <a:off x="687387" y="3498320"/>
            <a:ext cx="8229601" cy="769442"/>
          </a:xfrm>
          <a:prstGeom prst="rect">
            <a:avLst/>
          </a:prstGeom>
        </p:spPr>
        <p:txBody>
          <a:bodyPr>
            <a:noAutofit/>
          </a:bodyPr>
          <a:lstStyle>
            <a:lvl1pPr algn="ctr">
              <a:defRPr sz="4400" b="1">
                <a:solidFill>
                  <a:srgbClr val="FFFFFF"/>
                </a:solidFill>
              </a:defRPr>
            </a:lvl1pPr>
          </a:lstStyle>
          <a:p>
            <a:pPr lvl="0">
              <a:defRPr sz="1800" b="0">
                <a:solidFill>
                  <a:srgbClr val="000000"/>
                </a:solidFill>
              </a:defRPr>
            </a:pPr>
            <a:r>
              <a:rPr sz="4400" b="1">
                <a:solidFill>
                  <a:srgbClr val="FFFFFF"/>
                </a:solidFill>
              </a:rPr>
              <a:t>Title Text</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ext no bullets">
    <p:spTree>
      <p:nvGrpSpPr>
        <p:cNvPr id="1" name=""/>
        <p:cNvGrpSpPr/>
        <p:nvPr/>
      </p:nvGrpSpPr>
      <p:grpSpPr>
        <a:xfrm>
          <a:off x="0" y="0"/>
          <a:ext cx="0" cy="0"/>
          <a:chOff x="0" y="0"/>
          <a:chExt cx="0" cy="0"/>
        </a:xfrm>
      </p:grpSpPr>
      <p:pic>
        <p:nvPicPr>
          <p:cNvPr id="21" name="image3.jpg" descr="2997 CCRS PPT Template_Text_0125132 d2.jpg"/>
          <p:cNvPicPr/>
          <p:nvPr/>
        </p:nvPicPr>
        <p:blipFill>
          <a:blip r:embed="rId2">
            <a:extLst/>
          </a:blip>
          <a:stretch>
            <a:fillRect/>
          </a:stretch>
        </p:blipFill>
        <p:spPr>
          <a:xfrm>
            <a:off x="0" y="0"/>
            <a:ext cx="9144000" cy="6858000"/>
          </a:xfrm>
          <a:prstGeom prst="rect">
            <a:avLst/>
          </a:prstGeom>
          <a:ln w="12700">
            <a:miter lim="400000"/>
          </a:ln>
        </p:spPr>
      </p:pic>
      <p:sp>
        <p:nvSpPr>
          <p:cNvPr id="22" name="Shape 22"/>
          <p:cNvSpPr>
            <a:spLocks noGrp="1"/>
          </p:cNvSpPr>
          <p:nvPr>
            <p:ph type="body" idx="1"/>
          </p:nvPr>
        </p:nvSpPr>
        <p:spPr>
          <a:xfrm>
            <a:off x="687387" y="2055813"/>
            <a:ext cx="8224838" cy="4802188"/>
          </a:xfrm>
          <a:prstGeom prst="rect">
            <a:avLst/>
          </a:prstGeom>
        </p:spPr>
        <p:txBody>
          <a:bodyPr/>
          <a:lstStyle>
            <a:lvl1pPr marL="0" indent="0">
              <a:buClrTx/>
              <a:buSzTx/>
              <a:buFontTx/>
              <a:buNone/>
            </a:lvl1pPr>
            <a:lvl2pPr marL="306917" indent="-306917">
              <a:buClrTx/>
              <a:buFontTx/>
            </a:lvl2pPr>
            <a:lvl3pPr marL="704088" indent="-391885">
              <a:buClrTx/>
              <a:buFontTx/>
              <a:defRPr/>
            </a:lvl3pPr>
            <a:lvl4pPr marL="1097280">
              <a:buClrTx/>
              <a:buFontTx/>
              <a:defRPr/>
            </a:lvl4pPr>
            <a:lvl5pPr marL="1490472" indent="-391885">
              <a:buClrTx/>
              <a:buFontTx/>
              <a:defRPr/>
            </a:lvl5pPr>
          </a:lstStyle>
          <a:p>
            <a:pPr lvl="0">
              <a:defRPr sz="1800">
                <a:solidFill>
                  <a:srgbClr val="000000"/>
                </a:solidFill>
              </a:defRPr>
            </a:pPr>
            <a:r>
              <a:rPr sz="2400" dirty="0">
                <a:solidFill>
                  <a:srgbClr val="254A70"/>
                </a:solidFill>
              </a:rPr>
              <a:t>Body Level One</a:t>
            </a:r>
          </a:p>
          <a:p>
            <a:pPr lvl="1">
              <a:defRPr sz="1800">
                <a:solidFill>
                  <a:srgbClr val="000000"/>
                </a:solidFill>
              </a:defRPr>
            </a:pPr>
            <a:r>
              <a:rPr sz="2400" dirty="0">
                <a:solidFill>
                  <a:srgbClr val="254A70"/>
                </a:solidFill>
              </a:rPr>
              <a:t>Body Level Two</a:t>
            </a:r>
          </a:p>
          <a:p>
            <a:pPr lvl="2">
              <a:defRPr sz="1800">
                <a:solidFill>
                  <a:srgbClr val="000000"/>
                </a:solidFill>
              </a:defRPr>
            </a:pPr>
            <a:r>
              <a:rPr sz="2400" dirty="0">
                <a:solidFill>
                  <a:srgbClr val="254A70"/>
                </a:solidFill>
              </a:rPr>
              <a:t>Body Level Three</a:t>
            </a:r>
          </a:p>
          <a:p>
            <a:pPr lvl="3">
              <a:defRPr sz="1800">
                <a:solidFill>
                  <a:srgbClr val="000000"/>
                </a:solidFill>
              </a:defRPr>
            </a:pPr>
            <a:r>
              <a:rPr sz="2400" dirty="0">
                <a:solidFill>
                  <a:srgbClr val="254A70"/>
                </a:solidFill>
              </a:rPr>
              <a:t>Body Level Four</a:t>
            </a:r>
          </a:p>
          <a:p>
            <a:pPr lvl="4">
              <a:defRPr sz="1800">
                <a:solidFill>
                  <a:srgbClr val="000000"/>
                </a:solidFill>
              </a:defRPr>
            </a:pPr>
            <a:r>
              <a:rPr sz="2400" dirty="0">
                <a:solidFill>
                  <a:srgbClr val="254A70"/>
                </a:solidFill>
              </a:rPr>
              <a:t>Body Level Five</a:t>
            </a:r>
          </a:p>
        </p:txBody>
      </p:sp>
      <p:sp>
        <p:nvSpPr>
          <p:cNvPr id="23" name="Shape 23"/>
          <p:cNvSpPr>
            <a:spLocks noGrp="1"/>
          </p:cNvSpPr>
          <p:nvPr>
            <p:ph type="title"/>
          </p:nvPr>
        </p:nvSpPr>
        <p:spPr>
          <a:xfrm>
            <a:off x="687387" y="0"/>
            <a:ext cx="8224838" cy="1804947"/>
          </a:xfrm>
          <a:prstGeom prst="rect">
            <a:avLst/>
          </a:prstGeom>
        </p:spPr>
        <p:txBody>
          <a:bodyPr/>
          <a:lstStyle/>
          <a:p>
            <a:pPr lvl="0">
              <a:defRPr sz="1800">
                <a:solidFill>
                  <a:srgbClr val="000000"/>
                </a:solidFill>
              </a:defRPr>
            </a:pPr>
            <a:r>
              <a:rPr sz="4800">
                <a:solidFill>
                  <a:srgbClr val="A6A6A6"/>
                </a:solidFill>
              </a:rPr>
              <a:t>Title Text</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ed Text">
    <p:spTree>
      <p:nvGrpSpPr>
        <p:cNvPr id="1" name=""/>
        <p:cNvGrpSpPr/>
        <p:nvPr/>
      </p:nvGrpSpPr>
      <p:grpSpPr>
        <a:xfrm>
          <a:off x="0" y="0"/>
          <a:ext cx="0" cy="0"/>
          <a:chOff x="0" y="0"/>
          <a:chExt cx="0" cy="0"/>
        </a:xfrm>
      </p:grpSpPr>
      <p:pic>
        <p:nvPicPr>
          <p:cNvPr id="26" name="image3.jpg" descr="2997 CCRS PPT Template_Text_0125132 d2.jpg"/>
          <p:cNvPicPr/>
          <p:nvPr/>
        </p:nvPicPr>
        <p:blipFill>
          <a:blip r:embed="rId2">
            <a:extLst/>
          </a:blip>
          <a:stretch>
            <a:fillRect/>
          </a:stretch>
        </p:blipFill>
        <p:spPr>
          <a:xfrm>
            <a:off x="0" y="0"/>
            <a:ext cx="9144000" cy="6858000"/>
          </a:xfrm>
          <a:prstGeom prst="rect">
            <a:avLst/>
          </a:prstGeom>
          <a:ln w="12700">
            <a:miter lim="400000"/>
          </a:ln>
        </p:spPr>
      </p:pic>
      <p:sp>
        <p:nvSpPr>
          <p:cNvPr id="27" name="Shape 27"/>
          <p:cNvSpPr>
            <a:spLocks noGrp="1"/>
          </p:cNvSpPr>
          <p:nvPr>
            <p:ph type="body" idx="1"/>
          </p:nvPr>
        </p:nvSpPr>
        <p:spPr>
          <a:xfrm>
            <a:off x="687526" y="2055813"/>
            <a:ext cx="8224699" cy="4802187"/>
          </a:xfrm>
          <a:prstGeom prst="rect">
            <a:avLst/>
          </a:prstGeom>
        </p:spPr>
        <p:txBody>
          <a:bodyPr/>
          <a:lstStyle>
            <a:lvl1pPr>
              <a:buClr>
                <a:srgbClr val="254A70"/>
              </a:buClr>
              <a:defRPr>
                <a:solidFill>
                  <a:srgbClr val="254A70"/>
                </a:solidFill>
              </a:defRPr>
            </a:lvl1pPr>
            <a:lvl2pPr>
              <a:buClr>
                <a:srgbClr val="254A70"/>
              </a:buClr>
              <a:defRPr/>
            </a:lvl2pPr>
            <a:lvl3pPr>
              <a:buClr>
                <a:srgbClr val="254A70"/>
              </a:buClr>
              <a:defRPr/>
            </a:lvl3pPr>
            <a:lvl4pPr marL="1079273" indent="-391885"/>
            <a:lvl5pPr marL="1306285"/>
          </a:lstStyle>
          <a:p>
            <a:pPr lvl="0">
              <a:defRPr sz="1800">
                <a:solidFill>
                  <a:srgbClr val="000000"/>
                </a:solidFill>
              </a:defRPr>
            </a:pPr>
            <a:r>
              <a:rPr sz="2400" dirty="0">
                <a:solidFill>
                  <a:srgbClr val="254A70"/>
                </a:solidFill>
              </a:rPr>
              <a:t>Body Level One</a:t>
            </a:r>
          </a:p>
          <a:p>
            <a:pPr lvl="1">
              <a:defRPr sz="1800">
                <a:solidFill>
                  <a:srgbClr val="000000"/>
                </a:solidFill>
              </a:defRPr>
            </a:pPr>
            <a:r>
              <a:rPr sz="2400" dirty="0">
                <a:solidFill>
                  <a:srgbClr val="254A70"/>
                </a:solidFill>
              </a:rPr>
              <a:t>Body Level Two</a:t>
            </a:r>
          </a:p>
          <a:p>
            <a:pPr lvl="2">
              <a:defRPr sz="1800">
                <a:solidFill>
                  <a:srgbClr val="000000"/>
                </a:solidFill>
              </a:defRPr>
            </a:pPr>
            <a:r>
              <a:rPr sz="2400" dirty="0">
                <a:solidFill>
                  <a:srgbClr val="254A70"/>
                </a:solidFill>
              </a:rPr>
              <a:t>Body Level Three</a:t>
            </a:r>
          </a:p>
          <a:p>
            <a:pPr lvl="3">
              <a:defRPr sz="1800">
                <a:solidFill>
                  <a:srgbClr val="000000"/>
                </a:solidFill>
              </a:defRPr>
            </a:pPr>
            <a:r>
              <a:rPr sz="2400" dirty="0">
                <a:solidFill>
                  <a:srgbClr val="254A70"/>
                </a:solidFill>
              </a:rPr>
              <a:t>Body Level Four</a:t>
            </a:r>
          </a:p>
          <a:p>
            <a:pPr lvl="4">
              <a:defRPr sz="1800">
                <a:solidFill>
                  <a:srgbClr val="000000"/>
                </a:solidFill>
              </a:defRPr>
            </a:pPr>
            <a:r>
              <a:rPr sz="2400" dirty="0">
                <a:solidFill>
                  <a:srgbClr val="254A70"/>
                </a:solidFill>
              </a:rPr>
              <a:t>Body Level Five</a:t>
            </a:r>
          </a:p>
        </p:txBody>
      </p:sp>
      <p:sp>
        <p:nvSpPr>
          <p:cNvPr id="28" name="Shape 28"/>
          <p:cNvSpPr>
            <a:spLocks noGrp="1"/>
          </p:cNvSpPr>
          <p:nvPr>
            <p:ph type="title"/>
          </p:nvPr>
        </p:nvSpPr>
        <p:spPr>
          <a:xfrm>
            <a:off x="687387" y="0"/>
            <a:ext cx="8224838" cy="1804947"/>
          </a:xfrm>
          <a:prstGeom prst="rect">
            <a:avLst/>
          </a:prstGeom>
        </p:spPr>
        <p:txBody>
          <a:bodyPr/>
          <a:lstStyle/>
          <a:p>
            <a:pPr lvl="0">
              <a:defRPr sz="1800">
                <a:solidFill>
                  <a:srgbClr val="000000"/>
                </a:solidFill>
              </a:defRPr>
            </a:pPr>
            <a:r>
              <a:rPr sz="4800">
                <a:solidFill>
                  <a:srgbClr val="A6A6A6"/>
                </a:solidFill>
              </a:rPr>
              <a:t>Title Text</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lumn Bulleted Text">
    <p:spTree>
      <p:nvGrpSpPr>
        <p:cNvPr id="1" name=""/>
        <p:cNvGrpSpPr/>
        <p:nvPr/>
      </p:nvGrpSpPr>
      <p:grpSpPr>
        <a:xfrm>
          <a:off x="0" y="0"/>
          <a:ext cx="0" cy="0"/>
          <a:chOff x="0" y="0"/>
          <a:chExt cx="0" cy="0"/>
        </a:xfrm>
      </p:grpSpPr>
      <p:pic>
        <p:nvPicPr>
          <p:cNvPr id="31" name="image3.jpg" descr="2997 CCRS PPT Template_Text_0125132 d2.jpg"/>
          <p:cNvPicPr/>
          <p:nvPr/>
        </p:nvPicPr>
        <p:blipFill>
          <a:blip r:embed="rId2">
            <a:extLst/>
          </a:blip>
          <a:stretch>
            <a:fillRect/>
          </a:stretch>
        </p:blipFill>
        <p:spPr>
          <a:xfrm>
            <a:off x="0" y="0"/>
            <a:ext cx="9144000" cy="6858000"/>
          </a:xfrm>
          <a:prstGeom prst="rect">
            <a:avLst/>
          </a:prstGeom>
          <a:ln w="12700">
            <a:miter lim="400000"/>
          </a:ln>
        </p:spPr>
      </p:pic>
      <p:sp>
        <p:nvSpPr>
          <p:cNvPr id="32" name="Shape 32"/>
          <p:cNvSpPr>
            <a:spLocks noGrp="1"/>
          </p:cNvSpPr>
          <p:nvPr>
            <p:ph type="body" idx="1"/>
          </p:nvPr>
        </p:nvSpPr>
        <p:spPr>
          <a:xfrm>
            <a:off x="687526" y="2055813"/>
            <a:ext cx="3972629" cy="4802187"/>
          </a:xfrm>
          <a:prstGeom prst="rect">
            <a:avLst/>
          </a:prstGeom>
        </p:spPr>
        <p:txBody>
          <a:bodyPr/>
          <a:lstStyle>
            <a:lvl1pPr>
              <a:buClr>
                <a:srgbClr val="254A70"/>
              </a:buClr>
              <a:defRPr/>
            </a:lvl1pPr>
            <a:lvl2pPr>
              <a:buClr>
                <a:srgbClr val="254A70"/>
              </a:buClr>
              <a:defRPr/>
            </a:lvl2pPr>
            <a:lvl3pPr>
              <a:buClr>
                <a:srgbClr val="254A70"/>
              </a:buClr>
              <a:defRPr/>
            </a:lvl3pPr>
            <a:lvl4pPr marL="1079273" indent="-391885"/>
            <a:lvl5pPr marL="1306285"/>
          </a:lstStyle>
          <a:p>
            <a:pPr lvl="0">
              <a:defRPr sz="1800">
                <a:solidFill>
                  <a:srgbClr val="000000"/>
                </a:solidFill>
              </a:defRPr>
            </a:pPr>
            <a:r>
              <a:rPr sz="2400" dirty="0">
                <a:solidFill>
                  <a:srgbClr val="254A70"/>
                </a:solidFill>
              </a:rPr>
              <a:t>Body Level One</a:t>
            </a:r>
          </a:p>
          <a:p>
            <a:pPr lvl="1">
              <a:defRPr sz="1800">
                <a:solidFill>
                  <a:srgbClr val="000000"/>
                </a:solidFill>
              </a:defRPr>
            </a:pPr>
            <a:r>
              <a:rPr sz="2400" dirty="0">
                <a:solidFill>
                  <a:srgbClr val="254A70"/>
                </a:solidFill>
              </a:rPr>
              <a:t>Body Level Two</a:t>
            </a:r>
          </a:p>
          <a:p>
            <a:pPr lvl="2">
              <a:defRPr sz="1800">
                <a:solidFill>
                  <a:srgbClr val="000000"/>
                </a:solidFill>
              </a:defRPr>
            </a:pPr>
            <a:r>
              <a:rPr sz="2400" dirty="0">
                <a:solidFill>
                  <a:srgbClr val="254A70"/>
                </a:solidFill>
              </a:rPr>
              <a:t>Body Level Three</a:t>
            </a:r>
          </a:p>
          <a:p>
            <a:pPr lvl="3">
              <a:defRPr sz="1800">
                <a:solidFill>
                  <a:srgbClr val="000000"/>
                </a:solidFill>
              </a:defRPr>
            </a:pPr>
            <a:r>
              <a:rPr sz="2400" dirty="0">
                <a:solidFill>
                  <a:srgbClr val="254A70"/>
                </a:solidFill>
              </a:rPr>
              <a:t>Body Level Four</a:t>
            </a:r>
          </a:p>
          <a:p>
            <a:pPr lvl="4">
              <a:defRPr sz="1800">
                <a:solidFill>
                  <a:srgbClr val="000000"/>
                </a:solidFill>
              </a:defRPr>
            </a:pPr>
            <a:r>
              <a:rPr sz="2400" dirty="0">
                <a:solidFill>
                  <a:srgbClr val="254A70"/>
                </a:solidFill>
              </a:rPr>
              <a:t>Body Level Five</a:t>
            </a:r>
          </a:p>
        </p:txBody>
      </p:sp>
      <p:sp>
        <p:nvSpPr>
          <p:cNvPr id="33" name="Shape 33"/>
          <p:cNvSpPr>
            <a:spLocks noGrp="1"/>
          </p:cNvSpPr>
          <p:nvPr>
            <p:ph type="title"/>
          </p:nvPr>
        </p:nvSpPr>
        <p:spPr>
          <a:xfrm>
            <a:off x="687387" y="0"/>
            <a:ext cx="8224838" cy="1804947"/>
          </a:xfrm>
          <a:prstGeom prst="rect">
            <a:avLst/>
          </a:prstGeom>
        </p:spPr>
        <p:txBody>
          <a:bodyPr/>
          <a:lstStyle/>
          <a:p>
            <a:pPr lvl="0">
              <a:defRPr sz="1800">
                <a:solidFill>
                  <a:srgbClr val="000000"/>
                </a:solidFill>
              </a:defRPr>
            </a:pPr>
            <a:r>
              <a:rPr sz="4800">
                <a:solidFill>
                  <a:srgbClr val="A6A6A6"/>
                </a:solidFill>
              </a:rPr>
              <a:t>Title Text</a:t>
            </a:r>
          </a:p>
        </p:txBody>
      </p:sp>
      <p:sp>
        <p:nvSpPr>
          <p:cNvPr id="34" name="Shape 3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36" name="image3.jpg" descr="2997 CCRS PPT Template_Text_0125132 d2.jpg"/>
          <p:cNvPicPr/>
          <p:nvPr/>
        </p:nvPicPr>
        <p:blipFill>
          <a:blip r:embed="rId2">
            <a:extLst/>
          </a:blip>
          <a:stretch>
            <a:fillRect/>
          </a:stretch>
        </p:blipFill>
        <p:spPr>
          <a:xfrm>
            <a:off x="0" y="0"/>
            <a:ext cx="9144000" cy="6858000"/>
          </a:xfrm>
          <a:prstGeom prst="rect">
            <a:avLst/>
          </a:prstGeom>
          <a:ln w="12700">
            <a:miter lim="400000"/>
          </a:ln>
        </p:spPr>
      </p:pic>
      <p:sp>
        <p:nvSpPr>
          <p:cNvPr id="37" name="Shape 37"/>
          <p:cNvSpPr>
            <a:spLocks noGrp="1"/>
          </p:cNvSpPr>
          <p:nvPr>
            <p:ph type="title"/>
          </p:nvPr>
        </p:nvSpPr>
        <p:spPr>
          <a:xfrm>
            <a:off x="687387" y="318052"/>
            <a:ext cx="8224838" cy="1486896"/>
          </a:xfrm>
          <a:prstGeom prst="rect">
            <a:avLst/>
          </a:prstGeom>
        </p:spPr>
        <p:txBody>
          <a:bodyPr/>
          <a:lstStyle/>
          <a:p>
            <a:pPr lvl="0">
              <a:defRPr sz="1800">
                <a:solidFill>
                  <a:srgbClr val="000000"/>
                </a:solidFill>
              </a:defRPr>
            </a:pPr>
            <a:r>
              <a:rPr sz="4800">
                <a:solidFill>
                  <a:srgbClr val="A6A6A6"/>
                </a:solidFill>
              </a:rPr>
              <a:t>Title Text</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References">
    <p:spTree>
      <p:nvGrpSpPr>
        <p:cNvPr id="1" name=""/>
        <p:cNvGrpSpPr/>
        <p:nvPr/>
      </p:nvGrpSpPr>
      <p:grpSpPr>
        <a:xfrm>
          <a:off x="0" y="0"/>
          <a:ext cx="0" cy="0"/>
          <a:chOff x="0" y="0"/>
          <a:chExt cx="0" cy="0"/>
        </a:xfrm>
      </p:grpSpPr>
      <p:pic>
        <p:nvPicPr>
          <p:cNvPr id="40" name="image3.jpg" descr="2997 CCRS PPT Template_Text_0125132 d2.jpg"/>
          <p:cNvPicPr/>
          <p:nvPr/>
        </p:nvPicPr>
        <p:blipFill>
          <a:blip r:embed="rId2">
            <a:extLst/>
          </a:blip>
          <a:stretch>
            <a:fillRect/>
          </a:stretch>
        </p:blipFill>
        <p:spPr>
          <a:xfrm>
            <a:off x="0" y="0"/>
            <a:ext cx="9144000" cy="6858000"/>
          </a:xfrm>
          <a:prstGeom prst="rect">
            <a:avLst/>
          </a:prstGeom>
          <a:ln w="12700">
            <a:miter lim="400000"/>
          </a:ln>
        </p:spPr>
      </p:pic>
      <p:sp>
        <p:nvSpPr>
          <p:cNvPr id="41" name="Shape 41"/>
          <p:cNvSpPr>
            <a:spLocks noGrp="1"/>
          </p:cNvSpPr>
          <p:nvPr>
            <p:ph type="body" idx="1"/>
          </p:nvPr>
        </p:nvSpPr>
        <p:spPr>
          <a:xfrm>
            <a:off x="687389" y="2055813"/>
            <a:ext cx="8224836" cy="4802187"/>
          </a:xfrm>
          <a:prstGeom prst="rect">
            <a:avLst/>
          </a:prstGeom>
        </p:spPr>
        <p:txBody>
          <a:bodyPr/>
          <a:lstStyle>
            <a:lvl1pPr marL="457200" indent="-457200">
              <a:buClrTx/>
              <a:buSzTx/>
              <a:buFontTx/>
              <a:buNone/>
              <a:defRPr sz="1800"/>
            </a:lvl1pPr>
            <a:lvl2pPr marL="457200" indent="-227013">
              <a:buClrTx/>
              <a:buSzTx/>
              <a:buFontTx/>
              <a:buNone/>
              <a:defRPr sz="1800"/>
            </a:lvl2pPr>
            <a:lvl3pPr marL="752702" indent="-293914">
              <a:buClrTx/>
              <a:buFontTx/>
              <a:defRPr sz="1800"/>
            </a:lvl3pPr>
            <a:lvl4pPr marL="1665514" indent="-293914">
              <a:buClrTx/>
              <a:buFontTx/>
              <a:defRPr sz="1800"/>
            </a:lvl4pPr>
            <a:lvl5pPr marL="2122714" indent="-293914">
              <a:buClrTx/>
              <a:buFontTx/>
              <a:defRPr sz="1800"/>
            </a:lvl5pPr>
          </a:lstStyle>
          <a:p>
            <a:pPr lvl="0">
              <a:defRPr>
                <a:solidFill>
                  <a:srgbClr val="000000"/>
                </a:solidFill>
              </a:defRPr>
            </a:pPr>
            <a:r>
              <a:rPr>
                <a:solidFill>
                  <a:srgbClr val="254A70"/>
                </a:solidFill>
              </a:rPr>
              <a:t>Body Level One</a:t>
            </a:r>
          </a:p>
          <a:p>
            <a:pPr lvl="1">
              <a:defRPr>
                <a:solidFill>
                  <a:srgbClr val="000000"/>
                </a:solidFill>
              </a:defRPr>
            </a:pPr>
            <a:r>
              <a:rPr>
                <a:solidFill>
                  <a:srgbClr val="254A70"/>
                </a:solidFill>
              </a:rPr>
              <a:t>Body Level Two</a:t>
            </a:r>
          </a:p>
          <a:p>
            <a:pPr lvl="2">
              <a:defRPr>
                <a:solidFill>
                  <a:srgbClr val="000000"/>
                </a:solidFill>
              </a:defRPr>
            </a:pPr>
            <a:r>
              <a:rPr>
                <a:solidFill>
                  <a:srgbClr val="254A70"/>
                </a:solidFill>
              </a:rPr>
              <a:t>Body Level Three</a:t>
            </a:r>
          </a:p>
          <a:p>
            <a:pPr lvl="3">
              <a:defRPr>
                <a:solidFill>
                  <a:srgbClr val="000000"/>
                </a:solidFill>
              </a:defRPr>
            </a:pPr>
            <a:r>
              <a:rPr>
                <a:solidFill>
                  <a:srgbClr val="254A70"/>
                </a:solidFill>
              </a:rPr>
              <a:t>Body Level Four</a:t>
            </a:r>
          </a:p>
          <a:p>
            <a:pPr lvl="4">
              <a:defRPr>
                <a:solidFill>
                  <a:srgbClr val="000000"/>
                </a:solidFill>
              </a:defRPr>
            </a:pPr>
            <a:r>
              <a:rPr>
                <a:solidFill>
                  <a:srgbClr val="254A70"/>
                </a:solidFill>
              </a:rPr>
              <a:t>Body Level Five</a:t>
            </a:r>
          </a:p>
        </p:txBody>
      </p:sp>
      <p:sp>
        <p:nvSpPr>
          <p:cNvPr id="42" name="Shape 42"/>
          <p:cNvSpPr>
            <a:spLocks noGrp="1"/>
          </p:cNvSpPr>
          <p:nvPr>
            <p:ph type="title"/>
          </p:nvPr>
        </p:nvSpPr>
        <p:spPr>
          <a:xfrm>
            <a:off x="687387" y="0"/>
            <a:ext cx="8224838" cy="1804947"/>
          </a:xfrm>
          <a:prstGeom prst="rect">
            <a:avLst/>
          </a:prstGeom>
        </p:spPr>
        <p:txBody>
          <a:bodyPr/>
          <a:lstStyle/>
          <a:p>
            <a:pPr lvl="0">
              <a:defRPr sz="1800">
                <a:solidFill>
                  <a:srgbClr val="000000"/>
                </a:solidFill>
              </a:defRPr>
            </a:pPr>
            <a:r>
              <a:rPr sz="4800">
                <a:solidFill>
                  <a:srgbClr val="A6A6A6"/>
                </a:solidFill>
              </a:rPr>
              <a:t>Title Text</a:t>
            </a:r>
          </a:p>
        </p:txBody>
      </p:sp>
      <p:sp>
        <p:nvSpPr>
          <p:cNvPr id="43" name="Shape 43"/>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arge Graphic">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a:solidFill>
                  <a:srgbClr val="000000"/>
                </a:solidFill>
              </a:defRPr>
            </a:pPr>
            <a:r>
              <a:rPr sz="4800">
                <a:solidFill>
                  <a:srgbClr val="A6A6A6"/>
                </a:solidFill>
              </a:rPr>
              <a:t>Title Text</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t>‹#›</a:t>
            </a:fld>
            <a:endParaRPr dirty="0"/>
          </a:p>
        </p:txBody>
      </p:sp>
      <p:sp>
        <p:nvSpPr>
          <p:cNvPr id="47" name="Shape 47"/>
          <p:cNvSpPr>
            <a:spLocks noGrp="1"/>
          </p:cNvSpPr>
          <p:nvPr>
            <p:ph type="body" idx="1"/>
          </p:nvPr>
        </p:nvSpPr>
        <p:spPr>
          <a:prstGeom prst="rect">
            <a:avLst/>
          </a:prstGeom>
        </p:spPr>
        <p:txBody>
          <a:bodyPr/>
          <a:lstStyle/>
          <a:p>
            <a:pPr lvl="0">
              <a:defRPr sz="1800">
                <a:solidFill>
                  <a:srgbClr val="000000"/>
                </a:solidFill>
              </a:defRPr>
            </a:pPr>
            <a:r>
              <a:rPr sz="2400">
                <a:solidFill>
                  <a:srgbClr val="254A70"/>
                </a:solidFill>
              </a:rPr>
              <a:t>Body Level One</a:t>
            </a:r>
          </a:p>
          <a:p>
            <a:pPr lvl="1">
              <a:defRPr sz="1800">
                <a:solidFill>
                  <a:srgbClr val="000000"/>
                </a:solidFill>
              </a:defRPr>
            </a:pPr>
            <a:r>
              <a:rPr sz="2400">
                <a:solidFill>
                  <a:srgbClr val="254A70"/>
                </a:solidFill>
              </a:rPr>
              <a:t>Body Level Two</a:t>
            </a:r>
          </a:p>
          <a:p>
            <a:pPr lvl="2">
              <a:defRPr sz="1800">
                <a:solidFill>
                  <a:srgbClr val="000000"/>
                </a:solidFill>
              </a:defRPr>
            </a:pPr>
            <a:r>
              <a:rPr sz="2400">
                <a:solidFill>
                  <a:srgbClr val="254A70"/>
                </a:solidFill>
              </a:rPr>
              <a:t>Body Level Three</a:t>
            </a:r>
          </a:p>
          <a:p>
            <a:pPr lvl="3">
              <a:defRPr sz="1800">
                <a:solidFill>
                  <a:srgbClr val="000000"/>
                </a:solidFill>
              </a:defRPr>
            </a:pPr>
            <a:r>
              <a:rPr sz="2400">
                <a:solidFill>
                  <a:srgbClr val="254A70"/>
                </a:solidFill>
              </a:rPr>
              <a:t>Body Level Four</a:t>
            </a:r>
          </a:p>
          <a:p>
            <a:pPr lvl="4">
              <a:defRPr sz="1800">
                <a:solidFill>
                  <a:srgbClr val="000000"/>
                </a:solidFill>
              </a:defRPr>
            </a:pPr>
            <a:r>
              <a:rPr sz="2400">
                <a:solidFill>
                  <a:srgbClr val="254A70"/>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ivider Layout">
    <p:spTree>
      <p:nvGrpSpPr>
        <p:cNvPr id="1" name=""/>
        <p:cNvGrpSpPr/>
        <p:nvPr/>
      </p:nvGrpSpPr>
      <p:grpSpPr>
        <a:xfrm>
          <a:off x="0" y="0"/>
          <a:ext cx="0" cy="0"/>
          <a:chOff x="0" y="0"/>
          <a:chExt cx="0" cy="0"/>
        </a:xfrm>
      </p:grpSpPr>
      <p:pic>
        <p:nvPicPr>
          <p:cNvPr id="49" name="image3.jpg" descr="2997 CCRS PPT Template_Text_0125132 d2.jpg"/>
          <p:cNvPicPr/>
          <p:nvPr/>
        </p:nvPicPr>
        <p:blipFill>
          <a:blip r:embed="rId2">
            <a:extLst/>
          </a:blip>
          <a:stretch>
            <a:fillRect/>
          </a:stretch>
        </p:blipFill>
        <p:spPr>
          <a:xfrm>
            <a:off x="0" y="0"/>
            <a:ext cx="9144000" cy="6858000"/>
          </a:xfrm>
          <a:prstGeom prst="rect">
            <a:avLst/>
          </a:prstGeom>
          <a:ln w="12700">
            <a:miter lim="400000"/>
          </a:ln>
        </p:spPr>
      </p:pic>
      <p:sp>
        <p:nvSpPr>
          <p:cNvPr id="50" name="Shape 50"/>
          <p:cNvSpPr>
            <a:spLocks noGrp="1"/>
          </p:cNvSpPr>
          <p:nvPr>
            <p:ph type="title"/>
          </p:nvPr>
        </p:nvSpPr>
        <p:spPr>
          <a:xfrm>
            <a:off x="687387" y="0"/>
            <a:ext cx="8224838" cy="1804947"/>
          </a:xfrm>
          <a:prstGeom prst="rect">
            <a:avLst/>
          </a:prstGeom>
        </p:spPr>
        <p:txBody>
          <a:bodyPr/>
          <a:lstStyle>
            <a:lvl1pPr>
              <a:defRPr>
                <a:latin typeface="Arial"/>
                <a:ea typeface="Arial"/>
                <a:cs typeface="Arial"/>
                <a:sym typeface="Arial"/>
              </a:defRPr>
            </a:lvl1pPr>
          </a:lstStyle>
          <a:p>
            <a:pPr lvl="0">
              <a:defRPr sz="1800">
                <a:solidFill>
                  <a:srgbClr val="000000"/>
                </a:solidFill>
              </a:defRPr>
            </a:pPr>
            <a:r>
              <a:rPr sz="4800">
                <a:solidFill>
                  <a:srgbClr val="A6A6A6"/>
                </a:solidFill>
              </a:rPr>
              <a:t>Title Text</a:t>
            </a:r>
          </a:p>
        </p:txBody>
      </p:sp>
      <p:sp>
        <p:nvSpPr>
          <p:cNvPr id="51" name="Shape 51"/>
          <p:cNvSpPr>
            <a:spLocks noGrp="1"/>
          </p:cNvSpPr>
          <p:nvPr>
            <p:ph type="body" idx="1"/>
          </p:nvPr>
        </p:nvSpPr>
        <p:spPr>
          <a:xfrm>
            <a:off x="687387" y="2055811"/>
            <a:ext cx="8224838" cy="4802190"/>
          </a:xfrm>
          <a:prstGeom prst="rect">
            <a:avLst/>
          </a:prstGeom>
        </p:spPr>
        <p:txBody>
          <a:bodyPr/>
          <a:lstStyle/>
          <a:p>
            <a:pPr lvl="0">
              <a:defRPr sz="1800">
                <a:solidFill>
                  <a:srgbClr val="000000"/>
                </a:solidFill>
              </a:defRPr>
            </a:pPr>
            <a:r>
              <a:rPr sz="2400">
                <a:solidFill>
                  <a:srgbClr val="254A70"/>
                </a:solidFill>
              </a:rPr>
              <a:t>Body Level One</a:t>
            </a:r>
          </a:p>
          <a:p>
            <a:pPr lvl="1">
              <a:defRPr sz="1800">
                <a:solidFill>
                  <a:srgbClr val="000000"/>
                </a:solidFill>
              </a:defRPr>
            </a:pPr>
            <a:r>
              <a:rPr sz="2400">
                <a:solidFill>
                  <a:srgbClr val="254A70"/>
                </a:solidFill>
              </a:rPr>
              <a:t>Body Level Two</a:t>
            </a:r>
          </a:p>
          <a:p>
            <a:pPr lvl="2">
              <a:defRPr sz="1800">
                <a:solidFill>
                  <a:srgbClr val="000000"/>
                </a:solidFill>
              </a:defRPr>
            </a:pPr>
            <a:r>
              <a:rPr sz="2400">
                <a:solidFill>
                  <a:srgbClr val="254A70"/>
                </a:solidFill>
              </a:rPr>
              <a:t>Body Level Three</a:t>
            </a:r>
          </a:p>
          <a:p>
            <a:pPr lvl="3">
              <a:defRPr sz="1800">
                <a:solidFill>
                  <a:srgbClr val="000000"/>
                </a:solidFill>
              </a:defRPr>
            </a:pPr>
            <a:r>
              <a:rPr sz="2400">
                <a:solidFill>
                  <a:srgbClr val="254A70"/>
                </a:solidFill>
              </a:rPr>
              <a:t>Body Level Four</a:t>
            </a:r>
          </a:p>
          <a:p>
            <a:pPr lvl="4">
              <a:defRPr sz="1800">
                <a:solidFill>
                  <a:srgbClr val="000000"/>
                </a:solidFill>
              </a:defRPr>
            </a:pPr>
            <a:r>
              <a:rPr sz="2400">
                <a:solidFill>
                  <a:srgbClr val="254A70"/>
                </a:solidFill>
              </a:rPr>
              <a:t>Body Level Five</a:t>
            </a:r>
          </a:p>
        </p:txBody>
      </p:sp>
      <p:sp>
        <p:nvSpPr>
          <p:cNvPr id="52" name="Shape 52"/>
          <p:cNvSpPr>
            <a:spLocks noGrp="1"/>
          </p:cNvSpPr>
          <p:nvPr>
            <p:ph type="sldNum" sz="quarter" idx="2"/>
          </p:nvPr>
        </p:nvSpPr>
        <p:spPr>
          <a:xfrm>
            <a:off x="8755129" y="6525659"/>
            <a:ext cx="153964" cy="135546"/>
          </a:xfrm>
          <a:prstGeom prst="rect">
            <a:avLst/>
          </a:prstGeom>
        </p:spPr>
        <p:txBody>
          <a:bodyPr/>
          <a:lstStyle>
            <a:lvl1pPr algn="l"/>
          </a:lstStyle>
          <a:p>
            <a:pPr lvl="0"/>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3.jpg" descr="2997 CCRS PPT Template_Text_0125132 d2.jpg"/>
          <p:cNvPicPr/>
          <p:nvPr/>
        </p:nvPicPr>
        <p:blipFill>
          <a:blip r:embed="rId12">
            <a:extLst/>
          </a:blip>
          <a:stretch>
            <a:fillRect/>
          </a:stretch>
        </p:blipFill>
        <p:spPr>
          <a:xfrm>
            <a:off x="0" y="0"/>
            <a:ext cx="9144000" cy="6858000"/>
          </a:xfrm>
          <a:prstGeom prst="rect">
            <a:avLst/>
          </a:prstGeom>
          <a:ln w="12700">
            <a:miter lim="400000"/>
          </a:ln>
        </p:spPr>
      </p:pic>
      <p:sp>
        <p:nvSpPr>
          <p:cNvPr id="3" name="Shape 3"/>
          <p:cNvSpPr/>
          <p:nvPr/>
        </p:nvSpPr>
        <p:spPr>
          <a:xfrm>
            <a:off x="0" y="1701579"/>
            <a:ext cx="9144000" cy="262394"/>
          </a:xfrm>
          <a:prstGeom prst="rect">
            <a:avLst/>
          </a:prstGeom>
          <a:solidFill>
            <a:srgbClr val="FFFFFF"/>
          </a:solidFill>
          <a:ln w="12700">
            <a:miter lim="400000"/>
          </a:ln>
        </p:spPr>
        <p:txBody>
          <a:bodyPr lIns="0" tIns="0" rIns="0" bIns="0" anchor="ctr"/>
          <a:lstStyle/>
          <a:p>
            <a:pPr lvl="0" algn="ctr">
              <a:defRPr>
                <a:solidFill>
                  <a:srgbClr val="FFFFFF"/>
                </a:solidFill>
              </a:defRPr>
            </a:pPr>
            <a:endParaRPr dirty="0"/>
          </a:p>
        </p:txBody>
      </p:sp>
      <p:sp>
        <p:nvSpPr>
          <p:cNvPr id="4" name="Shape 4"/>
          <p:cNvSpPr>
            <a:spLocks noGrp="1"/>
          </p:cNvSpPr>
          <p:nvPr>
            <p:ph type="title"/>
          </p:nvPr>
        </p:nvSpPr>
        <p:spPr>
          <a:xfrm>
            <a:off x="114300" y="0"/>
            <a:ext cx="8915400" cy="9736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a:defRPr sz="1800">
                <a:solidFill>
                  <a:srgbClr val="000000"/>
                </a:solidFill>
              </a:defRPr>
            </a:pPr>
            <a:r>
              <a:rPr sz="4800">
                <a:solidFill>
                  <a:srgbClr val="A6A6A6"/>
                </a:solidFill>
              </a:rPr>
              <a:t>Title Text</a:t>
            </a:r>
          </a:p>
        </p:txBody>
      </p:sp>
      <p:sp>
        <p:nvSpPr>
          <p:cNvPr id="5" name="Shape 5"/>
          <p:cNvSpPr>
            <a:spLocks noGrp="1"/>
          </p:cNvSpPr>
          <p:nvPr>
            <p:ph type="sldNum" sz="quarter" idx="2"/>
          </p:nvPr>
        </p:nvSpPr>
        <p:spPr>
          <a:xfrm>
            <a:off x="8758262" y="6525659"/>
            <a:ext cx="153964" cy="135546"/>
          </a:xfrm>
          <a:prstGeom prst="rect">
            <a:avLst/>
          </a:prstGeom>
          <a:ln w="12700">
            <a:miter lim="400000"/>
          </a:ln>
        </p:spPr>
        <p:txBody>
          <a:bodyPr wrap="none" lIns="0" tIns="0" rIns="0" bIns="0" anchor="b">
            <a:spAutoFit/>
          </a:bodyPr>
          <a:lstStyle>
            <a:lvl1pPr algn="r">
              <a:defRPr sz="1000">
                <a:solidFill>
                  <a:srgbClr val="BFBFBF"/>
                </a:solidFill>
              </a:defRPr>
            </a:lvl1pPr>
          </a:lstStyle>
          <a:p>
            <a:pPr lvl="0"/>
            <a:fld id="{86CB4B4D-7CA3-9044-876B-883B54F8677D}" type="slidenum">
              <a:t>‹#›</a:t>
            </a:fld>
            <a:endParaRPr dirty="0"/>
          </a:p>
        </p:txBody>
      </p:sp>
      <p:sp>
        <p:nvSpPr>
          <p:cNvPr id="6" name="Shape 6"/>
          <p:cNvSpPr>
            <a:spLocks noGrp="1"/>
          </p:cNvSpPr>
          <p:nvPr>
            <p:ph type="body" idx="1"/>
          </p:nvPr>
        </p:nvSpPr>
        <p:spPr>
          <a:xfrm>
            <a:off x="114300" y="1125537"/>
            <a:ext cx="8915400" cy="57324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defRPr sz="1800">
                <a:solidFill>
                  <a:srgbClr val="000000"/>
                </a:solidFill>
              </a:defRPr>
            </a:pPr>
            <a:r>
              <a:rPr sz="2400">
                <a:solidFill>
                  <a:srgbClr val="254A70"/>
                </a:solidFill>
              </a:rPr>
              <a:t>Body Level One</a:t>
            </a:r>
          </a:p>
          <a:p>
            <a:pPr lvl="1">
              <a:defRPr sz="1800">
                <a:solidFill>
                  <a:srgbClr val="000000"/>
                </a:solidFill>
              </a:defRPr>
            </a:pPr>
            <a:r>
              <a:rPr sz="2400">
                <a:solidFill>
                  <a:srgbClr val="254A70"/>
                </a:solidFill>
              </a:rPr>
              <a:t>Body Level Two</a:t>
            </a:r>
          </a:p>
          <a:p>
            <a:pPr lvl="2">
              <a:defRPr sz="1800">
                <a:solidFill>
                  <a:srgbClr val="000000"/>
                </a:solidFill>
              </a:defRPr>
            </a:pPr>
            <a:r>
              <a:rPr sz="2400">
                <a:solidFill>
                  <a:srgbClr val="254A70"/>
                </a:solidFill>
              </a:rPr>
              <a:t>Body Level Three</a:t>
            </a:r>
          </a:p>
          <a:p>
            <a:pPr lvl="3">
              <a:defRPr sz="1800">
                <a:solidFill>
                  <a:srgbClr val="000000"/>
                </a:solidFill>
              </a:defRPr>
            </a:pPr>
            <a:r>
              <a:rPr sz="2400">
                <a:solidFill>
                  <a:srgbClr val="254A70"/>
                </a:solidFill>
              </a:rPr>
              <a:t>Body Level Four</a:t>
            </a:r>
          </a:p>
          <a:p>
            <a:pPr lvl="4">
              <a:defRPr sz="1800">
                <a:solidFill>
                  <a:srgbClr val="000000"/>
                </a:solidFill>
              </a:defRPr>
            </a:pPr>
            <a:r>
              <a:rPr sz="2400">
                <a:solidFill>
                  <a:srgbClr val="254A70"/>
                </a:solidFill>
              </a:rP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a:defRPr sz="4800">
          <a:solidFill>
            <a:srgbClr val="A6A6A6"/>
          </a:solidFill>
          <a:latin typeface="Arial Narrow"/>
          <a:ea typeface="Arial Narrow"/>
          <a:cs typeface="Arial Narrow"/>
          <a:sym typeface="Arial Narrow"/>
        </a:defRPr>
      </a:lvl1pPr>
      <a:lvl2pPr>
        <a:defRPr sz="4800">
          <a:solidFill>
            <a:srgbClr val="A6A6A6"/>
          </a:solidFill>
          <a:latin typeface="Arial Narrow"/>
          <a:ea typeface="Arial Narrow"/>
          <a:cs typeface="Arial Narrow"/>
          <a:sym typeface="Arial Narrow"/>
        </a:defRPr>
      </a:lvl2pPr>
      <a:lvl3pPr>
        <a:defRPr sz="4800">
          <a:solidFill>
            <a:srgbClr val="A6A6A6"/>
          </a:solidFill>
          <a:latin typeface="Arial Narrow"/>
          <a:ea typeface="Arial Narrow"/>
          <a:cs typeface="Arial Narrow"/>
          <a:sym typeface="Arial Narrow"/>
        </a:defRPr>
      </a:lvl3pPr>
      <a:lvl4pPr>
        <a:defRPr sz="4800">
          <a:solidFill>
            <a:srgbClr val="A6A6A6"/>
          </a:solidFill>
          <a:latin typeface="Arial Narrow"/>
          <a:ea typeface="Arial Narrow"/>
          <a:cs typeface="Arial Narrow"/>
          <a:sym typeface="Arial Narrow"/>
        </a:defRPr>
      </a:lvl4pPr>
      <a:lvl5pPr>
        <a:defRPr sz="4800">
          <a:solidFill>
            <a:srgbClr val="A6A6A6"/>
          </a:solidFill>
          <a:latin typeface="Arial Narrow"/>
          <a:ea typeface="Arial Narrow"/>
          <a:cs typeface="Arial Narrow"/>
          <a:sym typeface="Arial Narrow"/>
        </a:defRPr>
      </a:lvl5pPr>
      <a:lvl6pPr indent="457200">
        <a:defRPr sz="4800">
          <a:solidFill>
            <a:srgbClr val="A6A6A6"/>
          </a:solidFill>
          <a:latin typeface="Arial Narrow"/>
          <a:ea typeface="Arial Narrow"/>
          <a:cs typeface="Arial Narrow"/>
          <a:sym typeface="Arial Narrow"/>
        </a:defRPr>
      </a:lvl6pPr>
      <a:lvl7pPr indent="914400">
        <a:defRPr sz="4800">
          <a:solidFill>
            <a:srgbClr val="A6A6A6"/>
          </a:solidFill>
          <a:latin typeface="Arial Narrow"/>
          <a:ea typeface="Arial Narrow"/>
          <a:cs typeface="Arial Narrow"/>
          <a:sym typeface="Arial Narrow"/>
        </a:defRPr>
      </a:lvl7pPr>
      <a:lvl8pPr indent="1371600">
        <a:defRPr sz="4800">
          <a:solidFill>
            <a:srgbClr val="A6A6A6"/>
          </a:solidFill>
          <a:latin typeface="Arial Narrow"/>
          <a:ea typeface="Arial Narrow"/>
          <a:cs typeface="Arial Narrow"/>
          <a:sym typeface="Arial Narrow"/>
        </a:defRPr>
      </a:lvl8pPr>
      <a:lvl9pPr indent="1828800">
        <a:defRPr sz="4800">
          <a:solidFill>
            <a:srgbClr val="A6A6A6"/>
          </a:solidFill>
          <a:latin typeface="Arial Narrow"/>
          <a:ea typeface="Arial Narrow"/>
          <a:cs typeface="Arial Narrow"/>
          <a:sym typeface="Arial Narrow"/>
        </a:defRPr>
      </a:lvl9pPr>
    </p:titleStyle>
    <p:bodyStyle>
      <a:lvl1pPr marL="233363" indent="-233363">
        <a:spcBef>
          <a:spcPts val="600"/>
        </a:spcBef>
        <a:buClr>
          <a:srgbClr val="A6A6A6"/>
        </a:buClr>
        <a:buSzPct val="100000"/>
        <a:buFont typeface="Wingdings"/>
        <a:buChar char="▪"/>
        <a:defRPr sz="2400">
          <a:solidFill>
            <a:srgbClr val="254A70"/>
          </a:solidFill>
          <a:latin typeface="Arial"/>
          <a:ea typeface="Arial"/>
          <a:cs typeface="Arial"/>
          <a:sym typeface="Arial"/>
        </a:defRPr>
      </a:lvl1pPr>
      <a:lvl2pPr marL="541337" indent="-311150">
        <a:spcBef>
          <a:spcPts val="600"/>
        </a:spcBef>
        <a:buClr>
          <a:srgbClr val="A6A6A6"/>
        </a:buClr>
        <a:buSzPct val="100000"/>
        <a:buFont typeface="Wingdings"/>
        <a:buChar char="•"/>
        <a:defRPr sz="2400">
          <a:solidFill>
            <a:srgbClr val="254A70"/>
          </a:solidFill>
          <a:latin typeface="Arial"/>
          <a:ea typeface="Arial"/>
          <a:cs typeface="Arial"/>
          <a:sym typeface="Arial"/>
        </a:defRPr>
      </a:lvl2pPr>
      <a:lvl3pPr marL="850673" indent="-391885">
        <a:spcBef>
          <a:spcPts val="600"/>
        </a:spcBef>
        <a:buClr>
          <a:srgbClr val="A6A6A6"/>
        </a:buClr>
        <a:buSzPct val="100000"/>
        <a:buFont typeface="Wingdings"/>
        <a:buChar char="–"/>
        <a:defRPr sz="2400">
          <a:solidFill>
            <a:srgbClr val="254A70"/>
          </a:solidFill>
          <a:latin typeface="Arial"/>
          <a:ea typeface="Arial"/>
          <a:cs typeface="Arial"/>
          <a:sym typeface="Arial"/>
        </a:defRPr>
      </a:lvl3pPr>
      <a:lvl4pPr marL="1763485" indent="-391885">
        <a:spcBef>
          <a:spcPts val="600"/>
        </a:spcBef>
        <a:buClr>
          <a:srgbClr val="A6A6A6"/>
        </a:buClr>
        <a:buSzPct val="75000"/>
        <a:buFont typeface="Wingdings"/>
        <a:buChar char="o"/>
        <a:defRPr sz="2400">
          <a:solidFill>
            <a:srgbClr val="254A70"/>
          </a:solidFill>
          <a:latin typeface="Arial"/>
          <a:ea typeface="Arial"/>
          <a:cs typeface="Arial"/>
          <a:sym typeface="Arial"/>
        </a:defRPr>
      </a:lvl4pPr>
      <a:lvl5pPr marL="2220685" indent="-391885">
        <a:spcBef>
          <a:spcPts val="600"/>
        </a:spcBef>
        <a:buClr>
          <a:srgbClr val="A6A6A6"/>
        </a:buClr>
        <a:buSzPct val="100000"/>
        <a:buFont typeface="Wingdings"/>
        <a:buChar char="»"/>
        <a:defRPr sz="2400">
          <a:solidFill>
            <a:srgbClr val="254A70"/>
          </a:solidFill>
          <a:latin typeface="Arial"/>
          <a:ea typeface="Arial"/>
          <a:cs typeface="Arial"/>
          <a:sym typeface="Arial"/>
        </a:defRPr>
      </a:lvl5pPr>
      <a:lvl6pPr marL="2677885" indent="-391885">
        <a:spcBef>
          <a:spcPts val="600"/>
        </a:spcBef>
        <a:buClr>
          <a:srgbClr val="A6A6A6"/>
        </a:buClr>
        <a:buSzPct val="100000"/>
        <a:buFont typeface="Wingdings"/>
        <a:buChar char="•"/>
        <a:defRPr sz="2400">
          <a:solidFill>
            <a:srgbClr val="254A70"/>
          </a:solidFill>
          <a:latin typeface="Arial"/>
          <a:ea typeface="Arial"/>
          <a:cs typeface="Arial"/>
          <a:sym typeface="Arial"/>
        </a:defRPr>
      </a:lvl6pPr>
      <a:lvl7pPr marL="3135085" indent="-391885">
        <a:spcBef>
          <a:spcPts val="600"/>
        </a:spcBef>
        <a:buClr>
          <a:srgbClr val="A6A6A6"/>
        </a:buClr>
        <a:buSzPct val="100000"/>
        <a:buFont typeface="Wingdings"/>
        <a:buChar char="•"/>
        <a:defRPr sz="2400">
          <a:solidFill>
            <a:srgbClr val="254A70"/>
          </a:solidFill>
          <a:latin typeface="Arial"/>
          <a:ea typeface="Arial"/>
          <a:cs typeface="Arial"/>
          <a:sym typeface="Arial"/>
        </a:defRPr>
      </a:lvl7pPr>
      <a:lvl8pPr marL="3592285" indent="-391885">
        <a:spcBef>
          <a:spcPts val="600"/>
        </a:spcBef>
        <a:buClr>
          <a:srgbClr val="A6A6A6"/>
        </a:buClr>
        <a:buSzPct val="100000"/>
        <a:buFont typeface="Wingdings"/>
        <a:buChar char="•"/>
        <a:defRPr sz="2400">
          <a:solidFill>
            <a:srgbClr val="254A70"/>
          </a:solidFill>
          <a:latin typeface="Arial"/>
          <a:ea typeface="Arial"/>
          <a:cs typeface="Arial"/>
          <a:sym typeface="Arial"/>
        </a:defRPr>
      </a:lvl8pPr>
      <a:lvl9pPr marL="4049485" indent="-391885">
        <a:spcBef>
          <a:spcPts val="600"/>
        </a:spcBef>
        <a:buClr>
          <a:srgbClr val="A6A6A6"/>
        </a:buClr>
        <a:buSzPct val="100000"/>
        <a:buFont typeface="Wingdings"/>
        <a:buChar char="•"/>
        <a:defRPr sz="2400">
          <a:solidFill>
            <a:srgbClr val="254A70"/>
          </a:solidFill>
          <a:latin typeface="Arial"/>
          <a:ea typeface="Arial"/>
          <a:cs typeface="Arial"/>
          <a:sym typeface="Arial"/>
        </a:defRPr>
      </a:lvl9pPr>
    </p:bodyStyle>
    <p:otherStyle>
      <a:lvl1pPr algn="r">
        <a:defRPr sz="1000">
          <a:solidFill>
            <a:schemeClr val="tx1"/>
          </a:solidFill>
          <a:latin typeface="+mn-lt"/>
          <a:ea typeface="+mn-ea"/>
          <a:cs typeface="+mn-cs"/>
          <a:sym typeface="Arial"/>
        </a:defRPr>
      </a:lvl1pPr>
      <a:lvl2pPr indent="457200" algn="r">
        <a:defRPr sz="1000">
          <a:solidFill>
            <a:schemeClr val="tx1"/>
          </a:solidFill>
          <a:latin typeface="+mn-lt"/>
          <a:ea typeface="+mn-ea"/>
          <a:cs typeface="+mn-cs"/>
          <a:sym typeface="Arial"/>
        </a:defRPr>
      </a:lvl2pPr>
      <a:lvl3pPr indent="914400" algn="r">
        <a:defRPr sz="1000">
          <a:solidFill>
            <a:schemeClr val="tx1"/>
          </a:solidFill>
          <a:latin typeface="+mn-lt"/>
          <a:ea typeface="+mn-ea"/>
          <a:cs typeface="+mn-cs"/>
          <a:sym typeface="Arial"/>
        </a:defRPr>
      </a:lvl3pPr>
      <a:lvl4pPr indent="1371600" algn="r">
        <a:defRPr sz="1000">
          <a:solidFill>
            <a:schemeClr val="tx1"/>
          </a:solidFill>
          <a:latin typeface="+mn-lt"/>
          <a:ea typeface="+mn-ea"/>
          <a:cs typeface="+mn-cs"/>
          <a:sym typeface="Arial"/>
        </a:defRPr>
      </a:lvl4pPr>
      <a:lvl5pPr indent="1828800" algn="r">
        <a:defRPr sz="1000">
          <a:solidFill>
            <a:schemeClr val="tx1"/>
          </a:solidFill>
          <a:latin typeface="+mn-lt"/>
          <a:ea typeface="+mn-ea"/>
          <a:cs typeface="+mn-cs"/>
          <a:sym typeface="Arial"/>
        </a:defRPr>
      </a:lvl5pPr>
      <a:lvl6pPr indent="2286000" algn="r">
        <a:defRPr sz="1000">
          <a:solidFill>
            <a:schemeClr val="tx1"/>
          </a:solidFill>
          <a:latin typeface="+mn-lt"/>
          <a:ea typeface="+mn-ea"/>
          <a:cs typeface="+mn-cs"/>
          <a:sym typeface="Arial"/>
        </a:defRPr>
      </a:lvl6pPr>
      <a:lvl7pPr indent="2743200" algn="r">
        <a:defRPr sz="1000">
          <a:solidFill>
            <a:schemeClr val="tx1"/>
          </a:solidFill>
          <a:latin typeface="+mn-lt"/>
          <a:ea typeface="+mn-ea"/>
          <a:cs typeface="+mn-cs"/>
          <a:sym typeface="Arial"/>
        </a:defRPr>
      </a:lvl7pPr>
      <a:lvl8pPr indent="3200400" algn="r">
        <a:defRPr sz="1000">
          <a:solidFill>
            <a:schemeClr val="tx1"/>
          </a:solidFill>
          <a:latin typeface="+mn-lt"/>
          <a:ea typeface="+mn-ea"/>
          <a:cs typeface="+mn-cs"/>
          <a:sym typeface="Arial"/>
        </a:defRPr>
      </a:lvl8pPr>
      <a:lvl9pPr indent="3657600" algn="r">
        <a:defRPr sz="10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smtClean="0">
                <a:solidFill>
                  <a:schemeClr val="bg1"/>
                </a:solidFill>
              </a:rPr>
              <a:t>Chapter 1: </a:t>
            </a:r>
            <a:r>
              <a:rPr lang="en-US" dirty="0"/>
              <a:t>Identifying and Engaging Key Stakeholders and Defining Goals of the Career Pathways </a:t>
            </a:r>
            <a:r>
              <a:rPr lang="en-US" dirty="0" smtClean="0"/>
              <a:t>System</a:t>
            </a:r>
            <a:endParaRPr lang="en-US" dirty="0"/>
          </a:p>
        </p:txBody>
      </p:sp>
    </p:spTree>
    <p:extLst>
      <p:ext uri="{BB962C8B-B14F-4D97-AF65-F5344CB8AC3E}">
        <p14:creationId xmlns:p14="http://schemas.microsoft.com/office/powerpoint/2010/main" val="42047699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of the Decision Maker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67043153"/>
              </p:ext>
            </p:extLst>
          </p:nvPr>
        </p:nvGraphicFramePr>
        <p:xfrm>
          <a:off x="687387" y="2058807"/>
          <a:ext cx="7507044" cy="3464560"/>
        </p:xfrm>
        <a:graphic>
          <a:graphicData uri="http://schemas.openxmlformats.org/drawingml/2006/table">
            <a:tbl>
              <a:tblPr firstRow="1" firstCol="1" bandRow="1">
                <a:tableStyleId>{5A111915-BE36-4E01-A7E5-04B1672EAD32}</a:tableStyleId>
              </a:tblPr>
              <a:tblGrid>
                <a:gridCol w="1195812"/>
                <a:gridCol w="2391625"/>
                <a:gridCol w="3919607"/>
              </a:tblGrid>
              <a:tr h="374142">
                <a:tc>
                  <a:txBody>
                    <a:bodyPr/>
                    <a:lstStyle/>
                    <a:p>
                      <a:pPr marL="0" marR="0" algn="ctr">
                        <a:spcBef>
                          <a:spcPts val="0"/>
                        </a:spcBef>
                        <a:spcAft>
                          <a:spcPts val="0"/>
                        </a:spcAft>
                      </a:pPr>
                      <a:r>
                        <a:rPr lang="en-US" sz="1800" dirty="0">
                          <a:effectLst/>
                          <a:uFill>
                            <a:solidFill>
                              <a:srgbClr val="000000"/>
                            </a:solidFill>
                          </a:uFill>
                        </a:rPr>
                        <a:t>Role</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rgbClr val="57ABD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57ABD3"/>
                      </a:solidFill>
                      <a:prstDash val="solid"/>
                      <a:round/>
                      <a:headEnd type="none" w="med" len="med"/>
                      <a:tailEnd type="none" w="med" len="med"/>
                    </a:lnT>
                    <a:lnB w="12700" cap="flat" cmpd="sng" algn="ctr">
                      <a:solidFill>
                        <a:srgbClr val="57ABD3"/>
                      </a:solidFill>
                      <a:prstDash val="solid"/>
                      <a:round/>
                      <a:headEnd type="none" w="med" len="med"/>
                      <a:tailEnd type="none" w="med" len="med"/>
                    </a:lnB>
                    <a:solidFill>
                      <a:srgbClr val="57ABD3"/>
                    </a:solidFill>
                  </a:tcPr>
                </a:tc>
                <a:tc>
                  <a:txBody>
                    <a:bodyPr/>
                    <a:lstStyle/>
                    <a:p>
                      <a:pPr marL="0" marR="0" algn="ctr">
                        <a:spcBef>
                          <a:spcPts val="0"/>
                        </a:spcBef>
                        <a:spcAft>
                          <a:spcPts val="0"/>
                        </a:spcAft>
                      </a:pPr>
                      <a:r>
                        <a:rPr lang="en-US" sz="1800" dirty="0">
                          <a:effectLst/>
                          <a:uFill>
                            <a:solidFill>
                              <a:srgbClr val="000000"/>
                            </a:solidFill>
                          </a:uFill>
                        </a:rPr>
                        <a:t>Responsibilities</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57ABD3"/>
                      </a:solidFill>
                      <a:prstDash val="solid"/>
                      <a:round/>
                      <a:headEnd type="none" w="med" len="med"/>
                      <a:tailEnd type="none" w="med" len="med"/>
                    </a:lnT>
                    <a:lnB w="12700" cap="flat" cmpd="sng" algn="ctr">
                      <a:solidFill>
                        <a:srgbClr val="57ABD3"/>
                      </a:solidFill>
                      <a:prstDash val="solid"/>
                      <a:round/>
                      <a:headEnd type="none" w="med" len="med"/>
                      <a:tailEnd type="none" w="med" len="med"/>
                    </a:lnB>
                    <a:solidFill>
                      <a:srgbClr val="57ABD3"/>
                    </a:solidFill>
                  </a:tcPr>
                </a:tc>
                <a:tc>
                  <a:txBody>
                    <a:bodyPr/>
                    <a:lstStyle/>
                    <a:p>
                      <a:pPr marL="0" marR="0" algn="ctr">
                        <a:spcBef>
                          <a:spcPts val="0"/>
                        </a:spcBef>
                        <a:spcAft>
                          <a:spcPts val="0"/>
                        </a:spcAft>
                      </a:pPr>
                      <a:r>
                        <a:rPr lang="en-US" sz="1800" dirty="0">
                          <a:effectLst/>
                          <a:uFill>
                            <a:solidFill>
                              <a:srgbClr val="000000"/>
                            </a:solidFill>
                          </a:uFill>
                        </a:rPr>
                        <a:t>Level of Engagement</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chemeClr val="bg1"/>
                      </a:solidFill>
                      <a:prstDash val="solid"/>
                      <a:round/>
                      <a:headEnd type="none" w="med" len="med"/>
                      <a:tailEnd type="none" w="med" len="med"/>
                    </a:lnL>
                    <a:lnR w="12700" cap="flat" cmpd="sng" algn="ctr">
                      <a:solidFill>
                        <a:srgbClr val="57ABD3"/>
                      </a:solidFill>
                      <a:prstDash val="solid"/>
                      <a:round/>
                      <a:headEnd type="none" w="med" len="med"/>
                      <a:tailEnd type="none" w="med" len="med"/>
                    </a:lnR>
                    <a:lnT w="12700" cap="flat" cmpd="sng" algn="ctr">
                      <a:solidFill>
                        <a:srgbClr val="57ABD3"/>
                      </a:solidFill>
                      <a:prstDash val="solid"/>
                      <a:round/>
                      <a:headEnd type="none" w="med" len="med"/>
                      <a:tailEnd type="none" w="med" len="med"/>
                    </a:lnT>
                    <a:lnB w="12700" cap="flat" cmpd="sng" algn="ctr">
                      <a:solidFill>
                        <a:srgbClr val="57ABD3"/>
                      </a:solidFill>
                      <a:prstDash val="solid"/>
                      <a:round/>
                      <a:headEnd type="none" w="med" len="med"/>
                      <a:tailEnd type="none" w="med" len="med"/>
                    </a:lnB>
                    <a:solidFill>
                      <a:srgbClr val="57ABD3"/>
                    </a:solidFill>
                  </a:tcPr>
                </a:tc>
              </a:tr>
              <a:tr h="3074030">
                <a:tc>
                  <a:txBody>
                    <a:bodyPr/>
                    <a:lstStyle/>
                    <a:p>
                      <a:pPr marL="0" marR="0" algn="l">
                        <a:spcBef>
                          <a:spcPts val="0"/>
                        </a:spcBef>
                        <a:spcAft>
                          <a:spcPts val="0"/>
                        </a:spcAft>
                      </a:pPr>
                      <a:r>
                        <a:rPr lang="en-US" sz="1400" dirty="0" smtClean="0">
                          <a:effectLst/>
                          <a:uFill>
                            <a:solidFill>
                              <a:srgbClr val="000000"/>
                            </a:solidFill>
                          </a:uFill>
                        </a:rPr>
                        <a:t>Decision</a:t>
                      </a:r>
                      <a:r>
                        <a:rPr lang="en-US" sz="1400" baseline="0" dirty="0" smtClean="0">
                          <a:effectLst/>
                          <a:uFill>
                            <a:solidFill>
                              <a:srgbClr val="000000"/>
                            </a:solidFill>
                          </a:uFill>
                        </a:rPr>
                        <a:t> </a:t>
                      </a:r>
                      <a:r>
                        <a:rPr lang="en-US" sz="1400" dirty="0" smtClean="0">
                          <a:effectLst/>
                          <a:uFill>
                            <a:solidFill>
                              <a:srgbClr val="000000"/>
                            </a:solidFill>
                          </a:uFill>
                        </a:rPr>
                        <a:t>maker</a:t>
                      </a:r>
                      <a:endParaRPr lang="en-US" sz="1400" i="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rgbClr val="57ABD3"/>
                      </a:solidFill>
                      <a:prstDash val="solid"/>
                      <a:round/>
                      <a:headEnd type="none" w="med" len="med"/>
                      <a:tailEnd type="none" w="med" len="med"/>
                    </a:lnL>
                    <a:lnT w="12700" cap="flat" cmpd="sng" algn="ctr">
                      <a:solidFill>
                        <a:srgbClr val="57ABD3"/>
                      </a:solidFill>
                      <a:prstDash val="solid"/>
                      <a:round/>
                      <a:headEnd type="none" w="med" len="med"/>
                      <a:tailEnd type="none" w="med" len="med"/>
                    </a:lnT>
                    <a:lnB w="12700" cap="flat" cmpd="sng" algn="ctr">
                      <a:solidFill>
                        <a:srgbClr val="57ABD3"/>
                      </a:solidFill>
                      <a:prstDash val="solid"/>
                      <a:round/>
                      <a:headEnd type="none" w="med" len="med"/>
                      <a:tailEnd type="none" w="med" len="med"/>
                    </a:lnB>
                  </a:tcPr>
                </a:tc>
                <a:tc>
                  <a:txBody>
                    <a:bodyPr/>
                    <a:lstStyle/>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Review materials at key </a:t>
                      </a:r>
                      <a:r>
                        <a:rPr lang="en-US" sz="1400" u="none" strike="noStrike" kern="0" spc="0" dirty="0" smtClean="0">
                          <a:ln>
                            <a:noFill/>
                          </a:ln>
                          <a:effectLst>
                            <a:outerShdw sx="0" sy="0">
                              <a:srgbClr val="000000"/>
                            </a:outerShdw>
                          </a:effectLst>
                          <a:uFill>
                            <a:solidFill>
                              <a:srgbClr val="000000"/>
                            </a:solidFill>
                          </a:uFill>
                        </a:rPr>
                        <a:t>points.</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Make critical decisions and approve </a:t>
                      </a:r>
                      <a:r>
                        <a:rPr lang="en-US" sz="1400" u="none" strike="noStrike" kern="0" spc="0" dirty="0" smtClean="0">
                          <a:ln>
                            <a:noFill/>
                          </a:ln>
                          <a:effectLst>
                            <a:outerShdw sx="0" sy="0">
                              <a:srgbClr val="000000"/>
                            </a:outerShdw>
                          </a:effectLst>
                          <a:uFill>
                            <a:solidFill>
                              <a:srgbClr val="000000"/>
                            </a:solidFill>
                          </a:uFill>
                        </a:rPr>
                        <a:t>materials.</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Contribute to the work as an </a:t>
                      </a:r>
                      <a:r>
                        <a:rPr lang="en-US" sz="1400" u="none" strike="noStrike" kern="0" spc="0" dirty="0" smtClean="0">
                          <a:ln>
                            <a:noFill/>
                          </a:ln>
                          <a:effectLst>
                            <a:outerShdw sx="0" sy="0">
                              <a:srgbClr val="000000"/>
                            </a:outerShdw>
                          </a:effectLst>
                          <a:uFill>
                            <a:solidFill>
                              <a:srgbClr val="000000"/>
                            </a:solidFill>
                          </a:uFill>
                        </a:rPr>
                        <a:t>expert.</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Advise others on approach and next </a:t>
                      </a:r>
                      <a:r>
                        <a:rPr lang="en-US" sz="1400" u="none" strike="noStrike" kern="0" spc="0" dirty="0" smtClean="0">
                          <a:ln>
                            <a:noFill/>
                          </a:ln>
                          <a:effectLst>
                            <a:outerShdw sx="0" sy="0">
                              <a:srgbClr val="000000"/>
                            </a:outerShdw>
                          </a:effectLst>
                          <a:uFill>
                            <a:solidFill>
                              <a:srgbClr val="000000"/>
                            </a:solidFill>
                          </a:uFill>
                        </a:rPr>
                        <a:t>steps.</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Provide initial considerations or insights for the </a:t>
                      </a:r>
                      <a:r>
                        <a:rPr lang="en-US" sz="1400" u="none" strike="noStrike" kern="0" spc="0" dirty="0" smtClean="0">
                          <a:ln>
                            <a:noFill/>
                          </a:ln>
                          <a:effectLst>
                            <a:outerShdw sx="0" sy="0">
                              <a:srgbClr val="000000"/>
                            </a:outerShdw>
                          </a:effectLst>
                          <a:uFill>
                            <a:solidFill>
                              <a:srgbClr val="000000"/>
                            </a:solidFill>
                          </a:uFill>
                        </a:rPr>
                        <a:t>work.</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Review materials at key </a:t>
                      </a:r>
                      <a:r>
                        <a:rPr lang="en-US" sz="1400" u="none" strike="noStrike" kern="0" spc="0" dirty="0" smtClean="0">
                          <a:ln>
                            <a:noFill/>
                          </a:ln>
                          <a:effectLst>
                            <a:outerShdw sx="0" sy="0">
                              <a:srgbClr val="000000"/>
                            </a:outerShdw>
                          </a:effectLst>
                          <a:uFill>
                            <a:solidFill>
                              <a:srgbClr val="000000"/>
                            </a:solidFill>
                          </a:uFill>
                        </a:rPr>
                        <a:t>points.</a:t>
                      </a:r>
                      <a:endParaRPr lang="en-US" sz="1400" u="none" strike="noStrike" kern="0" spc="0" dirty="0">
                        <a:ln>
                          <a:noFill/>
                        </a:ln>
                        <a:solidFill>
                          <a:srgbClr val="000000"/>
                        </a:solidFill>
                        <a:effectLst>
                          <a:outerShdw sx="0" sy="0">
                            <a:srgbClr val="000000"/>
                          </a:outerShdw>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T w="12700" cap="flat" cmpd="sng" algn="ctr">
                      <a:solidFill>
                        <a:srgbClr val="57ABD3"/>
                      </a:solidFill>
                      <a:prstDash val="solid"/>
                      <a:round/>
                      <a:headEnd type="none" w="med" len="med"/>
                      <a:tailEnd type="none" w="med" len="med"/>
                    </a:lnT>
                    <a:lnB w="12700" cap="flat" cmpd="sng" algn="ctr">
                      <a:solidFill>
                        <a:srgbClr val="57ABD3"/>
                      </a:solidFill>
                      <a:prstDash val="solid"/>
                      <a:round/>
                      <a:headEnd type="none" w="med" len="med"/>
                      <a:tailEnd type="none" w="med" len="med"/>
                    </a:lnB>
                  </a:tcPr>
                </a:tc>
                <a:tc>
                  <a:txBody>
                    <a:bodyPr/>
                    <a:lstStyle/>
                    <a:p>
                      <a:pPr marL="0" marR="0" algn="l">
                        <a:spcBef>
                          <a:spcPts val="0"/>
                        </a:spcBef>
                        <a:spcAft>
                          <a:spcPts val="0"/>
                        </a:spcAft>
                      </a:pPr>
                      <a:r>
                        <a:rPr lang="en-US" sz="1400" dirty="0" smtClean="0">
                          <a:effectLst/>
                          <a:uFill>
                            <a:solidFill>
                              <a:srgbClr val="000000"/>
                            </a:solidFill>
                          </a:uFill>
                        </a:rPr>
                        <a:t>Decision</a:t>
                      </a:r>
                      <a:r>
                        <a:rPr lang="en-US" sz="1400" baseline="0" dirty="0" smtClean="0">
                          <a:effectLst/>
                          <a:uFill>
                            <a:solidFill>
                              <a:srgbClr val="000000"/>
                            </a:solidFill>
                          </a:uFill>
                        </a:rPr>
                        <a:t> </a:t>
                      </a:r>
                      <a:r>
                        <a:rPr lang="en-US" sz="1400" dirty="0" smtClean="0">
                          <a:effectLst/>
                          <a:uFill>
                            <a:solidFill>
                              <a:srgbClr val="000000"/>
                            </a:solidFill>
                          </a:uFill>
                        </a:rPr>
                        <a:t>makers </a:t>
                      </a:r>
                      <a:r>
                        <a:rPr lang="en-US" sz="1400" dirty="0">
                          <a:effectLst/>
                          <a:uFill>
                            <a:solidFill>
                              <a:srgbClr val="000000"/>
                            </a:solidFill>
                          </a:uFill>
                        </a:rPr>
                        <a:t>should be experts who are able to set the vision and direction of the work. There should be at least one </a:t>
                      </a:r>
                      <a:r>
                        <a:rPr lang="en-US" sz="1400" dirty="0" smtClean="0">
                          <a:effectLst/>
                          <a:uFill>
                            <a:solidFill>
                              <a:srgbClr val="000000"/>
                            </a:solidFill>
                          </a:uFill>
                        </a:rPr>
                        <a:t>decision</a:t>
                      </a:r>
                      <a:r>
                        <a:rPr lang="en-US" sz="1400" baseline="0" dirty="0" smtClean="0">
                          <a:effectLst/>
                          <a:uFill>
                            <a:solidFill>
                              <a:srgbClr val="000000"/>
                            </a:solidFill>
                          </a:uFill>
                        </a:rPr>
                        <a:t> </a:t>
                      </a:r>
                      <a:r>
                        <a:rPr lang="en-US" sz="1400" dirty="0" smtClean="0">
                          <a:effectLst/>
                          <a:uFill>
                            <a:solidFill>
                              <a:srgbClr val="000000"/>
                            </a:solidFill>
                          </a:uFill>
                        </a:rPr>
                        <a:t>maker </a:t>
                      </a:r>
                      <a:r>
                        <a:rPr lang="en-US" sz="1400" dirty="0">
                          <a:effectLst/>
                          <a:uFill>
                            <a:solidFill>
                              <a:srgbClr val="000000"/>
                            </a:solidFill>
                          </a:uFill>
                        </a:rPr>
                        <a:t>from each sector to be included in the career pathways system. </a:t>
                      </a:r>
                      <a:r>
                        <a:rPr lang="en-US" sz="1400" dirty="0" smtClean="0">
                          <a:effectLst/>
                          <a:uFill>
                            <a:solidFill>
                              <a:srgbClr val="000000"/>
                            </a:solidFill>
                          </a:uFill>
                        </a:rPr>
                        <a:t>Decision makers also  </a:t>
                      </a:r>
                      <a:r>
                        <a:rPr lang="en-US" sz="1400" dirty="0">
                          <a:effectLst/>
                          <a:uFill>
                            <a:solidFill>
                              <a:srgbClr val="000000"/>
                            </a:solidFill>
                          </a:uFill>
                        </a:rPr>
                        <a:t>may </a:t>
                      </a:r>
                      <a:r>
                        <a:rPr lang="en-US" sz="1400" dirty="0" smtClean="0">
                          <a:effectLst/>
                          <a:uFill>
                            <a:solidFill>
                              <a:srgbClr val="000000"/>
                            </a:solidFill>
                          </a:uFill>
                        </a:rPr>
                        <a:t>be champions </a:t>
                      </a:r>
                      <a:r>
                        <a:rPr lang="en-US" sz="1400" dirty="0">
                          <a:effectLst/>
                          <a:uFill>
                            <a:solidFill>
                              <a:srgbClr val="000000"/>
                            </a:solidFill>
                          </a:uFill>
                        </a:rPr>
                        <a:t>with influence and visibility. </a:t>
                      </a:r>
                      <a:r>
                        <a:rPr lang="en-US" sz="1400" dirty="0" smtClean="0">
                          <a:effectLst/>
                          <a:uFill>
                            <a:solidFill>
                              <a:srgbClr val="000000"/>
                            </a:solidFill>
                          </a:uFill>
                        </a:rPr>
                        <a:t>Decision</a:t>
                      </a:r>
                      <a:r>
                        <a:rPr lang="en-US" sz="1400" baseline="0" dirty="0" smtClean="0">
                          <a:effectLst/>
                          <a:uFill>
                            <a:solidFill>
                              <a:srgbClr val="000000"/>
                            </a:solidFill>
                          </a:uFill>
                        </a:rPr>
                        <a:t> </a:t>
                      </a:r>
                      <a:r>
                        <a:rPr lang="en-US" sz="1400" dirty="0" smtClean="0">
                          <a:effectLst/>
                          <a:uFill>
                            <a:solidFill>
                              <a:srgbClr val="000000"/>
                            </a:solidFill>
                          </a:uFill>
                        </a:rPr>
                        <a:t>makers </a:t>
                      </a:r>
                      <a:r>
                        <a:rPr lang="en-US" sz="1400" dirty="0">
                          <a:effectLst/>
                          <a:uFill>
                            <a:solidFill>
                              <a:srgbClr val="000000"/>
                            </a:solidFill>
                          </a:uFill>
                        </a:rPr>
                        <a:t>should bring members of their staff who can serve as </a:t>
                      </a:r>
                      <a:r>
                        <a:rPr lang="en-US" sz="1400" dirty="0" smtClean="0">
                          <a:effectLst/>
                          <a:uFill>
                            <a:solidFill>
                              <a:srgbClr val="000000"/>
                            </a:solidFill>
                          </a:uFill>
                        </a:rPr>
                        <a:t>doers</a:t>
                      </a:r>
                      <a:r>
                        <a:rPr lang="en-US" sz="1400" dirty="0">
                          <a:effectLst/>
                          <a:uFill>
                            <a:solidFill>
                              <a:srgbClr val="000000"/>
                            </a:solidFill>
                          </a:uFill>
                        </a:rPr>
                        <a:t>. </a:t>
                      </a:r>
                      <a:endParaRPr lang="en-US" sz="1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R w="12700" cap="flat" cmpd="sng" algn="ctr">
                      <a:solidFill>
                        <a:srgbClr val="57ABD3"/>
                      </a:solidFill>
                      <a:prstDash val="solid"/>
                      <a:round/>
                      <a:headEnd type="none" w="med" len="med"/>
                      <a:tailEnd type="none" w="med" len="med"/>
                    </a:lnR>
                    <a:lnT w="12700" cap="flat" cmpd="sng" algn="ctr">
                      <a:solidFill>
                        <a:srgbClr val="57ABD3"/>
                      </a:solidFill>
                      <a:prstDash val="solid"/>
                      <a:round/>
                      <a:headEnd type="none" w="med" len="med"/>
                      <a:tailEnd type="none" w="med" len="med"/>
                    </a:lnT>
                    <a:lnB w="12700" cap="flat" cmpd="sng" algn="ctr">
                      <a:solidFill>
                        <a:srgbClr val="57ABD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037495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of the Doer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49769955"/>
              </p:ext>
            </p:extLst>
          </p:nvPr>
        </p:nvGraphicFramePr>
        <p:xfrm>
          <a:off x="687387" y="2058807"/>
          <a:ext cx="7507044" cy="3449950"/>
        </p:xfrm>
        <a:graphic>
          <a:graphicData uri="http://schemas.openxmlformats.org/drawingml/2006/table">
            <a:tbl>
              <a:tblPr firstRow="1" firstCol="1" bandRow="1">
                <a:tableStyleId>{69012ECD-51FC-41F1-AA8D-1B2483CD663E}</a:tableStyleId>
              </a:tblPr>
              <a:tblGrid>
                <a:gridCol w="1195812"/>
                <a:gridCol w="2391625"/>
                <a:gridCol w="3919607"/>
              </a:tblGrid>
              <a:tr h="374142">
                <a:tc>
                  <a:txBody>
                    <a:bodyPr/>
                    <a:lstStyle/>
                    <a:p>
                      <a:pPr marL="0" marR="0" algn="ctr">
                        <a:spcBef>
                          <a:spcPts val="0"/>
                        </a:spcBef>
                        <a:spcAft>
                          <a:spcPts val="0"/>
                        </a:spcAft>
                      </a:pPr>
                      <a:r>
                        <a:rPr lang="en-US" sz="1800" dirty="0">
                          <a:effectLst/>
                          <a:uFill>
                            <a:solidFill>
                              <a:srgbClr val="000000"/>
                            </a:solidFill>
                          </a:uFill>
                        </a:rPr>
                        <a:t>Role</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rgbClr val="80389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03895"/>
                      </a:solidFill>
                      <a:prstDash val="solid"/>
                      <a:round/>
                      <a:headEnd type="none" w="med" len="med"/>
                      <a:tailEnd type="none" w="med" len="med"/>
                    </a:lnT>
                    <a:lnB w="12700" cap="flat" cmpd="sng" algn="ctr">
                      <a:solidFill>
                        <a:srgbClr val="803895"/>
                      </a:solidFill>
                      <a:prstDash val="solid"/>
                      <a:round/>
                      <a:headEnd type="none" w="med" len="med"/>
                      <a:tailEnd type="none" w="med" len="med"/>
                    </a:lnB>
                    <a:solidFill>
                      <a:srgbClr val="803895"/>
                    </a:solidFill>
                  </a:tcPr>
                </a:tc>
                <a:tc>
                  <a:txBody>
                    <a:bodyPr/>
                    <a:lstStyle/>
                    <a:p>
                      <a:pPr marL="0" marR="0" algn="ctr">
                        <a:spcBef>
                          <a:spcPts val="0"/>
                        </a:spcBef>
                        <a:spcAft>
                          <a:spcPts val="0"/>
                        </a:spcAft>
                      </a:pPr>
                      <a:r>
                        <a:rPr lang="en-US" sz="1800" dirty="0">
                          <a:effectLst/>
                          <a:uFill>
                            <a:solidFill>
                              <a:srgbClr val="000000"/>
                            </a:solidFill>
                          </a:uFill>
                        </a:rPr>
                        <a:t>Responsibilities</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03895"/>
                      </a:solidFill>
                      <a:prstDash val="solid"/>
                      <a:round/>
                      <a:headEnd type="none" w="med" len="med"/>
                      <a:tailEnd type="none" w="med" len="med"/>
                    </a:lnT>
                    <a:lnB w="12700" cap="flat" cmpd="sng" algn="ctr">
                      <a:solidFill>
                        <a:srgbClr val="803895"/>
                      </a:solidFill>
                      <a:prstDash val="solid"/>
                      <a:round/>
                      <a:headEnd type="none" w="med" len="med"/>
                      <a:tailEnd type="none" w="med" len="med"/>
                    </a:lnB>
                    <a:solidFill>
                      <a:srgbClr val="803895"/>
                    </a:solidFill>
                  </a:tcPr>
                </a:tc>
                <a:tc>
                  <a:txBody>
                    <a:bodyPr/>
                    <a:lstStyle/>
                    <a:p>
                      <a:pPr marL="0" marR="0" algn="ctr">
                        <a:spcBef>
                          <a:spcPts val="0"/>
                        </a:spcBef>
                        <a:spcAft>
                          <a:spcPts val="0"/>
                        </a:spcAft>
                      </a:pPr>
                      <a:r>
                        <a:rPr lang="en-US" sz="1800" dirty="0">
                          <a:effectLst/>
                          <a:uFill>
                            <a:solidFill>
                              <a:srgbClr val="000000"/>
                            </a:solidFill>
                          </a:uFill>
                        </a:rPr>
                        <a:t>Level of Engagement</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chemeClr val="bg1"/>
                      </a:solidFill>
                      <a:prstDash val="solid"/>
                      <a:round/>
                      <a:headEnd type="none" w="med" len="med"/>
                      <a:tailEnd type="none" w="med" len="med"/>
                    </a:lnL>
                    <a:lnR w="12700" cap="flat" cmpd="sng" algn="ctr">
                      <a:solidFill>
                        <a:srgbClr val="803895"/>
                      </a:solidFill>
                      <a:prstDash val="solid"/>
                      <a:round/>
                      <a:headEnd type="none" w="med" len="med"/>
                      <a:tailEnd type="none" w="med" len="med"/>
                    </a:lnR>
                    <a:lnT w="12700" cap="flat" cmpd="sng" algn="ctr">
                      <a:solidFill>
                        <a:srgbClr val="803895"/>
                      </a:solidFill>
                      <a:prstDash val="solid"/>
                      <a:round/>
                      <a:headEnd type="none" w="med" len="med"/>
                      <a:tailEnd type="none" w="med" len="med"/>
                    </a:lnT>
                    <a:lnB w="12700" cap="flat" cmpd="sng" algn="ctr">
                      <a:solidFill>
                        <a:srgbClr val="803895"/>
                      </a:solidFill>
                      <a:prstDash val="solid"/>
                      <a:round/>
                      <a:headEnd type="none" w="med" len="med"/>
                      <a:tailEnd type="none" w="med" len="med"/>
                    </a:lnB>
                    <a:solidFill>
                      <a:srgbClr val="803895"/>
                    </a:solidFill>
                  </a:tcPr>
                </a:tc>
              </a:tr>
              <a:tr h="3074030">
                <a:tc>
                  <a:txBody>
                    <a:bodyPr/>
                    <a:lstStyle/>
                    <a:p>
                      <a:pPr marL="0" marR="0" algn="l">
                        <a:spcBef>
                          <a:spcPts val="0"/>
                        </a:spcBef>
                        <a:spcAft>
                          <a:spcPts val="0"/>
                        </a:spcAft>
                      </a:pPr>
                      <a:r>
                        <a:rPr lang="en-US" sz="1400" dirty="0">
                          <a:effectLst/>
                          <a:uFill>
                            <a:solidFill>
                              <a:srgbClr val="000000"/>
                            </a:solidFill>
                          </a:uFill>
                        </a:rPr>
                        <a:t>Doer</a:t>
                      </a:r>
                      <a:endParaRPr lang="en-US" sz="1400" i="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rgbClr val="803895"/>
                      </a:solidFill>
                      <a:prstDash val="solid"/>
                      <a:round/>
                      <a:headEnd type="none" w="med" len="med"/>
                      <a:tailEnd type="none" w="med" len="med"/>
                    </a:lnL>
                    <a:lnT w="12700" cap="flat" cmpd="sng" algn="ctr">
                      <a:solidFill>
                        <a:srgbClr val="803895"/>
                      </a:solidFill>
                      <a:prstDash val="solid"/>
                      <a:round/>
                      <a:headEnd type="none" w="med" len="med"/>
                      <a:tailEnd type="none" w="med" len="med"/>
                    </a:lnT>
                    <a:lnB w="12700" cap="flat" cmpd="sng" algn="ctr">
                      <a:solidFill>
                        <a:srgbClr val="803895"/>
                      </a:solidFill>
                      <a:prstDash val="solid"/>
                      <a:round/>
                      <a:headEnd type="none" w="med" len="med"/>
                      <a:tailEnd type="none" w="med" len="med"/>
                    </a:lnB>
                  </a:tcPr>
                </a:tc>
                <a:tc>
                  <a:txBody>
                    <a:bodyPr/>
                    <a:lstStyle/>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Lead and complete major pieces of the </a:t>
                      </a:r>
                      <a:r>
                        <a:rPr lang="en-US" sz="1400" u="none" strike="noStrike" kern="0" spc="0" dirty="0" smtClean="0">
                          <a:ln>
                            <a:noFill/>
                          </a:ln>
                          <a:effectLst>
                            <a:outerShdw sx="0" sy="0">
                              <a:srgbClr val="000000"/>
                            </a:outerShdw>
                          </a:effectLst>
                          <a:uFill>
                            <a:solidFill>
                              <a:srgbClr val="000000"/>
                            </a:solidFill>
                          </a:uFill>
                        </a:rPr>
                        <a:t>work.</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Gather critical </a:t>
                      </a:r>
                      <a:r>
                        <a:rPr lang="en-US" sz="1400" u="none" strike="noStrike" kern="0" spc="0" dirty="0" smtClean="0">
                          <a:ln>
                            <a:noFill/>
                          </a:ln>
                          <a:effectLst>
                            <a:outerShdw sx="0" sy="0">
                              <a:srgbClr val="000000"/>
                            </a:outerShdw>
                          </a:effectLst>
                          <a:uFill>
                            <a:solidFill>
                              <a:srgbClr val="000000"/>
                            </a:solidFill>
                          </a:uFill>
                        </a:rPr>
                        <a:t>information.</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Keep activities and projects moving </a:t>
                      </a:r>
                      <a:r>
                        <a:rPr lang="en-US" sz="1400" u="none" strike="noStrike" kern="0" spc="0" dirty="0" smtClean="0">
                          <a:ln>
                            <a:noFill/>
                          </a:ln>
                          <a:effectLst>
                            <a:outerShdw sx="0" sy="0">
                              <a:srgbClr val="000000"/>
                            </a:outerShdw>
                          </a:effectLst>
                          <a:uFill>
                            <a:solidFill>
                              <a:srgbClr val="000000"/>
                            </a:solidFill>
                          </a:uFill>
                        </a:rPr>
                        <a:t>forward.</a:t>
                      </a:r>
                      <a:endParaRPr lang="en-US" sz="1400" i="0" u="none" strike="noStrike" kern="0" spc="0" dirty="0">
                        <a:ln>
                          <a:noFill/>
                        </a:ln>
                        <a:solidFill>
                          <a:srgbClr val="000000"/>
                        </a:solidFill>
                        <a:effectLst>
                          <a:outerShdw sx="0" sy="0">
                            <a:srgbClr val="000000"/>
                          </a:outerShdw>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T w="12700" cap="flat" cmpd="sng" algn="ctr">
                      <a:solidFill>
                        <a:srgbClr val="803895"/>
                      </a:solidFill>
                      <a:prstDash val="solid"/>
                      <a:round/>
                      <a:headEnd type="none" w="med" len="med"/>
                      <a:tailEnd type="none" w="med" len="med"/>
                    </a:lnT>
                    <a:lnB w="12700" cap="flat" cmpd="sng" algn="ctr">
                      <a:solidFill>
                        <a:srgbClr val="803895"/>
                      </a:solidFill>
                      <a:prstDash val="solid"/>
                      <a:round/>
                      <a:headEnd type="none" w="med" len="med"/>
                      <a:tailEnd type="none" w="med" len="med"/>
                    </a:lnB>
                  </a:tcPr>
                </a:tc>
                <a:tc>
                  <a:txBody>
                    <a:bodyPr/>
                    <a:lstStyle/>
                    <a:p>
                      <a:pPr marL="0" marR="0" algn="l">
                        <a:spcBef>
                          <a:spcPts val="0"/>
                        </a:spcBef>
                        <a:spcAft>
                          <a:spcPts val="0"/>
                        </a:spcAft>
                      </a:pPr>
                      <a:r>
                        <a:rPr lang="en-US" sz="1400" dirty="0">
                          <a:effectLst/>
                          <a:uFill>
                            <a:solidFill>
                              <a:srgbClr val="000000"/>
                            </a:solidFill>
                          </a:uFill>
                        </a:rPr>
                        <a:t>There should be a few stakeholders from each sector who are responsible for doing the majority of the work </a:t>
                      </a:r>
                      <a:r>
                        <a:rPr lang="en-US" sz="1400" dirty="0" smtClean="0">
                          <a:effectLst/>
                          <a:uFill>
                            <a:solidFill>
                              <a:srgbClr val="000000"/>
                            </a:solidFill>
                          </a:uFill>
                        </a:rPr>
                        <a:t>during </a:t>
                      </a:r>
                      <a:r>
                        <a:rPr lang="en-US" sz="1400" dirty="0">
                          <a:effectLst/>
                          <a:uFill>
                            <a:solidFill>
                              <a:srgbClr val="000000"/>
                            </a:solidFill>
                          </a:uFill>
                        </a:rPr>
                        <a:t>the course of the initiative. </a:t>
                      </a:r>
                      <a:endParaRPr lang="en-US" sz="1400" i="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R w="12700" cap="flat" cmpd="sng" algn="ctr">
                      <a:solidFill>
                        <a:srgbClr val="803895"/>
                      </a:solidFill>
                      <a:prstDash val="solid"/>
                      <a:round/>
                      <a:headEnd type="none" w="med" len="med"/>
                      <a:tailEnd type="none" w="med" len="med"/>
                    </a:lnR>
                    <a:lnT w="12700" cap="flat" cmpd="sng" algn="ctr">
                      <a:solidFill>
                        <a:srgbClr val="803895"/>
                      </a:solidFill>
                      <a:prstDash val="solid"/>
                      <a:round/>
                      <a:headEnd type="none" w="med" len="med"/>
                      <a:tailEnd type="none" w="med" len="med"/>
                    </a:lnT>
                    <a:lnB w="12700" cap="flat" cmpd="sng" algn="ctr">
                      <a:solidFill>
                        <a:srgbClr val="80389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57076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227013" lvl="0" indent="-227013">
              <a:buFont typeface="Arial" panose="020B0604020202020204" pitchFamily="34" charset="0"/>
              <a:buChar char="•"/>
              <a:defRPr sz="1800">
                <a:solidFill>
                  <a:srgbClr val="000000"/>
                </a:solidFill>
              </a:defRPr>
            </a:pPr>
            <a:r>
              <a:rPr lang="en-US" sz="2400" dirty="0" smtClean="0">
                <a:solidFill>
                  <a:srgbClr val="254A70"/>
                </a:solidFill>
              </a:rPr>
              <a:t>Identify the role you most align with. </a:t>
            </a:r>
          </a:p>
          <a:p>
            <a:pPr marL="227013" lvl="0" indent="-227013">
              <a:buFont typeface="Arial" panose="020B0604020202020204" pitchFamily="34" charset="0"/>
              <a:buChar char="•"/>
              <a:defRPr sz="1800">
                <a:solidFill>
                  <a:srgbClr val="000000"/>
                </a:solidFill>
              </a:defRPr>
            </a:pPr>
            <a:r>
              <a:rPr lang="en-US" sz="2400" dirty="0" smtClean="0">
                <a:solidFill>
                  <a:srgbClr val="254A70"/>
                </a:solidFill>
              </a:rPr>
              <a:t>Discuss your ability to commit t</a:t>
            </a:r>
            <a:r>
              <a:rPr sz="2400" dirty="0" smtClean="0">
                <a:solidFill>
                  <a:srgbClr val="254A70"/>
                </a:solidFill>
              </a:rPr>
              <a:t>o </a:t>
            </a:r>
            <a:r>
              <a:rPr lang="en-US" sz="2400" dirty="0" smtClean="0">
                <a:solidFill>
                  <a:srgbClr val="254A70"/>
                </a:solidFill>
              </a:rPr>
              <a:t>the requirements of this role.</a:t>
            </a:r>
          </a:p>
          <a:p>
            <a:pPr marL="227013" lvl="0" indent="-227013">
              <a:buFont typeface="Arial" panose="020B0604020202020204" pitchFamily="34" charset="0"/>
              <a:buChar char="•"/>
              <a:defRPr sz="1800">
                <a:solidFill>
                  <a:srgbClr val="000000"/>
                </a:solidFill>
              </a:defRPr>
            </a:pPr>
            <a:r>
              <a:rPr lang="en-US" sz="2400" dirty="0" smtClean="0">
                <a:solidFill>
                  <a:srgbClr val="254A70"/>
                </a:solidFill>
              </a:rPr>
              <a:t>Discuss the importance of </a:t>
            </a:r>
            <a:r>
              <a:rPr sz="2400" dirty="0" smtClean="0">
                <a:solidFill>
                  <a:srgbClr val="254A70"/>
                </a:solidFill>
              </a:rPr>
              <a:t>building </a:t>
            </a:r>
            <a:r>
              <a:rPr sz="2400" dirty="0">
                <a:solidFill>
                  <a:srgbClr val="254A70"/>
                </a:solidFill>
              </a:rPr>
              <a:t>a career </a:t>
            </a:r>
            <a:r>
              <a:rPr sz="2400" dirty="0" smtClean="0">
                <a:solidFill>
                  <a:srgbClr val="254A70"/>
                </a:solidFill>
              </a:rPr>
              <a:t>pathway</a:t>
            </a:r>
            <a:r>
              <a:rPr lang="en-US" sz="2400" dirty="0" smtClean="0">
                <a:solidFill>
                  <a:srgbClr val="254A70"/>
                </a:solidFill>
              </a:rPr>
              <a:t>s</a:t>
            </a:r>
            <a:r>
              <a:rPr sz="2400" dirty="0" smtClean="0">
                <a:solidFill>
                  <a:srgbClr val="254A70"/>
                </a:solidFill>
              </a:rPr>
              <a:t> system</a:t>
            </a:r>
            <a:r>
              <a:rPr lang="en-US" sz="2400" dirty="0" smtClean="0">
                <a:solidFill>
                  <a:srgbClr val="254A70"/>
                </a:solidFill>
              </a:rPr>
              <a:t>:</a:t>
            </a:r>
          </a:p>
          <a:p>
            <a:pPr marL="571500" lvl="1" indent="-344488">
              <a:buClr>
                <a:srgbClr val="254A70"/>
              </a:buClr>
              <a:buFont typeface="Courier New" pitchFamily="49" charset="0"/>
              <a:buChar char="–"/>
              <a:defRPr sz="1800">
                <a:solidFill>
                  <a:srgbClr val="000000"/>
                </a:solidFill>
              </a:defRPr>
            </a:pPr>
            <a:r>
              <a:rPr lang="en-US" sz="2000" dirty="0" smtClean="0">
                <a:solidFill>
                  <a:schemeClr val="accent1">
                    <a:lumMod val="75000"/>
                  </a:schemeClr>
                </a:solidFill>
              </a:rPr>
              <a:t>You as an individual</a:t>
            </a:r>
          </a:p>
          <a:p>
            <a:pPr marL="571500" lvl="1" indent="-344488">
              <a:buClr>
                <a:srgbClr val="254A70"/>
              </a:buClr>
              <a:buFont typeface="Courier New" pitchFamily="49" charset="0"/>
              <a:buChar char="–"/>
              <a:defRPr sz="1800">
                <a:solidFill>
                  <a:srgbClr val="000000"/>
                </a:solidFill>
              </a:defRPr>
            </a:pPr>
            <a:r>
              <a:rPr lang="en-US" sz="2000" dirty="0" smtClean="0">
                <a:solidFill>
                  <a:schemeClr val="accent1">
                    <a:lumMod val="75000"/>
                  </a:schemeClr>
                </a:solidFill>
              </a:rPr>
              <a:t>Your agency</a:t>
            </a:r>
            <a:endParaRPr sz="2000" dirty="0">
              <a:solidFill>
                <a:schemeClr val="accent1">
                  <a:lumMod val="75000"/>
                </a:schemeClr>
              </a:solidFill>
            </a:endParaRPr>
          </a:p>
          <a:p>
            <a:pPr marL="227013" lvl="0" indent="-227013">
              <a:buFont typeface="Arial" panose="020B0604020202020204" pitchFamily="34" charset="0"/>
              <a:buChar char="•"/>
              <a:defRPr sz="1800">
                <a:solidFill>
                  <a:srgbClr val="000000"/>
                </a:solidFill>
              </a:defRPr>
            </a:pPr>
            <a:r>
              <a:rPr sz="2400" dirty="0" smtClean="0">
                <a:solidFill>
                  <a:srgbClr val="254A70"/>
                </a:solidFill>
              </a:rPr>
              <a:t>How </a:t>
            </a:r>
            <a:r>
              <a:rPr lang="en-US" sz="2400" dirty="0" smtClean="0">
                <a:solidFill>
                  <a:srgbClr val="254A70"/>
                </a:solidFill>
              </a:rPr>
              <a:t>can </a:t>
            </a:r>
            <a:r>
              <a:rPr sz="2400" dirty="0" smtClean="0">
                <a:solidFill>
                  <a:srgbClr val="254A70"/>
                </a:solidFill>
              </a:rPr>
              <a:t>you </a:t>
            </a:r>
            <a:r>
              <a:rPr sz="2400" dirty="0">
                <a:solidFill>
                  <a:srgbClr val="254A70"/>
                </a:solidFill>
              </a:rPr>
              <a:t>or your </a:t>
            </a:r>
            <a:r>
              <a:rPr sz="2400" dirty="0" smtClean="0">
                <a:solidFill>
                  <a:srgbClr val="254A70"/>
                </a:solidFill>
              </a:rPr>
              <a:t>agency</a:t>
            </a:r>
            <a:r>
              <a:rPr lang="en-US" sz="2400" dirty="0" smtClean="0">
                <a:solidFill>
                  <a:srgbClr val="254A70"/>
                </a:solidFill>
              </a:rPr>
              <a:t> </a:t>
            </a:r>
            <a:r>
              <a:rPr sz="2400" dirty="0" smtClean="0">
                <a:solidFill>
                  <a:srgbClr val="254A70"/>
                </a:solidFill>
              </a:rPr>
              <a:t>contribute </a:t>
            </a:r>
            <a:r>
              <a:rPr sz="2400" dirty="0">
                <a:solidFill>
                  <a:srgbClr val="254A70"/>
                </a:solidFill>
              </a:rPr>
              <a:t>to the effort</a:t>
            </a:r>
            <a:r>
              <a:rPr sz="2400" dirty="0" smtClean="0">
                <a:solidFill>
                  <a:srgbClr val="254A70"/>
                </a:solidFill>
              </a:rPr>
              <a:t>?</a:t>
            </a:r>
            <a:endParaRPr lang="en-US" sz="2400" dirty="0" smtClean="0">
              <a:solidFill>
                <a:srgbClr val="254A70"/>
              </a:solidFill>
            </a:endParaRPr>
          </a:p>
        </p:txBody>
      </p:sp>
      <p:sp>
        <p:nvSpPr>
          <p:cNvPr id="129" name="Shape 129"/>
          <p:cNvSpPr>
            <a:spLocks noGrp="1"/>
          </p:cNvSpPr>
          <p:nvPr>
            <p:ph type="title"/>
          </p:nvPr>
        </p:nvSpPr>
        <p:spPr>
          <a:prstGeom prst="rect">
            <a:avLst/>
          </a:prstGeom>
        </p:spPr>
        <p:txBody>
          <a:bodyPr/>
          <a:lstStyle/>
          <a:p>
            <a:pPr lvl="0">
              <a:defRPr sz="1800">
                <a:solidFill>
                  <a:srgbClr val="000000"/>
                </a:solidFill>
              </a:defRPr>
            </a:pPr>
            <a:r>
              <a:rPr lang="en-US" sz="4800" dirty="0" smtClean="0">
                <a:solidFill>
                  <a:srgbClr val="A6A6A6"/>
                </a:solidFill>
              </a:rPr>
              <a:t>Group Activity: Commitment to the Work</a:t>
            </a:r>
            <a:endParaRPr sz="4800" dirty="0">
              <a:solidFill>
                <a:srgbClr val="A6A6A6"/>
              </a:solidFill>
            </a:endParaRPr>
          </a:p>
        </p:txBody>
      </p:sp>
      <p:sp>
        <p:nvSpPr>
          <p:cNvPr id="130" name="Shape 13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BFBFBF"/>
                </a:solidFill>
              </a:rPr>
              <a:t>12</a:t>
            </a:fld>
            <a:endParaRPr sz="1000" dirty="0">
              <a:solidFill>
                <a:srgbClr val="BFBFB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Career Pathways</a:t>
            </a:r>
            <a:endParaRPr lang="en-US" dirty="0"/>
          </a:p>
        </p:txBody>
      </p:sp>
    </p:spTree>
    <p:extLst>
      <p:ext uri="{BB962C8B-B14F-4D97-AF65-F5344CB8AC3E}">
        <p14:creationId xmlns:p14="http://schemas.microsoft.com/office/powerpoint/2010/main" val="376990473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anose="020B0604020202020204" pitchFamily="34" charset="0"/>
              <a:buChar char="•"/>
              <a:defRPr sz="1800">
                <a:solidFill>
                  <a:srgbClr val="000000"/>
                </a:solidFill>
              </a:defRPr>
            </a:pPr>
            <a:r>
              <a:rPr lang="en-US" dirty="0"/>
              <a:t>Growing need for </a:t>
            </a:r>
            <a:r>
              <a:rPr lang="en-US" dirty="0" smtClean="0"/>
              <a:t>better educated</a:t>
            </a:r>
            <a:r>
              <a:rPr lang="en-US" dirty="0"/>
              <a:t>, </a:t>
            </a:r>
            <a:r>
              <a:rPr lang="en-US" dirty="0" smtClean="0"/>
              <a:t>higher skilled </a:t>
            </a:r>
            <a:r>
              <a:rPr lang="en-US" dirty="0"/>
              <a:t>workforce</a:t>
            </a:r>
          </a:p>
          <a:p>
            <a:pPr marL="233363" lvl="1" indent="-233363">
              <a:buFont typeface="Arial" panose="020B0604020202020204" pitchFamily="34" charset="0"/>
              <a:buChar char="•"/>
              <a:defRPr sz="1800">
                <a:solidFill>
                  <a:srgbClr val="000000"/>
                </a:solidFill>
              </a:defRPr>
            </a:pPr>
            <a:r>
              <a:rPr lang="en-US" dirty="0"/>
              <a:t>Most </a:t>
            </a:r>
            <a:r>
              <a:rPr lang="en-US" dirty="0" smtClean="0"/>
              <a:t>jobs require </a:t>
            </a:r>
            <a:r>
              <a:rPr lang="en-US" dirty="0"/>
              <a:t>some postsecondary education</a:t>
            </a:r>
          </a:p>
          <a:p>
            <a:pPr marL="233363" lvl="1" indent="-233363">
              <a:buFont typeface="Arial" panose="020B0604020202020204" pitchFamily="34" charset="0"/>
              <a:buChar char="•"/>
              <a:defRPr sz="1800">
                <a:solidFill>
                  <a:srgbClr val="000000"/>
                </a:solidFill>
              </a:defRPr>
            </a:pPr>
            <a:r>
              <a:rPr lang="en-US" dirty="0"/>
              <a:t>Skills </a:t>
            </a:r>
            <a:r>
              <a:rPr lang="en-US" dirty="0" smtClean="0"/>
              <a:t>gap results in </a:t>
            </a:r>
            <a:r>
              <a:rPr lang="en-US" dirty="0"/>
              <a:t>mismatch between job </a:t>
            </a:r>
            <a:r>
              <a:rPr lang="en-US" dirty="0" smtClean="0"/>
              <a:t>openings and </a:t>
            </a:r>
            <a:r>
              <a:rPr lang="en-US" dirty="0"/>
              <a:t>available </a:t>
            </a:r>
            <a:r>
              <a:rPr lang="en-US" dirty="0" smtClean="0"/>
              <a:t>workers</a:t>
            </a:r>
            <a:endParaRPr lang="en-US" dirty="0"/>
          </a:p>
        </p:txBody>
      </p:sp>
      <p:sp>
        <p:nvSpPr>
          <p:cNvPr id="3" name="Title 2"/>
          <p:cNvSpPr>
            <a:spLocks noGrp="1"/>
          </p:cNvSpPr>
          <p:nvPr>
            <p:ph type="title"/>
          </p:nvPr>
        </p:nvSpPr>
        <p:spPr/>
        <p:txBody>
          <a:bodyPr/>
          <a:lstStyle/>
          <a:p>
            <a:r>
              <a:rPr lang="en-US" dirty="0"/>
              <a:t>Why Career </a:t>
            </a:r>
            <a:r>
              <a:rPr lang="en-US" dirty="0" smtClean="0"/>
              <a:t>Pathways—Jobs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055" y="1867764"/>
            <a:ext cx="4104409" cy="3078307"/>
          </a:xfrm>
          <a:prstGeom prst="rect">
            <a:avLst/>
          </a:prstGeom>
        </p:spPr>
      </p:pic>
    </p:spTree>
    <p:extLst>
      <p:ext uri="{BB962C8B-B14F-4D97-AF65-F5344CB8AC3E}">
        <p14:creationId xmlns:p14="http://schemas.microsoft.com/office/powerpoint/2010/main" val="296092827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37744" lvl="1" indent="-233363" algn="l">
              <a:buFont typeface="Arial"/>
              <a:defRPr sz="1800">
                <a:solidFill>
                  <a:srgbClr val="000000"/>
                </a:solidFill>
              </a:defRPr>
            </a:pPr>
            <a:r>
              <a:rPr lang="en-US" sz="1800" dirty="0"/>
              <a:t>Lack of </a:t>
            </a:r>
            <a:r>
              <a:rPr lang="en-US" sz="1800" dirty="0" smtClean="0"/>
              <a:t>resources </a:t>
            </a:r>
            <a:r>
              <a:rPr lang="en-US" sz="1800" dirty="0"/>
              <a:t>to </a:t>
            </a:r>
            <a:r>
              <a:rPr lang="en-US" sz="1800" dirty="0" smtClean="0"/>
              <a:t>identify pathways</a:t>
            </a:r>
          </a:p>
          <a:p>
            <a:pPr marL="237744" lvl="1" indent="-233363" algn="l">
              <a:buFont typeface="Arial"/>
              <a:defRPr sz="1800">
                <a:solidFill>
                  <a:srgbClr val="000000"/>
                </a:solidFill>
              </a:defRPr>
            </a:pPr>
            <a:r>
              <a:rPr lang="en-US" sz="1800" dirty="0" smtClean="0"/>
              <a:t>Two thirds of students enrolling in two- or four-year programs</a:t>
            </a:r>
          </a:p>
          <a:p>
            <a:pPr marL="237744" lvl="1" indent="-233363" algn="l">
              <a:buFont typeface="Arial"/>
              <a:defRPr sz="1800">
                <a:solidFill>
                  <a:srgbClr val="000000"/>
                </a:solidFill>
              </a:defRPr>
            </a:pPr>
            <a:r>
              <a:rPr lang="en-US" sz="1800" dirty="0" smtClean="0"/>
              <a:t>20 percent of </a:t>
            </a:r>
            <a:r>
              <a:rPr lang="en-US" sz="1800" dirty="0"/>
              <a:t>students must take remedial coursework </a:t>
            </a:r>
            <a:endParaRPr lang="en-US" sz="1800" dirty="0" smtClean="0"/>
          </a:p>
          <a:p>
            <a:pPr marL="237744" lvl="1" indent="-233363" algn="l">
              <a:buFont typeface="Arial"/>
              <a:defRPr sz="1800">
                <a:solidFill>
                  <a:srgbClr val="000000"/>
                </a:solidFill>
              </a:defRPr>
            </a:pPr>
            <a:r>
              <a:rPr lang="en-US" sz="1800" dirty="0" smtClean="0"/>
              <a:t>Low postsecondary completion rates</a:t>
            </a:r>
            <a:endParaRPr lang="en-US" sz="1800" dirty="0"/>
          </a:p>
          <a:p>
            <a:pPr marL="237744" lvl="1" indent="-233363" algn="l">
              <a:buFont typeface="Arial"/>
              <a:defRPr sz="1800">
                <a:solidFill>
                  <a:srgbClr val="000000"/>
                </a:solidFill>
              </a:defRPr>
            </a:pPr>
            <a:r>
              <a:rPr lang="en-US" sz="1800" dirty="0" smtClean="0"/>
              <a:t>Mismatch </a:t>
            </a:r>
            <a:r>
              <a:rPr lang="en-US" sz="1800" dirty="0"/>
              <a:t>between </a:t>
            </a:r>
            <a:r>
              <a:rPr lang="en-US" sz="1800" dirty="0" smtClean="0"/>
              <a:t>degrees </a:t>
            </a:r>
            <a:r>
              <a:rPr lang="en-US" sz="1800" dirty="0"/>
              <a:t>and available </a:t>
            </a:r>
            <a:r>
              <a:rPr lang="en-US" sz="1800" dirty="0" smtClean="0"/>
              <a:t>jobs</a:t>
            </a:r>
            <a:endParaRPr lang="en-US" sz="1800" dirty="0"/>
          </a:p>
        </p:txBody>
      </p:sp>
      <p:sp>
        <p:nvSpPr>
          <p:cNvPr id="3" name="Title 2"/>
          <p:cNvSpPr>
            <a:spLocks noGrp="1"/>
          </p:cNvSpPr>
          <p:nvPr>
            <p:ph type="title"/>
          </p:nvPr>
        </p:nvSpPr>
        <p:spPr/>
        <p:txBody>
          <a:bodyPr/>
          <a:lstStyle/>
          <a:p>
            <a:r>
              <a:rPr lang="en-US" dirty="0"/>
              <a:t>Why Career </a:t>
            </a:r>
            <a:r>
              <a:rPr lang="en-US" dirty="0" smtClean="0"/>
              <a:t>Pathways—Students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532" y="2055813"/>
            <a:ext cx="4125468" cy="2739658"/>
          </a:xfrm>
          <a:prstGeom prst="rect">
            <a:avLst/>
          </a:prstGeom>
        </p:spPr>
      </p:pic>
    </p:spTree>
    <p:extLst>
      <p:ext uri="{BB962C8B-B14F-4D97-AF65-F5344CB8AC3E}">
        <p14:creationId xmlns:p14="http://schemas.microsoft.com/office/powerpoint/2010/main" val="267235414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anose="020B0604020202020204" pitchFamily="34" charset="0"/>
              <a:buChar char="•"/>
              <a:defRPr sz="1800">
                <a:solidFill>
                  <a:srgbClr val="000000"/>
                </a:solidFill>
              </a:defRPr>
            </a:pPr>
            <a:r>
              <a:rPr lang="en-US" sz="1800" dirty="0" smtClean="0"/>
              <a:t>Lost economic opportunity</a:t>
            </a:r>
          </a:p>
          <a:p>
            <a:pPr>
              <a:buFont typeface="Arial" panose="020B0604020202020204" pitchFamily="34" charset="0"/>
              <a:buChar char="•"/>
              <a:defRPr sz="1800">
                <a:solidFill>
                  <a:srgbClr val="000000"/>
                </a:solidFill>
              </a:defRPr>
            </a:pPr>
            <a:r>
              <a:rPr lang="en-US" sz="1800" dirty="0" smtClean="0"/>
              <a:t>Disproportionally high unemployment for specific groups of students</a:t>
            </a:r>
            <a:endParaRPr lang="en-US" sz="1800" dirty="0"/>
          </a:p>
        </p:txBody>
      </p:sp>
      <p:sp>
        <p:nvSpPr>
          <p:cNvPr id="3" name="Title 2"/>
          <p:cNvSpPr>
            <a:spLocks noGrp="1"/>
          </p:cNvSpPr>
          <p:nvPr>
            <p:ph type="title"/>
          </p:nvPr>
        </p:nvSpPr>
        <p:spPr/>
        <p:txBody>
          <a:bodyPr/>
          <a:lstStyle/>
          <a:p>
            <a:r>
              <a:rPr lang="en-US" dirty="0"/>
              <a:t>Why Career </a:t>
            </a:r>
            <a:r>
              <a:rPr lang="en-US" dirty="0" smtClean="0"/>
              <a:t>Pathways—Economy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51" y="2055813"/>
            <a:ext cx="4003486" cy="2840251"/>
          </a:xfrm>
          <a:prstGeom prst="rect">
            <a:avLst/>
          </a:prstGeom>
        </p:spPr>
      </p:pic>
    </p:spTree>
    <p:extLst>
      <p:ext uri="{BB962C8B-B14F-4D97-AF65-F5344CB8AC3E}">
        <p14:creationId xmlns:p14="http://schemas.microsoft.com/office/powerpoint/2010/main" val="147968306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normAutofit/>
          </a:bodyPr>
          <a:lstStyle/>
          <a:p>
            <a:pPr lvl="0">
              <a:buFont typeface="Arial" panose="020B0604020202020204" pitchFamily="34" charset="0"/>
              <a:buChar char="•"/>
              <a:defRPr sz="1800">
                <a:solidFill>
                  <a:srgbClr val="000000"/>
                </a:solidFill>
              </a:defRPr>
            </a:pPr>
            <a:r>
              <a:rPr lang="en-US" sz="2400" dirty="0" smtClean="0">
                <a:solidFill>
                  <a:srgbClr val="254A70"/>
                </a:solidFill>
              </a:rPr>
              <a:t>W</a:t>
            </a:r>
            <a:r>
              <a:rPr sz="2400" dirty="0" smtClean="0">
                <a:solidFill>
                  <a:srgbClr val="254A70"/>
                </a:solidFill>
              </a:rPr>
              <a:t>hy </a:t>
            </a:r>
            <a:r>
              <a:rPr lang="en-US" sz="2400" dirty="0" smtClean="0">
                <a:solidFill>
                  <a:srgbClr val="254A70"/>
                </a:solidFill>
              </a:rPr>
              <a:t>is a career pathways system a priority to you and your agency</a:t>
            </a:r>
            <a:r>
              <a:rPr sz="2400" dirty="0" smtClean="0">
                <a:solidFill>
                  <a:srgbClr val="254A70"/>
                </a:solidFill>
              </a:rPr>
              <a:t>?</a:t>
            </a:r>
            <a:endParaRPr sz="2400" dirty="0">
              <a:solidFill>
                <a:srgbClr val="254A70"/>
              </a:solidFill>
            </a:endParaRPr>
          </a:p>
        </p:txBody>
      </p:sp>
      <p:sp>
        <p:nvSpPr>
          <p:cNvPr id="93" name="Shape 93"/>
          <p:cNvSpPr>
            <a:spLocks noGrp="1"/>
          </p:cNvSpPr>
          <p:nvPr>
            <p:ph type="title"/>
          </p:nvPr>
        </p:nvSpPr>
        <p:spPr>
          <a:prstGeom prst="rect">
            <a:avLst/>
          </a:prstGeom>
        </p:spPr>
        <p:txBody>
          <a:bodyPr>
            <a:normAutofit/>
          </a:bodyPr>
          <a:lstStyle/>
          <a:p>
            <a:pPr lvl="0">
              <a:defRPr sz="1800">
                <a:solidFill>
                  <a:srgbClr val="000000"/>
                </a:solidFill>
              </a:defRPr>
            </a:pPr>
            <a:r>
              <a:rPr lang="en-US" sz="4800" dirty="0" smtClean="0">
                <a:solidFill>
                  <a:srgbClr val="A6A6A6"/>
                </a:solidFill>
              </a:rPr>
              <a:t>Activity: Individual Beliefs of a Career Pathways System</a:t>
            </a:r>
            <a:endParaRPr sz="4800" dirty="0">
              <a:solidFill>
                <a:srgbClr val="A6A6A6"/>
              </a:solidFill>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wrap="square">
            <a:normAutofit fontScale="92500" lnSpcReduction="10000"/>
          </a:bodyPr>
          <a:lstStyle/>
          <a:p>
            <a:pPr lvl="0">
              <a:defRPr sz="1800">
                <a:solidFill>
                  <a:srgbClr val="000000"/>
                </a:solidFill>
              </a:defRPr>
            </a:pPr>
            <a:fld id="{86CB4B4D-7CA3-9044-876B-883B54F8677D}" type="slidenum">
              <a:rPr sz="1000">
                <a:solidFill>
                  <a:srgbClr val="BFBFBF"/>
                </a:solidFill>
              </a:rPr>
              <a:t>17</a:t>
            </a:fld>
            <a:endParaRPr sz="1000" dirty="0">
              <a:solidFill>
                <a:srgbClr val="BFBFBF"/>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Career Pathways</a:t>
            </a:r>
            <a:endParaRPr lang="en-US" dirty="0"/>
          </a:p>
        </p:txBody>
      </p:sp>
    </p:spTree>
    <p:extLst>
      <p:ext uri="{BB962C8B-B14F-4D97-AF65-F5344CB8AC3E}">
        <p14:creationId xmlns:p14="http://schemas.microsoft.com/office/powerpoint/2010/main" val="36815537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body" idx="1"/>
          </p:nvPr>
        </p:nvSpPr>
        <p:spPr>
          <a:prstGeom prst="rect">
            <a:avLst/>
          </a:prstGeom>
        </p:spPr>
        <p:txBody>
          <a:bodyPr>
            <a:normAutofit/>
          </a:bodyPr>
          <a:lstStyle/>
          <a:p>
            <a:pPr marL="0" indent="0">
              <a:buNone/>
            </a:pPr>
            <a:r>
              <a:rPr lang="en-US" dirty="0"/>
              <a:t>Brainstorm activity:</a:t>
            </a:r>
          </a:p>
          <a:p>
            <a:pPr marL="514350" indent="-514350">
              <a:buAutoNum type="arabicPeriod"/>
            </a:pPr>
            <a:r>
              <a:rPr lang="en-US" dirty="0"/>
              <a:t>On your own, generate a list </a:t>
            </a:r>
            <a:r>
              <a:rPr lang="en-US" dirty="0" smtClean="0"/>
              <a:t>key elements of a career pathways system. </a:t>
            </a:r>
            <a:endParaRPr lang="en-US" dirty="0"/>
          </a:p>
          <a:p>
            <a:pPr marL="514350" indent="-514350">
              <a:buAutoNum type="arabicPeriod"/>
            </a:pPr>
            <a:r>
              <a:rPr lang="en-US" dirty="0"/>
              <a:t>Record </a:t>
            </a:r>
            <a:r>
              <a:rPr lang="en-US" dirty="0" smtClean="0"/>
              <a:t>your list on </a:t>
            </a:r>
            <a:r>
              <a:rPr lang="en-US" dirty="0"/>
              <a:t>a sticky note.</a:t>
            </a:r>
          </a:p>
          <a:p>
            <a:pPr marL="514350" indent="-514350">
              <a:buAutoNum type="arabicPeriod"/>
            </a:pPr>
            <a:r>
              <a:rPr lang="en-US" dirty="0"/>
              <a:t>Discuss your list with your table</a:t>
            </a:r>
            <a:r>
              <a:rPr lang="en-US" dirty="0" smtClean="0"/>
              <a:t>.</a:t>
            </a:r>
            <a:endParaRPr lang="en-US" dirty="0"/>
          </a:p>
        </p:txBody>
      </p:sp>
      <p:sp>
        <p:nvSpPr>
          <p:cNvPr id="101" name="Shape 101"/>
          <p:cNvSpPr>
            <a:spLocks noGrp="1"/>
          </p:cNvSpPr>
          <p:nvPr>
            <p:ph type="title"/>
          </p:nvPr>
        </p:nvSpPr>
        <p:spPr>
          <a:prstGeom prst="rect">
            <a:avLst/>
          </a:prstGeom>
        </p:spPr>
        <p:txBody>
          <a:bodyPr/>
          <a:lstStyle/>
          <a:p>
            <a:pPr lvl="0">
              <a:defRPr sz="1800">
                <a:solidFill>
                  <a:srgbClr val="000000"/>
                </a:solidFill>
              </a:defRPr>
            </a:pPr>
            <a:r>
              <a:rPr sz="4800" dirty="0" smtClean="0">
                <a:solidFill>
                  <a:srgbClr val="A6A6A6"/>
                </a:solidFill>
              </a:rPr>
              <a:t>Activity</a:t>
            </a:r>
            <a:r>
              <a:rPr lang="en-US" sz="4800" dirty="0" smtClean="0">
                <a:solidFill>
                  <a:srgbClr val="A6A6A6"/>
                </a:solidFill>
              </a:rPr>
              <a:t>: Defining Career Pathways</a:t>
            </a:r>
            <a:endParaRPr sz="4800" dirty="0">
              <a:solidFill>
                <a:srgbClr val="A6A6A6"/>
              </a:solidFill>
            </a:endParaRPr>
          </a:p>
        </p:txBody>
      </p:sp>
      <p:sp>
        <p:nvSpPr>
          <p:cNvPr id="102" name="Shape 10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wrap="square">
            <a:normAutofit fontScale="92500" lnSpcReduction="10000"/>
          </a:bodyPr>
          <a:lstStyle/>
          <a:p>
            <a:pPr lvl="0">
              <a:defRPr sz="1800">
                <a:solidFill>
                  <a:srgbClr val="000000"/>
                </a:solidFill>
              </a:defRPr>
            </a:pPr>
            <a:fld id="{86CB4B4D-7CA3-9044-876B-883B54F8677D}" type="slidenum">
              <a:rPr sz="1000">
                <a:solidFill>
                  <a:srgbClr val="BFBFBF"/>
                </a:solidFill>
              </a:rPr>
              <a:t>19</a:t>
            </a:fld>
            <a:endParaRPr sz="1000" dirty="0">
              <a:solidFill>
                <a:srgbClr val="BFBFBF"/>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body" idx="1"/>
          </p:nvPr>
        </p:nvSpPr>
        <p:spPr>
          <a:prstGeom prst="rect">
            <a:avLst/>
          </a:prstGeom>
        </p:spPr>
        <p:txBody>
          <a:bodyPr>
            <a:normAutofit/>
          </a:bodyPr>
          <a:lstStyle/>
          <a:p>
            <a:pPr marL="227013" lvl="0" indent="-227013">
              <a:buFont typeface="Arial" panose="020B0604020202020204" pitchFamily="34" charset="0"/>
              <a:buChar char="•"/>
              <a:defRPr sz="1800">
                <a:solidFill>
                  <a:srgbClr val="000000"/>
                </a:solidFill>
              </a:defRPr>
            </a:pPr>
            <a:r>
              <a:rPr sz="2400" dirty="0" smtClean="0">
                <a:solidFill>
                  <a:srgbClr val="254A70"/>
                </a:solidFill>
              </a:rPr>
              <a:t>Build </a:t>
            </a:r>
            <a:r>
              <a:rPr lang="en-US" sz="2400" dirty="0" smtClean="0">
                <a:solidFill>
                  <a:srgbClr val="254A70"/>
                </a:solidFill>
              </a:rPr>
              <a:t>team </a:t>
            </a:r>
            <a:r>
              <a:rPr sz="2400" dirty="0" smtClean="0">
                <a:solidFill>
                  <a:srgbClr val="254A70"/>
                </a:solidFill>
              </a:rPr>
              <a:t>knowledge </a:t>
            </a:r>
            <a:r>
              <a:rPr lang="en-US" sz="2400" dirty="0" smtClean="0">
                <a:solidFill>
                  <a:srgbClr val="254A70"/>
                </a:solidFill>
              </a:rPr>
              <a:t>of </a:t>
            </a:r>
            <a:r>
              <a:rPr sz="2400" dirty="0" smtClean="0">
                <a:solidFill>
                  <a:srgbClr val="254A70"/>
                </a:solidFill>
              </a:rPr>
              <a:t>career pathways</a:t>
            </a:r>
            <a:r>
              <a:rPr lang="en-US" sz="2400" dirty="0" smtClean="0">
                <a:solidFill>
                  <a:srgbClr val="254A70"/>
                </a:solidFill>
              </a:rPr>
              <a:t>.</a:t>
            </a:r>
            <a:endParaRPr lang="en-US" dirty="0"/>
          </a:p>
          <a:p>
            <a:pPr marL="227013" lvl="0" indent="-227013">
              <a:buFont typeface="Arial" panose="020B0604020202020204" pitchFamily="34" charset="0"/>
              <a:buChar char="•"/>
              <a:defRPr sz="1800">
                <a:solidFill>
                  <a:srgbClr val="000000"/>
                </a:solidFill>
              </a:defRPr>
            </a:pPr>
            <a:r>
              <a:rPr lang="en-US" sz="2400" dirty="0" smtClean="0">
                <a:solidFill>
                  <a:srgbClr val="254A70"/>
                </a:solidFill>
              </a:rPr>
              <a:t>Define</a:t>
            </a:r>
            <a:r>
              <a:rPr sz="2400" dirty="0" smtClean="0">
                <a:solidFill>
                  <a:srgbClr val="254A70"/>
                </a:solidFill>
              </a:rPr>
              <a:t> </a:t>
            </a:r>
            <a:r>
              <a:rPr lang="en-US" sz="2400" dirty="0" smtClean="0">
                <a:solidFill>
                  <a:srgbClr val="254A70"/>
                </a:solidFill>
              </a:rPr>
              <a:t>the </a:t>
            </a:r>
            <a:r>
              <a:rPr sz="2400" dirty="0" smtClean="0">
                <a:solidFill>
                  <a:srgbClr val="254A70"/>
                </a:solidFill>
              </a:rPr>
              <a:t>goals </a:t>
            </a:r>
            <a:r>
              <a:rPr lang="en-US" sz="2400" dirty="0" smtClean="0">
                <a:solidFill>
                  <a:srgbClr val="254A70"/>
                </a:solidFill>
              </a:rPr>
              <a:t>of a</a:t>
            </a:r>
            <a:r>
              <a:rPr sz="2400" dirty="0" smtClean="0">
                <a:solidFill>
                  <a:srgbClr val="254A70"/>
                </a:solidFill>
              </a:rPr>
              <a:t> </a:t>
            </a:r>
            <a:r>
              <a:rPr sz="2400" dirty="0">
                <a:solidFill>
                  <a:srgbClr val="254A70"/>
                </a:solidFill>
              </a:rPr>
              <a:t>career </a:t>
            </a:r>
            <a:r>
              <a:rPr lang="en-US" sz="2400" dirty="0" smtClean="0">
                <a:solidFill>
                  <a:srgbClr val="254A70"/>
                </a:solidFill>
              </a:rPr>
              <a:t>pathways system in our state.</a:t>
            </a:r>
            <a:endParaRPr lang="en-US" dirty="0"/>
          </a:p>
          <a:p>
            <a:pPr marL="227013" lvl="0" indent="-227013">
              <a:buFont typeface="Arial" panose="020B0604020202020204" pitchFamily="34" charset="0"/>
              <a:buChar char="•"/>
              <a:defRPr sz="1800">
                <a:solidFill>
                  <a:srgbClr val="000000"/>
                </a:solidFill>
              </a:defRPr>
            </a:pPr>
            <a:r>
              <a:rPr lang="en-US" sz="2400" dirty="0" smtClean="0">
                <a:solidFill>
                  <a:srgbClr val="254A70"/>
                </a:solidFill>
              </a:rPr>
              <a:t>Ensure commitment to the career pathways initiative.</a:t>
            </a:r>
          </a:p>
        </p:txBody>
      </p:sp>
      <p:sp>
        <p:nvSpPr>
          <p:cNvPr id="69" name="Shape 69"/>
          <p:cNvSpPr>
            <a:spLocks noGrp="1"/>
          </p:cNvSpPr>
          <p:nvPr>
            <p:ph type="title"/>
          </p:nvPr>
        </p:nvSpPr>
        <p:spPr>
          <a:prstGeom prst="rect">
            <a:avLst/>
          </a:prstGeom>
        </p:spPr>
        <p:txBody>
          <a:bodyPr/>
          <a:lstStyle/>
          <a:p>
            <a:pPr lvl="0">
              <a:defRPr sz="1800">
                <a:solidFill>
                  <a:srgbClr val="000000"/>
                </a:solidFill>
              </a:defRPr>
            </a:pPr>
            <a:r>
              <a:rPr lang="en-US" sz="4800" dirty="0" smtClean="0">
                <a:solidFill>
                  <a:srgbClr val="A6A6A6"/>
                </a:solidFill>
              </a:rPr>
              <a:t>Meeting Objectives</a:t>
            </a:r>
            <a:endParaRPr sz="4800" dirty="0">
              <a:solidFill>
                <a:srgbClr val="A6A6A6"/>
              </a:solidFill>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wrap="square">
            <a:normAutofit fontScale="92500" lnSpcReduction="10000"/>
          </a:bodyPr>
          <a:lstStyle/>
          <a:p>
            <a:pPr lvl="0">
              <a:defRPr sz="1800">
                <a:solidFill>
                  <a:srgbClr val="000000"/>
                </a:solidFill>
              </a:defRPr>
            </a:pPr>
            <a:fld id="{86CB4B4D-7CA3-9044-876B-883B54F8677D}" type="slidenum">
              <a:rPr sz="1000">
                <a:solidFill>
                  <a:srgbClr val="BFBFBF"/>
                </a:solidFill>
              </a:rPr>
              <a:t>2</a:t>
            </a:fld>
            <a:endParaRPr sz="1000" dirty="0">
              <a:solidFill>
                <a:srgbClr val="BFBFBF"/>
              </a:solidFil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Defining Career Pathways</a:t>
            </a:r>
            <a:endParaRPr lang="en-US" dirty="0"/>
          </a:p>
        </p:txBody>
      </p:sp>
      <p:sp>
        <p:nvSpPr>
          <p:cNvPr id="2" name="Text Placeholder 1"/>
          <p:cNvSpPr>
            <a:spLocks noGrp="1"/>
          </p:cNvSpPr>
          <p:nvPr>
            <p:ph type="body" idx="4294967295"/>
          </p:nvPr>
        </p:nvSpPr>
        <p:spPr>
          <a:xfrm>
            <a:off x="919163" y="2055813"/>
            <a:ext cx="8224837" cy="4802187"/>
          </a:xfrm>
        </p:spPr>
        <p:txBody>
          <a:bodyPr/>
          <a:lstStyle/>
          <a:p>
            <a:pPr marL="0" indent="0" algn="ctr">
              <a:buNone/>
            </a:pPr>
            <a:r>
              <a:rPr lang="en-US" sz="2800" dirty="0" smtClean="0"/>
              <a:t>Different career pathways definitions exist. </a:t>
            </a:r>
          </a:p>
        </p:txBody>
      </p:sp>
      <p:sp>
        <p:nvSpPr>
          <p:cNvPr id="4" name="TextBox 3"/>
          <p:cNvSpPr txBox="1"/>
          <p:nvPr/>
        </p:nvSpPr>
        <p:spPr>
          <a:xfrm>
            <a:off x="3389540" y="5254933"/>
            <a:ext cx="307702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dirty="0"/>
              <a:t>Department of Labor</a:t>
            </a:r>
          </a:p>
        </p:txBody>
      </p:sp>
      <p:sp>
        <p:nvSpPr>
          <p:cNvPr id="5" name="TextBox 4"/>
          <p:cNvSpPr txBox="1"/>
          <p:nvPr/>
        </p:nvSpPr>
        <p:spPr>
          <a:xfrm>
            <a:off x="130629" y="4323544"/>
            <a:ext cx="5428796"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dirty="0">
                <a:solidFill>
                  <a:schemeClr val="accent5">
                    <a:lumMod val="50000"/>
                  </a:schemeClr>
                </a:solidFill>
              </a:rPr>
              <a:t>Department of Education, Office of Career, Technical, and Adult </a:t>
            </a:r>
            <a:r>
              <a:rPr lang="en-US" dirty="0" smtClean="0">
                <a:solidFill>
                  <a:schemeClr val="accent5">
                    <a:lumMod val="50000"/>
                  </a:schemeClr>
                </a:solidFill>
              </a:rPr>
              <a:t>Education (OCTAE)</a:t>
            </a:r>
            <a:endParaRPr lang="en-US" dirty="0">
              <a:solidFill>
                <a:schemeClr val="accent5">
                  <a:lumMod val="50000"/>
                </a:schemeClr>
              </a:solidFill>
            </a:endParaRPr>
          </a:p>
        </p:txBody>
      </p:sp>
      <p:sp>
        <p:nvSpPr>
          <p:cNvPr id="6" name="TextBox 5"/>
          <p:cNvSpPr txBox="1"/>
          <p:nvPr/>
        </p:nvSpPr>
        <p:spPr>
          <a:xfrm rot="21123529">
            <a:off x="3423492" y="2854834"/>
            <a:ext cx="4891314"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dirty="0">
                <a:solidFill>
                  <a:schemeClr val="accent2">
                    <a:lumMod val="75000"/>
                  </a:schemeClr>
                </a:solidFill>
              </a:rPr>
              <a:t>Departments of Education, Health and Human Services, Labor</a:t>
            </a:r>
          </a:p>
        </p:txBody>
      </p:sp>
      <p:sp>
        <p:nvSpPr>
          <p:cNvPr id="7" name="TextBox 6"/>
          <p:cNvSpPr txBox="1"/>
          <p:nvPr/>
        </p:nvSpPr>
        <p:spPr>
          <a:xfrm rot="20498399">
            <a:off x="182074" y="2858834"/>
            <a:ext cx="394403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dirty="0">
                <a:solidFill>
                  <a:schemeClr val="accent6">
                    <a:lumMod val="75000"/>
                  </a:schemeClr>
                </a:solidFill>
              </a:rPr>
              <a:t>Alliance for Quality Career </a:t>
            </a:r>
            <a:r>
              <a:rPr lang="en-US" dirty="0" smtClean="0">
                <a:solidFill>
                  <a:schemeClr val="accent6">
                    <a:lumMod val="75000"/>
                  </a:schemeClr>
                </a:solidFill>
              </a:rPr>
              <a:t>Pathways (CLASP)</a:t>
            </a:r>
            <a:endParaRPr lang="en-US" dirty="0">
              <a:solidFill>
                <a:schemeClr val="accent6">
                  <a:lumMod val="75000"/>
                </a:schemeClr>
              </a:solidFill>
            </a:endParaRPr>
          </a:p>
        </p:txBody>
      </p:sp>
      <p:sp>
        <p:nvSpPr>
          <p:cNvPr id="8" name="TextBox 7"/>
          <p:cNvSpPr txBox="1"/>
          <p:nvPr/>
        </p:nvSpPr>
        <p:spPr>
          <a:xfrm rot="965761">
            <a:off x="5038222" y="4303221"/>
            <a:ext cx="4318646"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dirty="0">
                <a:solidFill>
                  <a:schemeClr val="accent4">
                    <a:lumMod val="75000"/>
                  </a:schemeClr>
                </a:solidFill>
              </a:rPr>
              <a:t>Pathways to Prosperity Network (Jobs for the Future)</a:t>
            </a:r>
          </a:p>
        </p:txBody>
      </p:sp>
    </p:spTree>
    <p:extLst>
      <p:ext uri="{BB962C8B-B14F-4D97-AF65-F5344CB8AC3E}">
        <p14:creationId xmlns:p14="http://schemas.microsoft.com/office/powerpoint/2010/main" val="36233670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body" idx="1"/>
          </p:nvPr>
        </p:nvSpPr>
        <p:spPr>
          <a:prstGeom prst="rect">
            <a:avLst/>
          </a:prstGeom>
        </p:spPr>
        <p:txBody>
          <a:bodyPr>
            <a:normAutofit/>
          </a:bodyPr>
          <a:lstStyle/>
          <a:p>
            <a:pPr lvl="0">
              <a:defRPr sz="1800">
                <a:solidFill>
                  <a:srgbClr val="000000"/>
                </a:solidFill>
              </a:defRPr>
            </a:pPr>
            <a:r>
              <a:rPr lang="en-US" sz="2000" dirty="0" smtClean="0">
                <a:solidFill>
                  <a:schemeClr val="accent1">
                    <a:lumMod val="75000"/>
                  </a:schemeClr>
                </a:solidFill>
              </a:rPr>
              <a:t>A </a:t>
            </a:r>
            <a:r>
              <a:rPr lang="en-US" sz="2000" dirty="0">
                <a:solidFill>
                  <a:schemeClr val="accent1">
                    <a:lumMod val="75000"/>
                  </a:schemeClr>
                </a:solidFill>
              </a:rPr>
              <a:t>comprehensive career pathways </a:t>
            </a:r>
            <a:r>
              <a:rPr lang="en-US" sz="2000" dirty="0" smtClean="0">
                <a:solidFill>
                  <a:schemeClr val="accent1">
                    <a:lumMod val="75000"/>
                  </a:schemeClr>
                </a:solidFill>
              </a:rPr>
              <a:t>system includes s</a:t>
            </a:r>
            <a:r>
              <a:rPr sz="2000" dirty="0" smtClean="0">
                <a:solidFill>
                  <a:srgbClr val="254A70"/>
                </a:solidFill>
              </a:rPr>
              <a:t>ix </a:t>
            </a:r>
            <a:r>
              <a:rPr lang="en-US" sz="2000" dirty="0" smtClean="0">
                <a:solidFill>
                  <a:srgbClr val="254A70"/>
                </a:solidFill>
              </a:rPr>
              <a:t>key elements:</a:t>
            </a:r>
          </a:p>
          <a:p>
            <a:pPr lvl="0">
              <a:defRPr sz="1800">
                <a:solidFill>
                  <a:srgbClr val="000000"/>
                </a:solidFill>
              </a:defRPr>
            </a:pPr>
            <a:endParaRPr dirty="0">
              <a:solidFill>
                <a:srgbClr val="3C5E80"/>
              </a:solidFill>
            </a:endParaRPr>
          </a:p>
          <a:p>
            <a:pPr marL="237744" lvl="1" indent="-237744" algn="l">
              <a:defRPr sz="1800">
                <a:solidFill>
                  <a:srgbClr val="000000"/>
                </a:solidFill>
              </a:defRPr>
            </a:pPr>
            <a:r>
              <a:rPr sz="2000" dirty="0">
                <a:solidFill>
                  <a:srgbClr val="3C5E80"/>
                </a:solidFill>
              </a:rPr>
              <a:t>Build cross-agency partnerships and clarify </a:t>
            </a:r>
            <a:r>
              <a:rPr sz="2000" dirty="0" smtClean="0">
                <a:solidFill>
                  <a:srgbClr val="3C5E80"/>
                </a:solidFill>
              </a:rPr>
              <a:t>roles</a:t>
            </a:r>
            <a:r>
              <a:rPr lang="en-US" sz="2000" dirty="0" smtClean="0">
                <a:solidFill>
                  <a:srgbClr val="3C5E80"/>
                </a:solidFill>
              </a:rPr>
              <a:t>.</a:t>
            </a:r>
            <a:endParaRPr sz="2000" dirty="0">
              <a:solidFill>
                <a:srgbClr val="3C5E80"/>
              </a:solidFill>
            </a:endParaRPr>
          </a:p>
          <a:p>
            <a:pPr marL="237744" lvl="1" indent="-237744" algn="l">
              <a:defRPr sz="1800">
                <a:solidFill>
                  <a:srgbClr val="000000"/>
                </a:solidFill>
              </a:defRPr>
            </a:pPr>
            <a:r>
              <a:rPr sz="2000" dirty="0">
                <a:solidFill>
                  <a:srgbClr val="3C5E80"/>
                </a:solidFill>
              </a:rPr>
              <a:t>Identify sector or industry and engage </a:t>
            </a:r>
            <a:r>
              <a:rPr sz="2000" dirty="0" smtClean="0">
                <a:solidFill>
                  <a:srgbClr val="3C5E80"/>
                </a:solidFill>
              </a:rPr>
              <a:t>employers</a:t>
            </a:r>
            <a:r>
              <a:rPr lang="en-US" sz="2000" dirty="0" smtClean="0">
                <a:solidFill>
                  <a:srgbClr val="3C5E80"/>
                </a:solidFill>
              </a:rPr>
              <a:t>.</a:t>
            </a:r>
            <a:endParaRPr sz="2000" dirty="0">
              <a:solidFill>
                <a:srgbClr val="3C5E80"/>
              </a:solidFill>
            </a:endParaRPr>
          </a:p>
          <a:p>
            <a:pPr marL="237744" lvl="1" indent="-237744" algn="l">
              <a:defRPr sz="1800">
                <a:solidFill>
                  <a:srgbClr val="000000"/>
                </a:solidFill>
              </a:defRPr>
            </a:pPr>
            <a:r>
              <a:rPr sz="2000" dirty="0">
                <a:solidFill>
                  <a:srgbClr val="3C5E80"/>
                </a:solidFill>
              </a:rPr>
              <a:t>Designer education and training </a:t>
            </a:r>
            <a:r>
              <a:rPr sz="2000" dirty="0" smtClean="0">
                <a:solidFill>
                  <a:srgbClr val="3C5E80"/>
                </a:solidFill>
              </a:rPr>
              <a:t>programs</a:t>
            </a:r>
            <a:r>
              <a:rPr lang="en-US" sz="2000" dirty="0" smtClean="0">
                <a:solidFill>
                  <a:srgbClr val="3C5E80"/>
                </a:solidFill>
              </a:rPr>
              <a:t>.</a:t>
            </a:r>
            <a:endParaRPr sz="2000" dirty="0">
              <a:solidFill>
                <a:srgbClr val="3C5E80"/>
              </a:solidFill>
            </a:endParaRPr>
          </a:p>
          <a:p>
            <a:pPr marL="237744" lvl="1" indent="-237744" algn="l">
              <a:defRPr sz="1800">
                <a:solidFill>
                  <a:srgbClr val="000000"/>
                </a:solidFill>
              </a:defRPr>
            </a:pPr>
            <a:r>
              <a:rPr sz="2000" dirty="0">
                <a:solidFill>
                  <a:srgbClr val="3C5E80"/>
                </a:solidFill>
              </a:rPr>
              <a:t>Identify funding needs and </a:t>
            </a:r>
            <a:r>
              <a:rPr sz="2000" dirty="0" smtClean="0">
                <a:solidFill>
                  <a:srgbClr val="3C5E80"/>
                </a:solidFill>
              </a:rPr>
              <a:t>sources</a:t>
            </a:r>
            <a:r>
              <a:rPr lang="en-US" sz="2000" dirty="0" smtClean="0">
                <a:solidFill>
                  <a:srgbClr val="3C5E80"/>
                </a:solidFill>
              </a:rPr>
              <a:t>.</a:t>
            </a:r>
            <a:endParaRPr sz="2000" dirty="0">
              <a:solidFill>
                <a:srgbClr val="3C5E80"/>
              </a:solidFill>
            </a:endParaRPr>
          </a:p>
          <a:p>
            <a:pPr marL="237744" lvl="1" indent="-237744" algn="l">
              <a:defRPr sz="1800">
                <a:solidFill>
                  <a:srgbClr val="000000"/>
                </a:solidFill>
              </a:defRPr>
            </a:pPr>
            <a:r>
              <a:rPr sz="2000" dirty="0">
                <a:solidFill>
                  <a:srgbClr val="3C5E80"/>
                </a:solidFill>
              </a:rPr>
              <a:t>Align policies and </a:t>
            </a:r>
            <a:r>
              <a:rPr sz="2000" dirty="0" smtClean="0">
                <a:solidFill>
                  <a:srgbClr val="3C5E80"/>
                </a:solidFill>
              </a:rPr>
              <a:t>programs</a:t>
            </a:r>
            <a:r>
              <a:rPr lang="en-US" sz="2000" dirty="0" smtClean="0">
                <a:solidFill>
                  <a:srgbClr val="3C5E80"/>
                </a:solidFill>
              </a:rPr>
              <a:t>.</a:t>
            </a:r>
            <a:endParaRPr sz="2000" dirty="0">
              <a:solidFill>
                <a:srgbClr val="3C5E80"/>
              </a:solidFill>
            </a:endParaRPr>
          </a:p>
          <a:p>
            <a:pPr marL="237744" lvl="1" indent="-237744" algn="l">
              <a:defRPr sz="1800">
                <a:solidFill>
                  <a:srgbClr val="000000"/>
                </a:solidFill>
              </a:defRPr>
            </a:pPr>
            <a:r>
              <a:rPr sz="2000" dirty="0">
                <a:solidFill>
                  <a:srgbClr val="3C5E80"/>
                </a:solidFill>
              </a:rPr>
              <a:t>Measure system change and </a:t>
            </a:r>
            <a:r>
              <a:rPr sz="2000" dirty="0" smtClean="0">
                <a:solidFill>
                  <a:srgbClr val="3C5E80"/>
                </a:solidFill>
              </a:rPr>
              <a:t>performance</a:t>
            </a:r>
            <a:r>
              <a:rPr lang="en-US" sz="2000" dirty="0" smtClean="0">
                <a:solidFill>
                  <a:srgbClr val="3C5E80"/>
                </a:solidFill>
              </a:rPr>
              <a:t>.</a:t>
            </a:r>
            <a:endParaRPr sz="2000" dirty="0">
              <a:solidFill>
                <a:srgbClr val="3C5E80"/>
              </a:solidFill>
            </a:endParaRPr>
          </a:p>
        </p:txBody>
      </p:sp>
      <p:sp>
        <p:nvSpPr>
          <p:cNvPr id="105" name="Shape 105"/>
          <p:cNvSpPr>
            <a:spLocks noGrp="1"/>
          </p:cNvSpPr>
          <p:nvPr>
            <p:ph type="title"/>
          </p:nvPr>
        </p:nvSpPr>
        <p:spPr>
          <a:prstGeom prst="rect">
            <a:avLst/>
          </a:prstGeom>
        </p:spPr>
        <p:txBody>
          <a:bodyPr/>
          <a:lstStyle/>
          <a:p>
            <a:pPr lvl="0">
              <a:defRPr sz="1800">
                <a:solidFill>
                  <a:srgbClr val="000000"/>
                </a:solidFill>
              </a:defRPr>
            </a:pPr>
            <a:r>
              <a:rPr sz="4800" dirty="0" smtClean="0">
                <a:solidFill>
                  <a:srgbClr val="A6A6A6"/>
                </a:solidFill>
              </a:rPr>
              <a:t>De</a:t>
            </a:r>
            <a:r>
              <a:rPr lang="en-US" sz="4800" dirty="0" smtClean="0">
                <a:solidFill>
                  <a:srgbClr val="A6A6A6"/>
                </a:solidFill>
              </a:rPr>
              <a:t>partment of Labor Definition</a:t>
            </a:r>
            <a:endParaRPr sz="4800" dirty="0">
              <a:solidFill>
                <a:srgbClr val="A6A6A6"/>
              </a:solidFill>
            </a:endParaRPr>
          </a:p>
        </p:txBody>
      </p:sp>
      <p:sp>
        <p:nvSpPr>
          <p:cNvPr id="106" name="Shape 10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wrap="square">
            <a:normAutofit fontScale="92500" lnSpcReduction="10000"/>
          </a:bodyPr>
          <a:lstStyle/>
          <a:p>
            <a:pPr lvl="0">
              <a:defRPr sz="1800">
                <a:solidFill>
                  <a:srgbClr val="000000"/>
                </a:solidFill>
              </a:defRPr>
            </a:pPr>
            <a:fld id="{86CB4B4D-7CA3-9044-876B-883B54F8677D}" type="slidenum">
              <a:rPr sz="1000">
                <a:solidFill>
                  <a:srgbClr val="BFBFBF"/>
                </a:solidFill>
              </a:rPr>
              <a:t>21</a:t>
            </a:fld>
            <a:endParaRPr sz="1000" dirty="0">
              <a:solidFill>
                <a:srgbClr val="BFBFB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body" idx="1"/>
          </p:nvPr>
        </p:nvSpPr>
        <p:spPr>
          <a:prstGeom prst="rect">
            <a:avLst/>
          </a:prstGeom>
        </p:spPr>
        <p:txBody>
          <a:bodyPr>
            <a:normAutofit/>
          </a:bodyPr>
          <a:lstStyle/>
          <a:p>
            <a:pPr lvl="0" defTabSz="457200">
              <a:defRPr sz="1800">
                <a:solidFill>
                  <a:srgbClr val="000000"/>
                </a:solidFill>
              </a:defRPr>
            </a:pPr>
            <a:r>
              <a:rPr sz="2000" dirty="0" smtClean="0">
                <a:solidFill>
                  <a:srgbClr val="3C5E80"/>
                </a:solidFill>
                <a:uFill>
                  <a:solidFill/>
                </a:uFill>
              </a:rPr>
              <a:t>Career pathways</a:t>
            </a:r>
            <a:r>
              <a:rPr lang="en-US" sz="2000" dirty="0" smtClean="0">
                <a:solidFill>
                  <a:srgbClr val="3C5E80"/>
                </a:solidFill>
                <a:uFill>
                  <a:solidFill/>
                </a:uFill>
              </a:rPr>
              <a:t> and</a:t>
            </a:r>
            <a:r>
              <a:rPr sz="2000" dirty="0" smtClean="0">
                <a:solidFill>
                  <a:srgbClr val="3C5E80"/>
                </a:solidFill>
                <a:uFill>
                  <a:solidFill/>
                </a:uFill>
              </a:rPr>
              <a:t> </a:t>
            </a:r>
            <a:r>
              <a:rPr sz="2000" dirty="0">
                <a:solidFill>
                  <a:srgbClr val="3C5E80"/>
                </a:solidFill>
                <a:uFill>
                  <a:solidFill/>
                </a:uFill>
              </a:rPr>
              <a:t>career </a:t>
            </a:r>
            <a:r>
              <a:rPr sz="2000" dirty="0" smtClean="0">
                <a:solidFill>
                  <a:srgbClr val="3C5E80"/>
                </a:solidFill>
                <a:uFill>
                  <a:solidFill/>
                </a:uFill>
              </a:rPr>
              <a:t>clusters </a:t>
            </a:r>
            <a:r>
              <a:rPr sz="2000" dirty="0">
                <a:solidFill>
                  <a:srgbClr val="3C5E80"/>
                </a:solidFill>
                <a:uFill>
                  <a:solidFill/>
                </a:uFill>
              </a:rPr>
              <a:t>are important </a:t>
            </a:r>
            <a:r>
              <a:rPr lang="en-US" sz="2000" dirty="0" smtClean="0">
                <a:solidFill>
                  <a:srgbClr val="3C5E80"/>
                </a:solidFill>
                <a:uFill>
                  <a:solidFill/>
                </a:uFill>
              </a:rPr>
              <a:t>for career and technical education </a:t>
            </a:r>
            <a:r>
              <a:rPr sz="2000" dirty="0" smtClean="0">
                <a:solidFill>
                  <a:srgbClr val="3C5E80"/>
                </a:solidFill>
                <a:uFill>
                  <a:solidFill/>
                </a:uFill>
              </a:rPr>
              <a:t>(</a:t>
            </a:r>
            <a:r>
              <a:rPr sz="2000" dirty="0">
                <a:solidFill>
                  <a:srgbClr val="3C5E80"/>
                </a:solidFill>
                <a:uFill>
                  <a:solidFill/>
                </a:uFill>
              </a:rPr>
              <a:t>CTE) </a:t>
            </a:r>
            <a:r>
              <a:rPr sz="2000" dirty="0" smtClean="0">
                <a:solidFill>
                  <a:srgbClr val="3C5E80"/>
                </a:solidFill>
                <a:uFill>
                  <a:solidFill/>
                </a:uFill>
              </a:rPr>
              <a:t>programming</a:t>
            </a:r>
            <a:r>
              <a:rPr lang="en-US" sz="2000" dirty="0" smtClean="0">
                <a:solidFill>
                  <a:srgbClr val="3C5E80"/>
                </a:solidFill>
                <a:uFill>
                  <a:solidFill/>
                </a:uFill>
              </a:rPr>
              <a:t>:</a:t>
            </a:r>
          </a:p>
          <a:p>
            <a:pPr marL="342900" lvl="0" indent="-342900" defTabSz="457200">
              <a:buFont typeface="Arial" panose="020B0604020202020204" pitchFamily="34" charset="0"/>
              <a:buChar char="•"/>
              <a:defRPr sz="1800">
                <a:solidFill>
                  <a:srgbClr val="000000"/>
                </a:solidFill>
              </a:defRPr>
            </a:pPr>
            <a:r>
              <a:rPr lang="en-US" sz="2000" dirty="0" smtClean="0">
                <a:solidFill>
                  <a:srgbClr val="3C5E80"/>
                </a:solidFill>
                <a:uFill>
                  <a:solidFill/>
                </a:uFill>
              </a:rPr>
              <a:t>Programming is g</a:t>
            </a:r>
            <a:r>
              <a:rPr sz="2000" dirty="0" smtClean="0">
                <a:solidFill>
                  <a:srgbClr val="3C5E80"/>
                </a:solidFill>
                <a:uFill>
                  <a:solidFill/>
                </a:uFill>
              </a:rPr>
              <a:t>overned </a:t>
            </a:r>
            <a:r>
              <a:rPr sz="2000" dirty="0">
                <a:solidFill>
                  <a:srgbClr val="3C5E80"/>
                </a:solidFill>
                <a:uFill>
                  <a:solidFill/>
                </a:uFill>
              </a:rPr>
              <a:t>by the Carl D. Perkins Career and Technical Education </a:t>
            </a:r>
            <a:r>
              <a:rPr sz="2000" dirty="0" smtClean="0">
                <a:solidFill>
                  <a:srgbClr val="3C5E80"/>
                </a:solidFill>
                <a:uFill>
                  <a:solidFill/>
                </a:uFill>
              </a:rPr>
              <a:t>Act</a:t>
            </a:r>
            <a:r>
              <a:rPr lang="en-US" sz="2000" dirty="0" smtClean="0">
                <a:solidFill>
                  <a:srgbClr val="3C5E80"/>
                </a:solidFill>
                <a:uFill>
                  <a:solidFill/>
                </a:uFill>
              </a:rPr>
              <a:t>.</a:t>
            </a:r>
            <a:endParaRPr lang="en-US" sz="2000" dirty="0">
              <a:solidFill>
                <a:srgbClr val="3C5E80"/>
              </a:solidFill>
              <a:uFill>
                <a:solidFill/>
              </a:uFill>
            </a:endParaRPr>
          </a:p>
          <a:p>
            <a:pPr marL="342900" lvl="0" indent="-342900" defTabSz="457200">
              <a:buFont typeface="Arial" panose="020B0604020202020204" pitchFamily="34" charset="0"/>
              <a:buChar char="•"/>
              <a:defRPr sz="1800">
                <a:solidFill>
                  <a:srgbClr val="000000"/>
                </a:solidFill>
              </a:defRPr>
            </a:pPr>
            <a:r>
              <a:rPr lang="en-US" sz="2000" dirty="0" smtClean="0">
                <a:solidFill>
                  <a:srgbClr val="3C5E80"/>
                </a:solidFill>
                <a:uFill>
                  <a:solidFill/>
                </a:uFill>
              </a:rPr>
              <a:t>C</a:t>
            </a:r>
            <a:r>
              <a:rPr sz="2000" dirty="0" smtClean="0">
                <a:solidFill>
                  <a:srgbClr val="3C5E80"/>
                </a:solidFill>
              </a:rPr>
              <a:t>areer </a:t>
            </a:r>
            <a:r>
              <a:rPr sz="2000" dirty="0">
                <a:solidFill>
                  <a:srgbClr val="3C5E80"/>
                </a:solidFill>
              </a:rPr>
              <a:t>clusters are subdivided into career </a:t>
            </a:r>
            <a:r>
              <a:rPr sz="2000" dirty="0" smtClean="0">
                <a:solidFill>
                  <a:srgbClr val="3C5E80"/>
                </a:solidFill>
              </a:rPr>
              <a:t>pathways</a:t>
            </a:r>
            <a:r>
              <a:rPr lang="en-US" sz="2000" dirty="0" smtClean="0">
                <a:solidFill>
                  <a:srgbClr val="3C5E80"/>
                </a:solidFill>
              </a:rPr>
              <a:t>.</a:t>
            </a:r>
            <a:endParaRPr sz="2000" dirty="0">
              <a:solidFill>
                <a:srgbClr val="3C5E80"/>
              </a:solidFill>
            </a:endParaRPr>
          </a:p>
        </p:txBody>
      </p:sp>
      <p:sp>
        <p:nvSpPr>
          <p:cNvPr id="109" name="Shape 109"/>
          <p:cNvSpPr>
            <a:spLocks noGrp="1"/>
          </p:cNvSpPr>
          <p:nvPr>
            <p:ph type="title"/>
          </p:nvPr>
        </p:nvSpPr>
        <p:spPr>
          <a:prstGeom prst="rect">
            <a:avLst/>
          </a:prstGeom>
        </p:spPr>
        <p:txBody>
          <a:bodyPr/>
          <a:lstStyle/>
          <a:p>
            <a:pPr lvl="0">
              <a:defRPr sz="1800">
                <a:solidFill>
                  <a:srgbClr val="000000"/>
                </a:solidFill>
              </a:defRPr>
            </a:pPr>
            <a:r>
              <a:rPr lang="en-US" sz="4800" dirty="0" smtClean="0">
                <a:solidFill>
                  <a:srgbClr val="A6A6A6"/>
                </a:solidFill>
              </a:rPr>
              <a:t>OCTAE Definition</a:t>
            </a:r>
            <a:endParaRPr sz="4800" dirty="0">
              <a:solidFill>
                <a:srgbClr val="A6A6A6"/>
              </a:solidFill>
            </a:endParaRPr>
          </a:p>
        </p:txBody>
      </p:sp>
      <p:sp>
        <p:nvSpPr>
          <p:cNvPr id="110" name="Shape 11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wrap="square">
            <a:normAutofit fontScale="92500" lnSpcReduction="10000"/>
          </a:bodyPr>
          <a:lstStyle/>
          <a:p>
            <a:pPr lvl="0">
              <a:defRPr sz="1800">
                <a:solidFill>
                  <a:srgbClr val="000000"/>
                </a:solidFill>
              </a:defRPr>
            </a:pPr>
            <a:fld id="{86CB4B4D-7CA3-9044-876B-883B54F8677D}" type="slidenum">
              <a:rPr sz="1000">
                <a:solidFill>
                  <a:srgbClr val="BFBFBF"/>
                </a:solidFill>
              </a:rPr>
              <a:t>22</a:t>
            </a:fld>
            <a:endParaRPr sz="1000" dirty="0">
              <a:solidFill>
                <a:srgbClr val="BFBFBF"/>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prstGeom prst="rect">
            <a:avLst/>
          </a:prstGeom>
        </p:spPr>
        <p:txBody>
          <a:bodyPr/>
          <a:lstStyle/>
          <a:p>
            <a:r>
              <a:rPr lang="en-US" sz="1800" dirty="0" smtClean="0"/>
              <a:t>Career pathways are a </a:t>
            </a:r>
            <a:r>
              <a:rPr lang="en-US" sz="1800" dirty="0"/>
              <a:t>series of connected education and training strategies and </a:t>
            </a:r>
            <a:r>
              <a:rPr lang="en-US" sz="1800" dirty="0" smtClean="0"/>
              <a:t>supports </a:t>
            </a:r>
            <a:r>
              <a:rPr lang="en-US" sz="1800" dirty="0"/>
              <a:t>that enable individuals to secure </a:t>
            </a:r>
            <a:r>
              <a:rPr lang="en-US" sz="1800" dirty="0" smtClean="0"/>
              <a:t>industry-relevant </a:t>
            </a:r>
            <a:r>
              <a:rPr lang="en-US" sz="1800" dirty="0"/>
              <a:t>certification and obtain employment within an occupational area and to advance to higher levels of future education and employment in that area. </a:t>
            </a:r>
            <a:r>
              <a:rPr lang="en-US" sz="1800" dirty="0" smtClean="0"/>
              <a:t>Essential </a:t>
            </a:r>
            <a:r>
              <a:rPr lang="en-US" sz="1800" dirty="0"/>
              <a:t>components </a:t>
            </a:r>
            <a:r>
              <a:rPr lang="en-US" sz="1800" dirty="0" smtClean="0"/>
              <a:t>include:</a:t>
            </a:r>
            <a:endParaRPr lang="en-US" sz="1800" dirty="0"/>
          </a:p>
          <a:p>
            <a:pPr marL="285750" lvl="0" indent="-285750">
              <a:buFont typeface="Arial" panose="020B0604020202020204" pitchFamily="34" charset="0"/>
              <a:buChar char="•"/>
            </a:pPr>
            <a:r>
              <a:rPr lang="en-US" sz="1800" dirty="0" smtClean="0"/>
              <a:t>Rigorous</a:t>
            </a:r>
            <a:r>
              <a:rPr lang="en-US" sz="1800" dirty="0"/>
              <a:t>, sequential, connected, and efficient </a:t>
            </a:r>
            <a:r>
              <a:rPr lang="en-US" sz="1800" dirty="0" smtClean="0"/>
              <a:t>curricula</a:t>
            </a:r>
          </a:p>
          <a:p>
            <a:pPr marL="285750" lvl="0" indent="-285750">
              <a:buFont typeface="Arial" panose="020B0604020202020204" pitchFamily="34" charset="0"/>
              <a:buChar char="•"/>
            </a:pPr>
            <a:r>
              <a:rPr lang="en-US" sz="1800" dirty="0" smtClean="0"/>
              <a:t>Multiple </a:t>
            </a:r>
            <a:r>
              <a:rPr lang="en-US" sz="1800" dirty="0"/>
              <a:t>entry and exit </a:t>
            </a:r>
            <a:r>
              <a:rPr lang="en-US" sz="1800" dirty="0" smtClean="0"/>
              <a:t>points</a:t>
            </a:r>
          </a:p>
          <a:p>
            <a:pPr marL="285750" lvl="0" indent="-285750">
              <a:buFont typeface="Arial" panose="020B0604020202020204" pitchFamily="34" charset="0"/>
              <a:buChar char="•"/>
            </a:pPr>
            <a:r>
              <a:rPr lang="en-US" sz="1800" dirty="0" smtClean="0"/>
              <a:t>Specific </a:t>
            </a:r>
            <a:r>
              <a:rPr lang="en-US" sz="1800" dirty="0"/>
              <a:t>focus on local workforce needs, aligned with the skill needs of targeted industry </a:t>
            </a:r>
            <a:r>
              <a:rPr lang="en-US" sz="1800" dirty="0" smtClean="0"/>
              <a:t>sectors</a:t>
            </a:r>
          </a:p>
          <a:p>
            <a:pPr marL="285750" lvl="0" indent="-285750">
              <a:buFont typeface="Arial" panose="020B0604020202020204" pitchFamily="34" charset="0"/>
              <a:buChar char="•"/>
            </a:pPr>
            <a:r>
              <a:rPr lang="en-US" sz="1800" dirty="0" smtClean="0"/>
              <a:t>Credit </a:t>
            </a:r>
            <a:r>
              <a:rPr lang="en-US" sz="1800" dirty="0"/>
              <a:t>for prior learning and other strategies that accelerate </a:t>
            </a:r>
            <a:r>
              <a:rPr lang="en-US" sz="1800" dirty="0" smtClean="0"/>
              <a:t>the advancement </a:t>
            </a:r>
            <a:r>
              <a:rPr lang="en-US" sz="1800" dirty="0"/>
              <a:t>of the </a:t>
            </a:r>
            <a:r>
              <a:rPr lang="en-US" sz="1800" dirty="0" smtClean="0"/>
              <a:t>participant</a:t>
            </a:r>
          </a:p>
          <a:p>
            <a:pPr marL="285750" lvl="0" indent="-285750">
              <a:buFont typeface="Arial" panose="020B0604020202020204" pitchFamily="34" charset="0"/>
              <a:buChar char="•"/>
            </a:pPr>
            <a:r>
              <a:rPr lang="en-US" sz="1800" dirty="0" smtClean="0"/>
              <a:t>Services </a:t>
            </a:r>
            <a:r>
              <a:rPr lang="en-US" sz="1800" dirty="0"/>
              <a:t>that focus on </a:t>
            </a:r>
            <a:r>
              <a:rPr lang="en-US" sz="1800" dirty="0" smtClean="0"/>
              <a:t>industry-recognized </a:t>
            </a:r>
            <a:r>
              <a:rPr lang="en-US" sz="1800" dirty="0"/>
              <a:t>credentials, </a:t>
            </a:r>
            <a:r>
              <a:rPr lang="en-US" sz="1800" dirty="0" smtClean="0"/>
              <a:t>sector-specific </a:t>
            </a:r>
            <a:r>
              <a:rPr lang="en-US" sz="1800" dirty="0"/>
              <a:t>employment, and </a:t>
            </a:r>
            <a:r>
              <a:rPr lang="en-US" sz="1800" dirty="0" smtClean="0"/>
              <a:t>advancement</a:t>
            </a:r>
            <a:endParaRPr lang="en-US" sz="1800" dirty="0"/>
          </a:p>
        </p:txBody>
      </p:sp>
      <p:sp>
        <p:nvSpPr>
          <p:cNvPr id="113" name="Shape 113"/>
          <p:cNvSpPr>
            <a:spLocks noGrp="1"/>
          </p:cNvSpPr>
          <p:nvPr>
            <p:ph type="title"/>
          </p:nvPr>
        </p:nvSpPr>
        <p:spPr>
          <a:prstGeom prst="rect">
            <a:avLst/>
          </a:prstGeom>
        </p:spPr>
        <p:txBody>
          <a:bodyPr>
            <a:normAutofit/>
          </a:bodyPr>
          <a:lstStyle/>
          <a:p>
            <a:pPr lvl="0">
              <a:defRPr sz="1800">
                <a:solidFill>
                  <a:srgbClr val="000000"/>
                </a:solidFill>
              </a:defRPr>
            </a:pPr>
            <a:r>
              <a:rPr lang="en-US" sz="4000" dirty="0">
                <a:solidFill>
                  <a:schemeClr val="bg1">
                    <a:lumMod val="65000"/>
                  </a:schemeClr>
                </a:solidFill>
              </a:rPr>
              <a:t>Departments of Education, Health and Human Services, </a:t>
            </a:r>
            <a:r>
              <a:rPr lang="en-US" sz="4000" dirty="0" smtClean="0">
                <a:solidFill>
                  <a:schemeClr val="bg1">
                    <a:lumMod val="65000"/>
                  </a:schemeClr>
                </a:solidFill>
              </a:rPr>
              <a:t>Labor Definition </a:t>
            </a:r>
            <a:endParaRPr lang="en-US" sz="4000" dirty="0">
              <a:solidFill>
                <a:schemeClr val="bg1">
                  <a:lumMod val="65000"/>
                </a:schemeClr>
              </a:solidFill>
            </a:endParaRPr>
          </a:p>
        </p:txBody>
      </p:sp>
      <p:sp>
        <p:nvSpPr>
          <p:cNvPr id="114" name="Shape 11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BFBFBF"/>
                </a:solidFill>
              </a:rPr>
              <a:t>23</a:t>
            </a:fld>
            <a:endParaRPr sz="1000" dirty="0">
              <a:solidFill>
                <a:srgbClr val="BFBFB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
          </p:nvPr>
        </p:nvSpPr>
        <p:spPr>
          <a:prstGeom prst="rect">
            <a:avLst/>
          </a:prstGeom>
        </p:spPr>
        <p:txBody>
          <a:bodyPr>
            <a:normAutofit/>
          </a:bodyPr>
          <a:lstStyle/>
          <a:p>
            <a:pPr marL="342900" lvl="0" indent="-342900">
              <a:buSzPct val="100000"/>
              <a:buFont typeface="Arial" panose="020B0604020202020204" pitchFamily="34" charset="0"/>
              <a:buChar char="•"/>
              <a:defRPr sz="1800">
                <a:solidFill>
                  <a:srgbClr val="000000"/>
                </a:solidFill>
              </a:defRPr>
            </a:pPr>
            <a:r>
              <a:rPr lang="en-US" sz="2000" dirty="0" smtClean="0">
                <a:solidFill>
                  <a:srgbClr val="3C5E80"/>
                </a:solidFill>
              </a:rPr>
              <a:t>E</a:t>
            </a:r>
            <a:r>
              <a:rPr sz="2000" dirty="0" smtClean="0">
                <a:solidFill>
                  <a:srgbClr val="3C5E80"/>
                </a:solidFill>
              </a:rPr>
              <a:t>ssential elements</a:t>
            </a:r>
            <a:r>
              <a:rPr lang="en-US" sz="2000" dirty="0" smtClean="0">
                <a:solidFill>
                  <a:srgbClr val="3C5E80"/>
                </a:solidFill>
              </a:rPr>
              <a:t> include:</a:t>
            </a:r>
            <a:endParaRPr sz="2000" dirty="0">
              <a:solidFill>
                <a:srgbClr val="3C5E80"/>
              </a:solidFill>
            </a:endParaRPr>
          </a:p>
          <a:p>
            <a:pPr marL="723900" lvl="1" indent="-342900">
              <a:buFont typeface="Courier New" pitchFamily="49" charset="0"/>
              <a:buChar char="–"/>
              <a:defRPr sz="1800">
                <a:solidFill>
                  <a:srgbClr val="000000"/>
                </a:solidFill>
              </a:defRPr>
            </a:pPr>
            <a:r>
              <a:rPr sz="2000" dirty="0">
                <a:solidFill>
                  <a:srgbClr val="3C5E80"/>
                </a:solidFill>
              </a:rPr>
              <a:t>Multiple entry points for skill development</a:t>
            </a:r>
          </a:p>
          <a:p>
            <a:pPr marL="723900" lvl="1" indent="-342900">
              <a:buFont typeface="Courier New" pitchFamily="49" charset="0"/>
              <a:buChar char="–"/>
              <a:defRPr sz="1800">
                <a:solidFill>
                  <a:srgbClr val="000000"/>
                </a:solidFill>
              </a:defRPr>
            </a:pPr>
            <a:r>
              <a:rPr sz="2000" dirty="0">
                <a:solidFill>
                  <a:srgbClr val="3C5E80"/>
                </a:solidFill>
              </a:rPr>
              <a:t>Multiple exit points into the workforce</a:t>
            </a:r>
          </a:p>
          <a:p>
            <a:pPr marL="723900" lvl="1" indent="-342900">
              <a:buFont typeface="Courier New" pitchFamily="49" charset="0"/>
              <a:buChar char="–"/>
              <a:defRPr sz="1800">
                <a:solidFill>
                  <a:srgbClr val="000000"/>
                </a:solidFill>
              </a:defRPr>
            </a:pPr>
            <a:r>
              <a:rPr sz="2000" dirty="0">
                <a:solidFill>
                  <a:srgbClr val="3C5E80"/>
                </a:solidFill>
              </a:rPr>
              <a:t>Well-connected and transparent education, training, </a:t>
            </a:r>
            <a:r>
              <a:rPr sz="2000" dirty="0" smtClean="0">
                <a:solidFill>
                  <a:srgbClr val="3C5E80"/>
                </a:solidFill>
              </a:rPr>
              <a:t>credentialing</a:t>
            </a:r>
            <a:r>
              <a:rPr lang="en-US" sz="2000" dirty="0" smtClean="0">
                <a:solidFill>
                  <a:srgbClr val="3C5E80"/>
                </a:solidFill>
              </a:rPr>
              <a:t>,</a:t>
            </a:r>
            <a:r>
              <a:rPr sz="2000" dirty="0" smtClean="0">
                <a:solidFill>
                  <a:srgbClr val="3C5E80"/>
                </a:solidFill>
              </a:rPr>
              <a:t> </a:t>
            </a:r>
            <a:r>
              <a:rPr sz="2000" dirty="0">
                <a:solidFill>
                  <a:srgbClr val="3C5E80"/>
                </a:solidFill>
              </a:rPr>
              <a:t>and support services</a:t>
            </a:r>
          </a:p>
          <a:p>
            <a:pPr marL="203200" lvl="0" indent="-203200">
              <a:buSzPct val="100000"/>
              <a:buChar char="•"/>
              <a:defRPr sz="1800">
                <a:solidFill>
                  <a:srgbClr val="000000"/>
                </a:solidFill>
              </a:defRPr>
            </a:pPr>
            <a:r>
              <a:rPr sz="2000" dirty="0">
                <a:solidFill>
                  <a:srgbClr val="3C5E80"/>
                </a:solidFill>
              </a:rPr>
              <a:t>Four key </a:t>
            </a:r>
            <a:r>
              <a:rPr sz="2000" dirty="0" smtClean="0">
                <a:solidFill>
                  <a:srgbClr val="3C5E80"/>
                </a:solidFill>
              </a:rPr>
              <a:t>functions</a:t>
            </a:r>
            <a:r>
              <a:rPr lang="en-US" sz="2000" dirty="0" smtClean="0">
                <a:solidFill>
                  <a:srgbClr val="3C5E80"/>
                </a:solidFill>
              </a:rPr>
              <a:t> include</a:t>
            </a:r>
            <a:r>
              <a:rPr sz="2000" dirty="0" smtClean="0">
                <a:solidFill>
                  <a:srgbClr val="3C5E80"/>
                </a:solidFill>
              </a:rPr>
              <a:t>:</a:t>
            </a:r>
            <a:endParaRPr sz="2000" dirty="0">
              <a:solidFill>
                <a:srgbClr val="3C5E80"/>
              </a:solidFill>
            </a:endParaRPr>
          </a:p>
          <a:p>
            <a:pPr marL="723900" lvl="1" indent="-342900">
              <a:buFont typeface="Courier New" pitchFamily="49" charset="0"/>
              <a:buChar char="–"/>
              <a:defRPr sz="1800">
                <a:solidFill>
                  <a:srgbClr val="000000"/>
                </a:solidFill>
              </a:defRPr>
            </a:pPr>
            <a:r>
              <a:rPr sz="2000" dirty="0">
                <a:solidFill>
                  <a:srgbClr val="3C5E80"/>
                </a:solidFill>
              </a:rPr>
              <a:t>Quality education and training</a:t>
            </a:r>
          </a:p>
          <a:p>
            <a:pPr marL="723900" lvl="1" indent="-342900">
              <a:buFont typeface="Courier New" pitchFamily="49" charset="0"/>
              <a:buChar char="–"/>
              <a:defRPr sz="1800">
                <a:solidFill>
                  <a:srgbClr val="000000"/>
                </a:solidFill>
              </a:defRPr>
            </a:pPr>
            <a:r>
              <a:rPr sz="2000" dirty="0" smtClean="0">
                <a:solidFill>
                  <a:srgbClr val="3C5E80"/>
                </a:solidFill>
              </a:rPr>
              <a:t>Nonduplicative </a:t>
            </a:r>
            <a:r>
              <a:rPr sz="2000" dirty="0">
                <a:solidFill>
                  <a:srgbClr val="3C5E80"/>
                </a:solidFill>
              </a:rPr>
              <a:t>assessments</a:t>
            </a:r>
          </a:p>
          <a:p>
            <a:pPr marL="723900" lvl="1" indent="-342900">
              <a:buFont typeface="Courier New" pitchFamily="49" charset="0"/>
              <a:buChar char="–"/>
              <a:defRPr sz="1800">
                <a:solidFill>
                  <a:srgbClr val="000000"/>
                </a:solidFill>
              </a:defRPr>
            </a:pPr>
            <a:r>
              <a:rPr sz="2000" dirty="0">
                <a:solidFill>
                  <a:srgbClr val="3C5E80"/>
                </a:solidFill>
              </a:rPr>
              <a:t>Support services and career navigation</a:t>
            </a:r>
          </a:p>
          <a:p>
            <a:pPr marL="723900" lvl="1" indent="-342900">
              <a:buFont typeface="Courier New" pitchFamily="49" charset="0"/>
              <a:buChar char="–"/>
              <a:defRPr sz="1800">
                <a:solidFill>
                  <a:srgbClr val="000000"/>
                </a:solidFill>
              </a:defRPr>
            </a:pPr>
            <a:r>
              <a:rPr sz="2000" dirty="0">
                <a:solidFill>
                  <a:srgbClr val="3C5E80"/>
                </a:solidFill>
              </a:rPr>
              <a:t>Employment and work experience</a:t>
            </a:r>
          </a:p>
        </p:txBody>
      </p:sp>
      <p:sp>
        <p:nvSpPr>
          <p:cNvPr id="117" name="Shape 117"/>
          <p:cNvSpPr>
            <a:spLocks noGrp="1"/>
          </p:cNvSpPr>
          <p:nvPr>
            <p:ph type="title"/>
          </p:nvPr>
        </p:nvSpPr>
        <p:spPr>
          <a:prstGeom prst="rect">
            <a:avLst/>
          </a:prstGeom>
        </p:spPr>
        <p:txBody>
          <a:bodyPr>
            <a:normAutofit/>
          </a:bodyPr>
          <a:lstStyle/>
          <a:p>
            <a:pPr lvl="0">
              <a:defRPr sz="1800">
                <a:solidFill>
                  <a:srgbClr val="000000"/>
                </a:solidFill>
              </a:defRPr>
            </a:pPr>
            <a:r>
              <a:rPr lang="en-US" sz="4000" dirty="0">
                <a:solidFill>
                  <a:schemeClr val="bg1">
                    <a:lumMod val="65000"/>
                  </a:schemeClr>
                </a:solidFill>
              </a:rPr>
              <a:t>Alliance for Quality Career Pathways (CLASP</a:t>
            </a:r>
            <a:r>
              <a:rPr lang="en-US" sz="4000" dirty="0" smtClean="0">
                <a:solidFill>
                  <a:schemeClr val="bg1">
                    <a:lumMod val="65000"/>
                  </a:schemeClr>
                </a:solidFill>
              </a:rPr>
              <a:t>) Definition </a:t>
            </a:r>
            <a:endParaRPr lang="en-US" sz="4000" dirty="0">
              <a:solidFill>
                <a:schemeClr val="bg1">
                  <a:lumMod val="65000"/>
                </a:schemeClr>
              </a:solidFill>
            </a:endParaRPr>
          </a:p>
        </p:txBody>
      </p:sp>
      <p:sp>
        <p:nvSpPr>
          <p:cNvPr id="118" name="Shape 11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wrap="square">
            <a:normAutofit fontScale="92500" lnSpcReduction="10000"/>
          </a:bodyPr>
          <a:lstStyle/>
          <a:p>
            <a:pPr lvl="0">
              <a:defRPr sz="1800">
                <a:solidFill>
                  <a:srgbClr val="000000"/>
                </a:solidFill>
              </a:defRPr>
            </a:pPr>
            <a:fld id="{86CB4B4D-7CA3-9044-876B-883B54F8677D}" type="slidenum">
              <a:rPr sz="1000">
                <a:solidFill>
                  <a:srgbClr val="BFBFBF"/>
                </a:solidFill>
              </a:rPr>
              <a:t>24</a:t>
            </a:fld>
            <a:endParaRPr sz="1000" dirty="0">
              <a:solidFill>
                <a:srgbClr val="BFBFB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body" idx="1"/>
          </p:nvPr>
        </p:nvSpPr>
        <p:spPr>
          <a:prstGeom prst="rect">
            <a:avLst/>
          </a:prstGeom>
        </p:spPr>
        <p:txBody>
          <a:bodyPr>
            <a:normAutofit/>
          </a:bodyPr>
          <a:lstStyle/>
          <a:p>
            <a:r>
              <a:rPr lang="en-US" sz="1600" dirty="0" smtClean="0"/>
              <a:t>Career pathways </a:t>
            </a:r>
            <a:r>
              <a:rPr lang="en-US" sz="1600" dirty="0"/>
              <a:t>structure education, training, and career advancement in a seamless continuum to enable young people to build academic and technical skills, attain postsecondary credentials with labor-market value, and launch careers in high-demand, high-growth, high-wage industries while leaving open the prospect of further education. Cross-sector stakeholder groups </a:t>
            </a:r>
            <a:r>
              <a:rPr lang="en-US" sz="1600" dirty="0" smtClean="0"/>
              <a:t>design </a:t>
            </a:r>
            <a:r>
              <a:rPr lang="en-US" sz="1600" dirty="0"/>
              <a:t>and implement pathways that reflect regional </a:t>
            </a:r>
            <a:r>
              <a:rPr lang="en-US" sz="1600" dirty="0" smtClean="0"/>
              <a:t>contexts.  Key </a:t>
            </a:r>
            <a:r>
              <a:rPr lang="en-US" sz="1600" dirty="0"/>
              <a:t>elements of pathways include:</a:t>
            </a:r>
          </a:p>
          <a:p>
            <a:pPr marL="342900" indent="-342900">
              <a:buFont typeface="Arial"/>
              <a:buChar char="•"/>
            </a:pPr>
            <a:r>
              <a:rPr lang="en-US" sz="1600" dirty="0" smtClean="0"/>
              <a:t>Multiple </a:t>
            </a:r>
            <a:r>
              <a:rPr lang="en-US" sz="1600" dirty="0"/>
              <a:t>entry and exit </a:t>
            </a:r>
            <a:r>
              <a:rPr lang="en-US" sz="1600" dirty="0" smtClean="0"/>
              <a:t>points</a:t>
            </a:r>
          </a:p>
          <a:p>
            <a:pPr marL="342900" indent="-342900">
              <a:buFont typeface="Arial"/>
              <a:buChar char="•"/>
            </a:pPr>
            <a:r>
              <a:rPr lang="en-US" sz="1600" dirty="0" smtClean="0"/>
              <a:t>Rigorous </a:t>
            </a:r>
            <a:r>
              <a:rPr lang="en-US" sz="1600" dirty="0"/>
              <a:t>curriculum that </a:t>
            </a:r>
            <a:r>
              <a:rPr lang="en-US" sz="1600" dirty="0" smtClean="0"/>
              <a:t>integrates </a:t>
            </a:r>
            <a:r>
              <a:rPr lang="en-US" sz="1600" dirty="0"/>
              <a:t>core academic content and career-focused </a:t>
            </a:r>
            <a:r>
              <a:rPr lang="en-US" sz="1600" dirty="0" smtClean="0"/>
              <a:t>learning</a:t>
            </a:r>
          </a:p>
          <a:p>
            <a:pPr marL="342900" indent="-342900">
              <a:buFont typeface="Arial"/>
              <a:buChar char="•"/>
            </a:pPr>
            <a:r>
              <a:rPr lang="en-US" sz="1600" dirty="0" smtClean="0"/>
              <a:t>Opportunities </a:t>
            </a:r>
            <a:r>
              <a:rPr lang="en-US" sz="1600" dirty="0"/>
              <a:t>for high school students to earn at least 12 college credits through dual </a:t>
            </a:r>
            <a:r>
              <a:rPr lang="en-US" sz="1600" dirty="0" smtClean="0"/>
              <a:t>enrollment</a:t>
            </a:r>
          </a:p>
          <a:p>
            <a:pPr marL="342900" indent="-342900">
              <a:buFont typeface="Arial"/>
              <a:buChar char="•"/>
            </a:pPr>
            <a:r>
              <a:rPr lang="en-US" sz="1600" dirty="0" smtClean="0"/>
              <a:t>Early </a:t>
            </a:r>
            <a:r>
              <a:rPr lang="en-US" sz="1600" dirty="0"/>
              <a:t>and sustained career information and advising </a:t>
            </a:r>
            <a:r>
              <a:rPr lang="en-US" sz="1600" dirty="0" smtClean="0"/>
              <a:t>systems</a:t>
            </a:r>
          </a:p>
          <a:p>
            <a:pPr marL="342900" indent="-342900">
              <a:buFont typeface="Arial"/>
              <a:buChar char="•"/>
            </a:pPr>
            <a:r>
              <a:rPr lang="en-US" sz="1600" dirty="0" smtClean="0"/>
              <a:t>A </a:t>
            </a:r>
            <a:r>
              <a:rPr lang="en-US" sz="1600" dirty="0"/>
              <a:t>continuum of work-based learning opportunities, including paid internships, in which employers are actively </a:t>
            </a:r>
            <a:r>
              <a:rPr lang="en-US" sz="1600" dirty="0" smtClean="0"/>
              <a:t>engaged</a:t>
            </a:r>
          </a:p>
          <a:p>
            <a:pPr marL="342900" indent="-342900">
              <a:buFont typeface="Arial"/>
              <a:buChar char="•"/>
            </a:pPr>
            <a:r>
              <a:rPr lang="en-US" sz="1600" dirty="0" smtClean="0"/>
              <a:t>Strong </a:t>
            </a:r>
            <a:r>
              <a:rPr lang="en-US" sz="1600" dirty="0"/>
              <a:t>cross-sector partnerships supported by intermediaries</a:t>
            </a:r>
          </a:p>
        </p:txBody>
      </p:sp>
      <p:sp>
        <p:nvSpPr>
          <p:cNvPr id="121" name="Shape 121"/>
          <p:cNvSpPr>
            <a:spLocks noGrp="1"/>
          </p:cNvSpPr>
          <p:nvPr>
            <p:ph type="title"/>
          </p:nvPr>
        </p:nvSpPr>
        <p:spPr>
          <a:prstGeom prst="rect">
            <a:avLst/>
          </a:prstGeom>
        </p:spPr>
        <p:txBody>
          <a:bodyPr/>
          <a:lstStyle/>
          <a:p>
            <a:pPr lvl="0">
              <a:defRPr sz="1800">
                <a:solidFill>
                  <a:srgbClr val="000000"/>
                </a:solidFill>
              </a:defRPr>
            </a:pPr>
            <a:r>
              <a:rPr lang="en-US" sz="4800" dirty="0" smtClean="0">
                <a:solidFill>
                  <a:srgbClr val="A6A6A6"/>
                </a:solidFill>
              </a:rPr>
              <a:t>Pathway to Prosperity Network Definition</a:t>
            </a:r>
            <a:endParaRPr sz="4800" dirty="0">
              <a:solidFill>
                <a:srgbClr val="A6A6A6"/>
              </a:solidFill>
            </a:endParaRPr>
          </a:p>
        </p:txBody>
      </p:sp>
      <p:sp>
        <p:nvSpPr>
          <p:cNvPr id="122" name="Shape 1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wrap="square">
            <a:normAutofit fontScale="92500" lnSpcReduction="10000"/>
          </a:bodyPr>
          <a:lstStyle/>
          <a:p>
            <a:pPr lvl="0">
              <a:defRPr sz="1800">
                <a:solidFill>
                  <a:srgbClr val="000000"/>
                </a:solidFill>
              </a:defRPr>
            </a:pPr>
            <a:fld id="{86CB4B4D-7CA3-9044-876B-883B54F8677D}" type="slidenum">
              <a:rPr sz="1000">
                <a:solidFill>
                  <a:srgbClr val="BFBFBF"/>
                </a:solidFill>
              </a:rPr>
              <a:t>25</a:t>
            </a:fld>
            <a:endParaRPr sz="1000" dirty="0">
              <a:solidFill>
                <a:srgbClr val="BFBFB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Prioritize Career Pathways Elements</a:t>
            </a:r>
            <a:endParaRPr lang="en-US" dirty="0"/>
          </a:p>
        </p:txBody>
      </p:sp>
    </p:spTree>
    <p:extLst>
      <p:ext uri="{BB962C8B-B14F-4D97-AF65-F5344CB8AC3E}">
        <p14:creationId xmlns:p14="http://schemas.microsoft.com/office/powerpoint/2010/main" val="243603152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body" idx="1"/>
          </p:nvPr>
        </p:nvSpPr>
        <p:spPr>
          <a:prstGeom prst="rect">
            <a:avLst/>
          </a:prstGeom>
        </p:spPr>
        <p:txBody>
          <a:bodyPr/>
          <a:lstStyle/>
          <a:p>
            <a:pPr marL="342900" lvl="0" indent="-342900">
              <a:buFont typeface="Arial" panose="020B0604020202020204" pitchFamily="34" charset="0"/>
              <a:buChar char="•"/>
              <a:defRPr sz="1800">
                <a:solidFill>
                  <a:srgbClr val="000000"/>
                </a:solidFill>
              </a:defRPr>
            </a:pPr>
            <a:r>
              <a:rPr lang="en-US" sz="2400" dirty="0" smtClean="0">
                <a:solidFill>
                  <a:srgbClr val="254A70"/>
                </a:solidFill>
              </a:rPr>
              <a:t>Break into groups of two.</a:t>
            </a:r>
          </a:p>
          <a:p>
            <a:pPr marL="342900" indent="-342900">
              <a:buFont typeface="Arial" panose="020B0604020202020204" pitchFamily="34" charset="0"/>
              <a:buChar char="•"/>
              <a:defRPr sz="1800">
                <a:solidFill>
                  <a:srgbClr val="000000"/>
                </a:solidFill>
              </a:defRPr>
            </a:pPr>
            <a:r>
              <a:rPr lang="en-US" sz="2400" dirty="0" smtClean="0">
                <a:solidFill>
                  <a:srgbClr val="254A70"/>
                </a:solidFill>
              </a:rPr>
              <a:t>Review Handout 1C: Common Career Pathways System Definitions</a:t>
            </a:r>
          </a:p>
          <a:p>
            <a:pPr marL="342900" lvl="0" indent="-342900">
              <a:buFont typeface="Arial" panose="020B0604020202020204" pitchFamily="34" charset="0"/>
              <a:buChar char="•"/>
              <a:defRPr sz="1800">
                <a:solidFill>
                  <a:srgbClr val="000000"/>
                </a:solidFill>
              </a:defRPr>
            </a:pPr>
            <a:r>
              <a:rPr lang="en-US" sz="2400" dirty="0" smtClean="0">
                <a:solidFill>
                  <a:srgbClr val="254A70"/>
                </a:solidFill>
              </a:rPr>
              <a:t>Prioritize the elements of the definitions you would like to incorporate in your state career pathways framework.</a:t>
            </a:r>
          </a:p>
          <a:p>
            <a:pPr marL="342900" lvl="0" indent="-342900">
              <a:buFont typeface="Arial" panose="020B0604020202020204" pitchFamily="34" charset="0"/>
              <a:buChar char="•"/>
              <a:defRPr sz="1800">
                <a:solidFill>
                  <a:srgbClr val="000000"/>
                </a:solidFill>
              </a:defRPr>
            </a:pPr>
            <a:r>
              <a:rPr lang="en-US" sz="2400" dirty="0" smtClean="0">
                <a:solidFill>
                  <a:srgbClr val="254A70"/>
                </a:solidFill>
              </a:rPr>
              <a:t>Discuss with </a:t>
            </a:r>
            <a:r>
              <a:rPr sz="2400" dirty="0" smtClean="0">
                <a:solidFill>
                  <a:srgbClr val="254A70"/>
                </a:solidFill>
              </a:rPr>
              <a:t>the </a:t>
            </a:r>
            <a:r>
              <a:rPr sz="2400" dirty="0">
                <a:solidFill>
                  <a:srgbClr val="254A70"/>
                </a:solidFill>
              </a:rPr>
              <a:t>full group.</a:t>
            </a:r>
          </a:p>
        </p:txBody>
      </p:sp>
      <p:sp>
        <p:nvSpPr>
          <p:cNvPr id="125" name="Shape 125"/>
          <p:cNvSpPr>
            <a:spLocks noGrp="1"/>
          </p:cNvSpPr>
          <p:nvPr>
            <p:ph type="title"/>
          </p:nvPr>
        </p:nvSpPr>
        <p:spPr>
          <a:prstGeom prst="rect">
            <a:avLst/>
          </a:prstGeom>
        </p:spPr>
        <p:txBody>
          <a:bodyPr/>
          <a:lstStyle/>
          <a:p>
            <a:pPr lvl="0">
              <a:defRPr sz="1800">
                <a:solidFill>
                  <a:srgbClr val="000000"/>
                </a:solidFill>
              </a:defRPr>
            </a:pPr>
            <a:r>
              <a:rPr sz="4800" dirty="0" smtClean="0">
                <a:solidFill>
                  <a:srgbClr val="A6A6A6"/>
                </a:solidFill>
              </a:rPr>
              <a:t>Activit</a:t>
            </a:r>
            <a:r>
              <a:rPr lang="en-US" sz="4800" dirty="0" smtClean="0">
                <a:solidFill>
                  <a:srgbClr val="A6A6A6"/>
                </a:solidFill>
              </a:rPr>
              <a:t>y: Prioritizing Career Pathways Elements</a:t>
            </a:r>
            <a:endParaRPr sz="4800" dirty="0">
              <a:solidFill>
                <a:srgbClr val="A6A6A6"/>
              </a:solidFill>
            </a:endParaRPr>
          </a:p>
        </p:txBody>
      </p:sp>
      <p:sp>
        <p:nvSpPr>
          <p:cNvPr id="126" name="Shape 12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BFBFBF"/>
                </a:solidFill>
              </a:rPr>
              <a:t>27</a:t>
            </a:fld>
            <a:endParaRPr sz="1000" dirty="0">
              <a:solidFill>
                <a:srgbClr val="BFBFBF"/>
              </a:solid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Prioritization Activity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06523262"/>
              </p:ext>
            </p:extLst>
          </p:nvPr>
        </p:nvGraphicFramePr>
        <p:xfrm>
          <a:off x="1019908" y="2055811"/>
          <a:ext cx="7297615" cy="3465759"/>
        </p:xfrm>
        <a:graphic>
          <a:graphicData uri="http://schemas.openxmlformats.org/drawingml/2006/table">
            <a:tbl>
              <a:tblPr firstRow="1" firstCol="1" bandRow="1">
                <a:tableStyleId>{5940675A-B579-460E-94D1-54222C63F5DA}</a:tableStyleId>
              </a:tblPr>
              <a:tblGrid>
                <a:gridCol w="2876119"/>
                <a:gridCol w="4421496"/>
              </a:tblGrid>
              <a:tr h="551370">
                <a:tc>
                  <a:txBody>
                    <a:bodyPr/>
                    <a:lstStyle/>
                    <a:p>
                      <a:pPr marL="0" marR="0" algn="ctr">
                        <a:spcBef>
                          <a:spcPts val="0"/>
                        </a:spcBef>
                        <a:spcAft>
                          <a:spcPts val="0"/>
                        </a:spcAft>
                      </a:pPr>
                      <a:r>
                        <a:rPr lang="en-US" sz="1800" dirty="0">
                          <a:effectLst/>
                          <a:uFill>
                            <a:solidFill>
                              <a:srgbClr val="000000"/>
                            </a:solidFill>
                          </a:uFill>
                        </a:rPr>
                        <a:t>Chart Priority Element</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c>
                  <a:txBody>
                    <a:bodyPr/>
                    <a:lstStyle/>
                    <a:p>
                      <a:pPr marL="0" marR="0" algn="ctr">
                        <a:spcBef>
                          <a:spcPts val="0"/>
                        </a:spcBef>
                        <a:spcAft>
                          <a:spcPts val="0"/>
                        </a:spcAft>
                      </a:pPr>
                      <a:r>
                        <a:rPr lang="en-US" sz="1800" dirty="0">
                          <a:effectLst/>
                          <a:uFill>
                            <a:solidFill>
                              <a:srgbClr val="000000"/>
                            </a:solidFill>
                          </a:uFill>
                        </a:rPr>
                        <a:t>Tally of Importance</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r>
              <a:tr h="905823">
                <a:tc>
                  <a:txBody>
                    <a:bodyPr/>
                    <a:lstStyle/>
                    <a:p>
                      <a:pPr marL="0" marR="0" algn="l">
                        <a:spcBef>
                          <a:spcPts val="0"/>
                        </a:spcBef>
                        <a:spcAft>
                          <a:spcPts val="0"/>
                        </a:spcAft>
                      </a:pPr>
                      <a:r>
                        <a:rPr lang="en-US" sz="1800" dirty="0">
                          <a:effectLst/>
                          <a:uFill>
                            <a:solidFill>
                              <a:srgbClr val="000000"/>
                            </a:solidFill>
                          </a:uFill>
                        </a:rPr>
                        <a:t>Continuum of workplace learning opportunities</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c>
                  <a:txBody>
                    <a:bodyPr/>
                    <a:lstStyle/>
                    <a:p>
                      <a:pPr marL="0" marR="0">
                        <a:spcBef>
                          <a:spcPts val="0"/>
                        </a:spcBef>
                        <a:spcAft>
                          <a:spcPts val="0"/>
                        </a:spcAft>
                      </a:pPr>
                      <a:r>
                        <a:rPr lang="en-US" sz="2400" dirty="0">
                          <a:effectLst/>
                          <a:uFill>
                            <a:solidFill>
                              <a:srgbClr val="000000"/>
                            </a:solidFill>
                          </a:uFill>
                        </a:rPr>
                        <a:t> X   X    X    X</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r>
              <a:tr h="669522">
                <a:tc>
                  <a:txBody>
                    <a:bodyPr/>
                    <a:lstStyle/>
                    <a:p>
                      <a:pPr marL="0" marR="0" algn="l">
                        <a:spcBef>
                          <a:spcPts val="0"/>
                        </a:spcBef>
                        <a:spcAft>
                          <a:spcPts val="0"/>
                        </a:spcAft>
                      </a:pPr>
                      <a:r>
                        <a:rPr lang="en-US" sz="1800" dirty="0" smtClean="0">
                          <a:effectLst/>
                          <a:uFill>
                            <a:solidFill>
                              <a:srgbClr val="000000"/>
                            </a:solidFill>
                          </a:uFill>
                        </a:rPr>
                        <a:t>Nonduplicative </a:t>
                      </a:r>
                      <a:r>
                        <a:rPr lang="en-US" sz="1800" dirty="0">
                          <a:effectLst/>
                          <a:uFill>
                            <a:solidFill>
                              <a:srgbClr val="000000"/>
                            </a:solidFill>
                          </a:uFill>
                        </a:rPr>
                        <a:t>assessments</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c>
                  <a:txBody>
                    <a:bodyPr/>
                    <a:lstStyle/>
                    <a:p>
                      <a:pPr marL="0" marR="0">
                        <a:spcBef>
                          <a:spcPts val="0"/>
                        </a:spcBef>
                        <a:spcAft>
                          <a:spcPts val="0"/>
                        </a:spcAft>
                      </a:pPr>
                      <a:r>
                        <a:rPr lang="en-US" sz="2400" dirty="0">
                          <a:effectLst/>
                          <a:uFill>
                            <a:solidFill>
                              <a:srgbClr val="000000"/>
                            </a:solidFill>
                          </a:uFill>
                        </a:rPr>
                        <a:t> X   X    X    X   X   X</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r>
              <a:tr h="669522">
                <a:tc>
                  <a:txBody>
                    <a:bodyPr/>
                    <a:lstStyle/>
                    <a:p>
                      <a:pPr marL="0" marR="0" algn="l">
                        <a:spcBef>
                          <a:spcPts val="0"/>
                        </a:spcBef>
                        <a:spcAft>
                          <a:spcPts val="0"/>
                        </a:spcAft>
                      </a:pPr>
                      <a:r>
                        <a:rPr lang="en-US" sz="1800" dirty="0">
                          <a:effectLst/>
                          <a:uFill>
                            <a:solidFill>
                              <a:srgbClr val="000000"/>
                            </a:solidFill>
                          </a:uFill>
                        </a:rPr>
                        <a:t>Multiple entry and exit points</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c>
                  <a:txBody>
                    <a:bodyPr/>
                    <a:lstStyle/>
                    <a:p>
                      <a:pPr marL="0" marR="0">
                        <a:spcBef>
                          <a:spcPts val="0"/>
                        </a:spcBef>
                        <a:spcAft>
                          <a:spcPts val="0"/>
                        </a:spcAft>
                      </a:pPr>
                      <a:r>
                        <a:rPr lang="en-US" sz="2400" dirty="0">
                          <a:effectLst/>
                          <a:uFill>
                            <a:solidFill>
                              <a:srgbClr val="000000"/>
                            </a:solidFill>
                          </a:uFill>
                        </a:rPr>
                        <a:t> X  X</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r>
              <a:tr h="669522">
                <a:tc>
                  <a:txBody>
                    <a:bodyPr/>
                    <a:lstStyle/>
                    <a:p>
                      <a:pPr marL="0" marR="0" algn="l">
                        <a:spcBef>
                          <a:spcPts val="0"/>
                        </a:spcBef>
                        <a:spcAft>
                          <a:spcPts val="0"/>
                        </a:spcAft>
                      </a:pPr>
                      <a:r>
                        <a:rPr lang="en-US" sz="1800" dirty="0" smtClean="0">
                          <a:effectLst/>
                          <a:uFill>
                            <a:solidFill>
                              <a:srgbClr val="000000"/>
                            </a:solidFill>
                          </a:uFill>
                        </a:rPr>
                        <a:t>Alignment of </a:t>
                      </a:r>
                      <a:r>
                        <a:rPr lang="en-US" sz="1800" dirty="0">
                          <a:effectLst/>
                          <a:uFill>
                            <a:solidFill>
                              <a:srgbClr val="000000"/>
                            </a:solidFill>
                          </a:uFill>
                        </a:rPr>
                        <a:t>policies and programs</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c>
                  <a:txBody>
                    <a:bodyPr/>
                    <a:lstStyle/>
                    <a:p>
                      <a:pPr marL="0" marR="0">
                        <a:spcBef>
                          <a:spcPts val="0"/>
                        </a:spcBef>
                        <a:spcAft>
                          <a:spcPts val="0"/>
                        </a:spcAft>
                      </a:pPr>
                      <a:r>
                        <a:rPr lang="en-US" sz="2400" dirty="0">
                          <a:effectLst/>
                          <a:uFill>
                            <a:solidFill>
                              <a:srgbClr val="000000"/>
                            </a:solidFill>
                          </a:uFill>
                        </a:rPr>
                        <a:t> X  X    X    X   X</a:t>
                      </a:r>
                      <a:endParaRPr lang="en-U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tc>
              </a:tr>
            </a:tbl>
          </a:graphicData>
        </a:graphic>
      </p:graphicFrame>
    </p:spTree>
    <p:extLst>
      <p:ext uri="{BB962C8B-B14F-4D97-AF65-F5344CB8AC3E}">
        <p14:creationId xmlns:p14="http://schemas.microsoft.com/office/powerpoint/2010/main" val="321658902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Next Steps</a:t>
            </a:r>
            <a:endParaRPr lang="en-US" dirty="0"/>
          </a:p>
        </p:txBody>
      </p:sp>
    </p:spTree>
    <p:extLst>
      <p:ext uri="{BB962C8B-B14F-4D97-AF65-F5344CB8AC3E}">
        <p14:creationId xmlns:p14="http://schemas.microsoft.com/office/powerpoint/2010/main" val="135923241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anose="020B0604020202020204" pitchFamily="34" charset="0"/>
              <a:buChar char="•"/>
            </a:pPr>
            <a:r>
              <a:rPr lang="en-US" dirty="0" smtClean="0"/>
              <a:t>Welcome and Introductions</a:t>
            </a:r>
          </a:p>
          <a:p>
            <a:pPr>
              <a:buFont typeface="Arial" panose="020B0604020202020204" pitchFamily="34" charset="0"/>
              <a:buChar char="•"/>
            </a:pPr>
            <a:r>
              <a:rPr lang="en-US" dirty="0" smtClean="0"/>
              <a:t>Review Roles and Responsibilities</a:t>
            </a:r>
          </a:p>
          <a:p>
            <a:pPr>
              <a:buFont typeface="Arial" panose="020B0604020202020204" pitchFamily="34" charset="0"/>
              <a:buChar char="•"/>
            </a:pPr>
            <a:r>
              <a:rPr lang="en-US" dirty="0" smtClean="0"/>
              <a:t>Introduction to Career Pathways</a:t>
            </a:r>
          </a:p>
          <a:p>
            <a:pPr>
              <a:buFont typeface="Arial" panose="020B0604020202020204" pitchFamily="34" charset="0"/>
              <a:buChar char="•"/>
            </a:pPr>
            <a:r>
              <a:rPr lang="en-US" dirty="0" smtClean="0"/>
              <a:t>Defining Career Pathways</a:t>
            </a:r>
          </a:p>
          <a:p>
            <a:pPr>
              <a:buFont typeface="Arial" panose="020B0604020202020204" pitchFamily="34" charset="0"/>
              <a:buChar char="•"/>
            </a:pPr>
            <a:r>
              <a:rPr lang="en-US" dirty="0" smtClean="0"/>
              <a:t>Activity: Developing a Working Definition of Career Pathways </a:t>
            </a:r>
          </a:p>
        </p:txBody>
      </p:sp>
      <p:sp>
        <p:nvSpPr>
          <p:cNvPr id="3" name="Title 2"/>
          <p:cNvSpPr>
            <a:spLocks noGrp="1"/>
          </p:cNvSpPr>
          <p:nvPr>
            <p:ph type="title"/>
          </p:nvPr>
        </p:nvSpPr>
        <p:spPr/>
        <p:txBody>
          <a:bodyPr/>
          <a:lstStyle/>
          <a:p>
            <a:r>
              <a:rPr lang="en-US" dirty="0" smtClean="0"/>
              <a:t>Meeting Agenda</a:t>
            </a:r>
            <a:endParaRPr lang="en-US" dirty="0"/>
          </a:p>
        </p:txBody>
      </p:sp>
    </p:spTree>
    <p:extLst>
      <p:ext uri="{BB962C8B-B14F-4D97-AF65-F5344CB8AC3E}">
        <p14:creationId xmlns:p14="http://schemas.microsoft.com/office/powerpoint/2010/main" val="117147210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
          </p:nvPr>
        </p:nvSpPr>
        <p:spPr>
          <a:prstGeom prst="rect">
            <a:avLst/>
          </a:prstGeom>
        </p:spPr>
        <p:txBody>
          <a:bodyPr/>
          <a:lstStyle/>
          <a:p>
            <a:pPr lvl="0">
              <a:defRPr sz="1800">
                <a:solidFill>
                  <a:srgbClr val="000000"/>
                </a:solidFill>
              </a:defRPr>
            </a:pPr>
            <a:r>
              <a:rPr lang="en-US" sz="2400" dirty="0" smtClean="0">
                <a:solidFill>
                  <a:srgbClr val="254A70"/>
                </a:solidFill>
              </a:rPr>
              <a:t>Next steps:</a:t>
            </a:r>
          </a:p>
          <a:p>
            <a:pPr marL="285750" lvl="0" indent="-285750">
              <a:buFont typeface="Arial" panose="020B0604020202020204" pitchFamily="34" charset="0"/>
              <a:buChar char="•"/>
              <a:defRPr sz="1800">
                <a:solidFill>
                  <a:srgbClr val="000000"/>
                </a:solidFill>
              </a:defRPr>
            </a:pPr>
            <a:r>
              <a:rPr lang="en-US" sz="2000" dirty="0" smtClean="0">
                <a:solidFill>
                  <a:schemeClr val="accent1">
                    <a:lumMod val="75000"/>
                  </a:schemeClr>
                </a:solidFill>
              </a:rPr>
              <a:t>Develop working definition of a career pathways system and key elements of the system.</a:t>
            </a:r>
          </a:p>
          <a:p>
            <a:pPr marL="285750" lvl="0" indent="-285750">
              <a:buFont typeface="Arial" panose="020B0604020202020204" pitchFamily="34" charset="0"/>
              <a:buChar char="•"/>
              <a:defRPr sz="1800">
                <a:solidFill>
                  <a:srgbClr val="000000"/>
                </a:solidFill>
              </a:defRPr>
            </a:pPr>
            <a:r>
              <a:rPr lang="en-US" sz="2000" dirty="0" smtClean="0">
                <a:solidFill>
                  <a:schemeClr val="accent1">
                    <a:lumMod val="75000"/>
                  </a:schemeClr>
                </a:solidFill>
              </a:rPr>
              <a:t>Conduct a policy scan to identify alignment of current policies with the working definition.</a:t>
            </a:r>
          </a:p>
        </p:txBody>
      </p:sp>
      <p:sp>
        <p:nvSpPr>
          <p:cNvPr id="133" name="Shape 133"/>
          <p:cNvSpPr>
            <a:spLocks noGrp="1"/>
          </p:cNvSpPr>
          <p:nvPr>
            <p:ph type="title"/>
          </p:nvPr>
        </p:nvSpPr>
        <p:spPr>
          <a:prstGeom prst="rect">
            <a:avLst/>
          </a:prstGeom>
        </p:spPr>
        <p:txBody>
          <a:bodyPr/>
          <a:lstStyle/>
          <a:p>
            <a:pPr lvl="0">
              <a:defRPr sz="1800">
                <a:solidFill>
                  <a:srgbClr val="000000"/>
                </a:solidFill>
              </a:defRPr>
            </a:pPr>
            <a:r>
              <a:rPr sz="4800" dirty="0">
                <a:solidFill>
                  <a:srgbClr val="A6A6A6"/>
                </a:solidFill>
              </a:rPr>
              <a:t>Recap and Next Steps</a:t>
            </a:r>
          </a:p>
        </p:txBody>
      </p:sp>
      <p:sp>
        <p:nvSpPr>
          <p:cNvPr id="134" name="Shape 13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BFBFBF"/>
                </a:solidFill>
              </a:rPr>
              <a:t>30</a:t>
            </a:fld>
            <a:endParaRPr sz="1000" dirty="0">
              <a:solidFill>
                <a:srgbClr val="BFBFBF"/>
              </a:solidFill>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body" idx="1"/>
          </p:nvPr>
        </p:nvSpPr>
        <p:spPr>
          <a:prstGeom prst="rect">
            <a:avLst/>
          </a:prstGeom>
        </p:spPr>
        <p:txBody>
          <a:bodyPr lIns="0" tIns="0" rIns="0" bIns="0">
            <a:normAutofit/>
          </a:bodyPr>
          <a:lstStyle/>
          <a:p>
            <a:pPr lvl="0">
              <a:defRPr sz="1800">
                <a:solidFill>
                  <a:srgbClr val="000000"/>
                </a:solidFill>
              </a:defRPr>
            </a:pPr>
            <a:r>
              <a:rPr sz="2000" dirty="0">
                <a:solidFill>
                  <a:srgbClr val="FFFFFF"/>
                </a:solidFill>
              </a:rPr>
              <a:t>Presenter Name</a:t>
            </a:r>
          </a:p>
          <a:p>
            <a:pPr lvl="0">
              <a:defRPr sz="1800">
                <a:solidFill>
                  <a:srgbClr val="000000"/>
                </a:solidFill>
              </a:defRPr>
            </a:pPr>
            <a:r>
              <a:rPr sz="2000" dirty="0">
                <a:solidFill>
                  <a:srgbClr val="FFFFFF"/>
                </a:solidFill>
              </a:rPr>
              <a:t>XXX-XXX-XXXX</a:t>
            </a:r>
          </a:p>
          <a:p>
            <a:pPr lvl="0">
              <a:defRPr sz="1800">
                <a:solidFill>
                  <a:srgbClr val="000000"/>
                </a:solidFill>
              </a:defRPr>
            </a:pPr>
            <a:r>
              <a:rPr sz="2000" dirty="0" err="1" smtClean="0">
                <a:solidFill>
                  <a:srgbClr val="FFFFFF"/>
                </a:solidFill>
              </a:rPr>
              <a:t>xxxxx@</a:t>
            </a:r>
            <a:r>
              <a:rPr lang="en-US" dirty="0" err="1" smtClean="0">
                <a:solidFill>
                  <a:schemeClr val="bg1"/>
                </a:solidFill>
              </a:rPr>
              <a:t>xxxxx</a:t>
            </a:r>
            <a:endParaRPr sz="2000" dirty="0">
              <a:solidFill>
                <a:schemeClr val="bg1"/>
              </a:solidFill>
            </a:endParaRPr>
          </a:p>
          <a:p>
            <a:pPr lvl="0">
              <a:defRPr sz="1800">
                <a:solidFill>
                  <a:srgbClr val="000000"/>
                </a:solidFill>
              </a:defRPr>
            </a:pPr>
            <a:endParaRPr sz="2000" dirty="0">
              <a:solidFill>
                <a:srgbClr val="FFFFFF"/>
              </a:solidFill>
            </a:endParaRPr>
          </a:p>
          <a:p>
            <a:pPr lvl="0">
              <a:defRPr sz="1800">
                <a:solidFill>
                  <a:srgbClr val="000000"/>
                </a:solidFill>
              </a:defRPr>
            </a:pPr>
            <a:r>
              <a:rPr sz="2000" dirty="0">
                <a:solidFill>
                  <a:srgbClr val="FFFFFF"/>
                </a:solidFill>
              </a:rPr>
              <a:t>Address</a:t>
            </a:r>
          </a:p>
          <a:p>
            <a:pPr lvl="0">
              <a:defRPr sz="1800">
                <a:solidFill>
                  <a:srgbClr val="000000"/>
                </a:solidFill>
              </a:defRPr>
            </a:pPr>
            <a:r>
              <a:rPr sz="2000" dirty="0">
                <a:solidFill>
                  <a:srgbClr val="FFFFFF"/>
                </a:solidFill>
              </a:rPr>
              <a:t>Phone</a:t>
            </a:r>
          </a:p>
          <a:p>
            <a:pPr lvl="0">
              <a:defRPr sz="1800">
                <a:solidFill>
                  <a:srgbClr val="000000"/>
                </a:solidFill>
              </a:defRPr>
            </a:pPr>
            <a:r>
              <a:rPr sz="2000" dirty="0">
                <a:solidFill>
                  <a:srgbClr val="FFFFFF"/>
                </a:solidFill>
              </a:rPr>
              <a:t>Website</a:t>
            </a:r>
          </a:p>
        </p:txBody>
      </p:sp>
      <p:sp>
        <p:nvSpPr>
          <p:cNvPr id="137" name="Shape 13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wrap="square">
            <a:normAutofit fontScale="92500" lnSpcReduction="10000"/>
          </a:bodyPr>
          <a:lstStyle/>
          <a:p>
            <a:pPr lvl="0">
              <a:defRPr sz="1800">
                <a:solidFill>
                  <a:srgbClr val="000000"/>
                </a:solidFill>
              </a:defRPr>
            </a:pPr>
            <a:fld id="{86CB4B4D-7CA3-9044-876B-883B54F8677D}" type="slidenum">
              <a:rPr sz="1000">
                <a:solidFill>
                  <a:srgbClr val="254A70"/>
                </a:solidFill>
              </a:rPr>
              <a:t>31</a:t>
            </a:fld>
            <a:endParaRPr sz="1000" dirty="0">
              <a:solidFill>
                <a:srgbClr val="254A7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 </a:t>
            </a:r>
            <a:endParaRPr lang="en-US" dirty="0"/>
          </a:p>
        </p:txBody>
      </p:sp>
    </p:spTree>
    <p:extLst>
      <p:ext uri="{BB962C8B-B14F-4D97-AF65-F5344CB8AC3E}">
        <p14:creationId xmlns:p14="http://schemas.microsoft.com/office/powerpoint/2010/main" val="146346362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Welcome and Introductions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774" y="2233177"/>
            <a:ext cx="6120246" cy="2910323"/>
          </a:xfrm>
          <a:prstGeom prst="rect">
            <a:avLst/>
          </a:prstGeom>
        </p:spPr>
      </p:pic>
    </p:spTree>
    <p:extLst>
      <p:ext uri="{BB962C8B-B14F-4D97-AF65-F5344CB8AC3E}">
        <p14:creationId xmlns:p14="http://schemas.microsoft.com/office/powerpoint/2010/main" val="246133975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Roles and Responsibilities</a:t>
            </a:r>
            <a:endParaRPr lang="en-US" dirty="0"/>
          </a:p>
        </p:txBody>
      </p:sp>
    </p:spTree>
    <p:extLst>
      <p:ext uri="{BB962C8B-B14F-4D97-AF65-F5344CB8AC3E}">
        <p14:creationId xmlns:p14="http://schemas.microsoft.com/office/powerpoint/2010/main" val="325720136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Roles and Responsibilities Overview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514" y="2097620"/>
            <a:ext cx="5486400" cy="3404705"/>
          </a:xfrm>
          <a:prstGeom prst="rect">
            <a:avLst/>
          </a:prstGeom>
        </p:spPr>
      </p:pic>
    </p:spTree>
    <p:extLst>
      <p:ext uri="{BB962C8B-B14F-4D97-AF65-F5344CB8AC3E}">
        <p14:creationId xmlns:p14="http://schemas.microsoft.com/office/powerpoint/2010/main" val="749418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of the Champion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26586151"/>
              </p:ext>
            </p:extLst>
          </p:nvPr>
        </p:nvGraphicFramePr>
        <p:xfrm>
          <a:off x="687387" y="2055813"/>
          <a:ext cx="7507044" cy="3464560"/>
        </p:xfrm>
        <a:graphic>
          <a:graphicData uri="http://schemas.openxmlformats.org/drawingml/2006/table">
            <a:tbl>
              <a:tblPr firstRow="1" firstCol="1" bandRow="1">
                <a:tableStyleId>{72833802-FEF1-4C79-8D5D-14CF1EAF98D9}</a:tableStyleId>
              </a:tblPr>
              <a:tblGrid>
                <a:gridCol w="1195812"/>
                <a:gridCol w="2391625"/>
                <a:gridCol w="3919607"/>
              </a:tblGrid>
              <a:tr h="374142">
                <a:tc>
                  <a:txBody>
                    <a:bodyPr/>
                    <a:lstStyle/>
                    <a:p>
                      <a:pPr marL="0" marR="0" algn="ctr">
                        <a:spcBef>
                          <a:spcPts val="0"/>
                        </a:spcBef>
                        <a:spcAft>
                          <a:spcPts val="0"/>
                        </a:spcAft>
                      </a:pPr>
                      <a:r>
                        <a:rPr lang="en-US" sz="1800" dirty="0">
                          <a:effectLst/>
                          <a:uFill>
                            <a:solidFill>
                              <a:srgbClr val="000000"/>
                            </a:solidFill>
                          </a:uFill>
                        </a:rPr>
                        <a:t>Role</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rgbClr val="80C34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0C34A"/>
                      </a:solidFill>
                      <a:prstDash val="solid"/>
                      <a:round/>
                      <a:headEnd type="none" w="med" len="med"/>
                      <a:tailEnd type="none" w="med" len="med"/>
                    </a:lnT>
                    <a:lnB w="12700" cap="flat" cmpd="sng" algn="ctr">
                      <a:solidFill>
                        <a:srgbClr val="80C34A"/>
                      </a:solidFill>
                      <a:prstDash val="solid"/>
                      <a:round/>
                      <a:headEnd type="none" w="med" len="med"/>
                      <a:tailEnd type="none" w="med" len="med"/>
                    </a:lnB>
                    <a:solidFill>
                      <a:srgbClr val="80C34A"/>
                    </a:solidFill>
                  </a:tcPr>
                </a:tc>
                <a:tc>
                  <a:txBody>
                    <a:bodyPr/>
                    <a:lstStyle/>
                    <a:p>
                      <a:pPr marL="0" marR="0" algn="ctr">
                        <a:spcBef>
                          <a:spcPts val="0"/>
                        </a:spcBef>
                        <a:spcAft>
                          <a:spcPts val="0"/>
                        </a:spcAft>
                      </a:pPr>
                      <a:r>
                        <a:rPr lang="en-US" sz="1800" dirty="0">
                          <a:effectLst/>
                          <a:uFill>
                            <a:solidFill>
                              <a:srgbClr val="000000"/>
                            </a:solidFill>
                          </a:uFill>
                        </a:rPr>
                        <a:t>Responsibilities</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0C34A"/>
                      </a:solidFill>
                      <a:prstDash val="solid"/>
                      <a:round/>
                      <a:headEnd type="none" w="med" len="med"/>
                      <a:tailEnd type="none" w="med" len="med"/>
                    </a:lnT>
                    <a:lnB w="12700" cap="flat" cmpd="sng" algn="ctr">
                      <a:solidFill>
                        <a:srgbClr val="80C34A"/>
                      </a:solidFill>
                      <a:prstDash val="solid"/>
                      <a:round/>
                      <a:headEnd type="none" w="med" len="med"/>
                      <a:tailEnd type="none" w="med" len="med"/>
                    </a:lnB>
                    <a:solidFill>
                      <a:srgbClr val="80C34A"/>
                    </a:solidFill>
                  </a:tcPr>
                </a:tc>
                <a:tc>
                  <a:txBody>
                    <a:bodyPr/>
                    <a:lstStyle/>
                    <a:p>
                      <a:pPr marL="0" marR="0" algn="ctr">
                        <a:spcBef>
                          <a:spcPts val="0"/>
                        </a:spcBef>
                        <a:spcAft>
                          <a:spcPts val="0"/>
                        </a:spcAft>
                      </a:pPr>
                      <a:r>
                        <a:rPr lang="en-US" sz="1800" dirty="0">
                          <a:effectLst/>
                          <a:uFill>
                            <a:solidFill>
                              <a:srgbClr val="000000"/>
                            </a:solidFill>
                          </a:uFill>
                        </a:rPr>
                        <a:t>Level of Engagement</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chemeClr val="bg1"/>
                      </a:solidFill>
                      <a:prstDash val="solid"/>
                      <a:round/>
                      <a:headEnd type="none" w="med" len="med"/>
                      <a:tailEnd type="none" w="med" len="med"/>
                    </a:lnL>
                    <a:lnR w="12700" cap="flat" cmpd="sng" algn="ctr">
                      <a:solidFill>
                        <a:srgbClr val="80C34A"/>
                      </a:solidFill>
                      <a:prstDash val="solid"/>
                      <a:round/>
                      <a:headEnd type="none" w="med" len="med"/>
                      <a:tailEnd type="none" w="med" len="med"/>
                    </a:lnR>
                    <a:lnT w="12700" cap="flat" cmpd="sng" algn="ctr">
                      <a:solidFill>
                        <a:srgbClr val="80C34A"/>
                      </a:solidFill>
                      <a:prstDash val="solid"/>
                      <a:round/>
                      <a:headEnd type="none" w="med" len="med"/>
                      <a:tailEnd type="none" w="med" len="med"/>
                    </a:lnT>
                    <a:lnB w="12700" cap="flat" cmpd="sng" algn="ctr">
                      <a:solidFill>
                        <a:srgbClr val="80C34A"/>
                      </a:solidFill>
                      <a:prstDash val="solid"/>
                      <a:round/>
                      <a:headEnd type="none" w="med" len="med"/>
                      <a:tailEnd type="none" w="med" len="med"/>
                    </a:lnB>
                    <a:solidFill>
                      <a:srgbClr val="80C34A"/>
                    </a:solidFill>
                  </a:tcPr>
                </a:tc>
              </a:tr>
              <a:tr h="3074030">
                <a:tc>
                  <a:txBody>
                    <a:bodyPr/>
                    <a:lstStyle/>
                    <a:p>
                      <a:pPr marL="0" marR="0" algn="l">
                        <a:spcBef>
                          <a:spcPts val="0"/>
                        </a:spcBef>
                        <a:spcAft>
                          <a:spcPts val="0"/>
                        </a:spcAft>
                      </a:pPr>
                      <a:r>
                        <a:rPr lang="en-US" sz="1400" dirty="0">
                          <a:effectLst/>
                          <a:uFill>
                            <a:solidFill>
                              <a:srgbClr val="000000"/>
                            </a:solidFill>
                          </a:uFill>
                        </a:rPr>
                        <a:t>Champion</a:t>
                      </a:r>
                      <a:endParaRPr lang="en-US" sz="1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rgbClr val="80C34A"/>
                      </a:solidFill>
                      <a:prstDash val="solid"/>
                      <a:round/>
                      <a:headEnd type="none" w="med" len="med"/>
                      <a:tailEnd type="none" w="med" len="med"/>
                    </a:lnL>
                    <a:lnT w="12700" cap="flat" cmpd="sng" algn="ctr">
                      <a:solidFill>
                        <a:srgbClr val="80C34A"/>
                      </a:solidFill>
                      <a:prstDash val="solid"/>
                      <a:round/>
                      <a:headEnd type="none" w="med" len="med"/>
                      <a:tailEnd type="none" w="med" len="med"/>
                    </a:lnT>
                    <a:lnB w="12700" cap="flat" cmpd="sng" algn="ctr">
                      <a:solidFill>
                        <a:srgbClr val="80C34A"/>
                      </a:solidFill>
                      <a:prstDash val="solid"/>
                      <a:round/>
                      <a:headEnd type="none" w="med" len="med"/>
                      <a:tailEnd type="none" w="med" len="med"/>
                    </a:lnB>
                  </a:tcPr>
                </a:tc>
                <a:tc>
                  <a:txBody>
                    <a:bodyPr/>
                    <a:lstStyle/>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Advocate for a statewide career pathways system to their </a:t>
                      </a:r>
                      <a:r>
                        <a:rPr lang="en-US" sz="1400" u="none" strike="noStrike" kern="0" spc="0" dirty="0" smtClean="0">
                          <a:ln>
                            <a:noFill/>
                          </a:ln>
                          <a:effectLst>
                            <a:outerShdw sx="0" sy="0">
                              <a:srgbClr val="000000"/>
                            </a:outerShdw>
                          </a:effectLst>
                          <a:uFill>
                            <a:solidFill>
                              <a:srgbClr val="000000"/>
                            </a:solidFill>
                          </a:uFill>
                        </a:rPr>
                        <a:t>network.</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Leverage position, connections, or relationships to build buy-in for the </a:t>
                      </a:r>
                      <a:r>
                        <a:rPr lang="en-US" sz="1400" u="none" strike="noStrike" kern="0" spc="0" dirty="0" smtClean="0">
                          <a:ln>
                            <a:noFill/>
                          </a:ln>
                          <a:effectLst>
                            <a:outerShdw sx="0" sy="0">
                              <a:srgbClr val="000000"/>
                            </a:outerShdw>
                          </a:effectLst>
                          <a:uFill>
                            <a:solidFill>
                              <a:srgbClr val="000000"/>
                            </a:solidFill>
                          </a:uFill>
                        </a:rPr>
                        <a:t>initiative. </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Share information with broader </a:t>
                      </a:r>
                      <a:r>
                        <a:rPr lang="en-US" sz="1400" u="none" strike="noStrike" kern="0" spc="0" dirty="0" smtClean="0">
                          <a:ln>
                            <a:noFill/>
                          </a:ln>
                          <a:effectLst>
                            <a:outerShdw sx="0" sy="0">
                              <a:srgbClr val="000000"/>
                            </a:outerShdw>
                          </a:effectLst>
                          <a:uFill>
                            <a:solidFill>
                              <a:srgbClr val="000000"/>
                            </a:solidFill>
                          </a:uFill>
                        </a:rPr>
                        <a:t>stakeholders.</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Represent stakeholders at all levels, such as teachers, program </a:t>
                      </a:r>
                      <a:r>
                        <a:rPr lang="en-US" sz="1400" u="none" strike="noStrike" kern="0" spc="0" dirty="0" smtClean="0">
                          <a:ln>
                            <a:noFill/>
                          </a:ln>
                          <a:effectLst>
                            <a:outerShdw sx="0" sy="0">
                              <a:srgbClr val="000000"/>
                            </a:outerShdw>
                          </a:effectLst>
                          <a:uFill>
                            <a:solidFill>
                              <a:srgbClr val="000000"/>
                            </a:solidFill>
                          </a:uFill>
                        </a:rPr>
                        <a:t>administrators, </a:t>
                      </a:r>
                      <a:r>
                        <a:rPr lang="en-US" sz="1400" u="none" strike="noStrike" kern="0" spc="0" dirty="0">
                          <a:ln>
                            <a:noFill/>
                          </a:ln>
                          <a:effectLst>
                            <a:outerShdw sx="0" sy="0">
                              <a:srgbClr val="000000"/>
                            </a:outerShdw>
                          </a:effectLst>
                          <a:uFill>
                            <a:solidFill>
                              <a:srgbClr val="000000"/>
                            </a:solidFill>
                          </a:uFill>
                        </a:rPr>
                        <a:t>and policy </a:t>
                      </a:r>
                      <a:r>
                        <a:rPr lang="en-US" sz="1400" u="none" strike="noStrike" kern="0" spc="0" dirty="0" smtClean="0">
                          <a:ln>
                            <a:noFill/>
                          </a:ln>
                          <a:effectLst>
                            <a:outerShdw sx="0" sy="0">
                              <a:srgbClr val="000000"/>
                            </a:outerShdw>
                          </a:effectLst>
                          <a:uFill>
                            <a:solidFill>
                              <a:srgbClr val="000000"/>
                            </a:solidFill>
                          </a:uFill>
                        </a:rPr>
                        <a:t>advisors.</a:t>
                      </a:r>
                      <a:endParaRPr lang="en-US" sz="1400" u="none" strike="noStrike" kern="0" spc="0" dirty="0">
                        <a:ln>
                          <a:noFill/>
                        </a:ln>
                        <a:solidFill>
                          <a:srgbClr val="000000"/>
                        </a:solidFill>
                        <a:effectLst>
                          <a:outerShdw sx="0" sy="0">
                            <a:srgbClr val="000000"/>
                          </a:outerShdw>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T w="12700" cap="flat" cmpd="sng" algn="ctr">
                      <a:solidFill>
                        <a:srgbClr val="80C34A"/>
                      </a:solidFill>
                      <a:prstDash val="solid"/>
                      <a:round/>
                      <a:headEnd type="none" w="med" len="med"/>
                      <a:tailEnd type="none" w="med" len="med"/>
                    </a:lnT>
                    <a:lnB w="12700" cap="flat" cmpd="sng" algn="ctr">
                      <a:solidFill>
                        <a:srgbClr val="80C34A"/>
                      </a:solidFill>
                      <a:prstDash val="solid"/>
                      <a:round/>
                      <a:headEnd type="none" w="med" len="med"/>
                      <a:tailEnd type="none" w="med" len="med"/>
                    </a:lnB>
                  </a:tcPr>
                </a:tc>
                <a:tc>
                  <a:txBody>
                    <a:bodyPr/>
                    <a:lstStyle/>
                    <a:p>
                      <a:pPr marL="0" marR="0" algn="l">
                        <a:spcBef>
                          <a:spcPts val="0"/>
                        </a:spcBef>
                        <a:spcAft>
                          <a:spcPts val="0"/>
                        </a:spcAft>
                      </a:pPr>
                      <a:r>
                        <a:rPr lang="en-US" sz="1400" dirty="0">
                          <a:effectLst/>
                          <a:uFill>
                            <a:solidFill>
                              <a:srgbClr val="000000"/>
                            </a:solidFill>
                          </a:uFill>
                        </a:rPr>
                        <a:t>Everyone should be a </a:t>
                      </a:r>
                      <a:r>
                        <a:rPr lang="en-US" sz="1400" dirty="0" smtClean="0">
                          <a:effectLst/>
                          <a:uFill>
                            <a:solidFill>
                              <a:srgbClr val="000000"/>
                            </a:solidFill>
                          </a:uFill>
                        </a:rPr>
                        <a:t>champion </a:t>
                      </a:r>
                      <a:r>
                        <a:rPr lang="en-US" sz="1400" dirty="0">
                          <a:effectLst/>
                          <a:uFill>
                            <a:solidFill>
                              <a:srgbClr val="000000"/>
                            </a:solidFill>
                          </a:uFill>
                        </a:rPr>
                        <a:t>in some capacity, as everyone has a responsibility to advocate for the initiative. However, there should be key individuals who have influence and visibility to secure resources and political will to move the career pathways work forward. It is understood that these champions may not have time to do all of the career pathways work, so champions may designate staff to complete the work.</a:t>
                      </a:r>
                      <a:endParaRPr lang="en-US" sz="1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R w="12700" cap="flat" cmpd="sng" algn="ctr">
                      <a:solidFill>
                        <a:srgbClr val="80C34A"/>
                      </a:solidFill>
                      <a:prstDash val="solid"/>
                      <a:round/>
                      <a:headEnd type="none" w="med" len="med"/>
                      <a:tailEnd type="none" w="med" len="med"/>
                    </a:lnR>
                    <a:lnT w="12700" cap="flat" cmpd="sng" algn="ctr">
                      <a:solidFill>
                        <a:srgbClr val="80C34A"/>
                      </a:solidFill>
                      <a:prstDash val="solid"/>
                      <a:round/>
                      <a:headEnd type="none" w="med" len="med"/>
                      <a:tailEnd type="none" w="med" len="med"/>
                    </a:lnT>
                    <a:lnB w="12700" cap="flat" cmpd="sng" algn="ctr">
                      <a:solidFill>
                        <a:srgbClr val="80C34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786740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of the Connector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81125151"/>
              </p:ext>
            </p:extLst>
          </p:nvPr>
        </p:nvGraphicFramePr>
        <p:xfrm>
          <a:off x="687387" y="2055813"/>
          <a:ext cx="7507044" cy="3449950"/>
        </p:xfrm>
        <a:graphic>
          <a:graphicData uri="http://schemas.openxmlformats.org/drawingml/2006/table">
            <a:tbl>
              <a:tblPr firstRow="1" firstCol="1" bandRow="1">
                <a:tableStyleId>{F2DE63D5-997A-4646-A377-4702673A728D}</a:tableStyleId>
              </a:tblPr>
              <a:tblGrid>
                <a:gridCol w="1195812"/>
                <a:gridCol w="2391625"/>
                <a:gridCol w="3919607"/>
              </a:tblGrid>
              <a:tr h="374142">
                <a:tc>
                  <a:txBody>
                    <a:bodyPr/>
                    <a:lstStyle/>
                    <a:p>
                      <a:pPr marL="0" marR="0" algn="ctr">
                        <a:spcBef>
                          <a:spcPts val="0"/>
                        </a:spcBef>
                        <a:spcAft>
                          <a:spcPts val="0"/>
                        </a:spcAft>
                      </a:pPr>
                      <a:r>
                        <a:rPr lang="en-US" sz="1800" dirty="0">
                          <a:effectLst/>
                          <a:uFill>
                            <a:solidFill>
                              <a:srgbClr val="000000"/>
                            </a:solidFill>
                          </a:uFill>
                        </a:rPr>
                        <a:t>Role</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rgbClr val="FCB64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CB64B"/>
                      </a:solidFill>
                      <a:prstDash val="solid"/>
                      <a:round/>
                      <a:headEnd type="none" w="med" len="med"/>
                      <a:tailEnd type="none" w="med" len="med"/>
                    </a:lnT>
                    <a:lnB w="12700" cap="flat" cmpd="sng" algn="ctr">
                      <a:solidFill>
                        <a:srgbClr val="FCB64B"/>
                      </a:solidFill>
                      <a:prstDash val="solid"/>
                      <a:round/>
                      <a:headEnd type="none" w="med" len="med"/>
                      <a:tailEnd type="none" w="med" len="med"/>
                    </a:lnB>
                    <a:solidFill>
                      <a:srgbClr val="FCB64B"/>
                    </a:solidFill>
                  </a:tcPr>
                </a:tc>
                <a:tc>
                  <a:txBody>
                    <a:bodyPr/>
                    <a:lstStyle/>
                    <a:p>
                      <a:pPr marL="0" marR="0" algn="ctr">
                        <a:spcBef>
                          <a:spcPts val="0"/>
                        </a:spcBef>
                        <a:spcAft>
                          <a:spcPts val="0"/>
                        </a:spcAft>
                      </a:pPr>
                      <a:r>
                        <a:rPr lang="en-US" sz="1800" dirty="0">
                          <a:effectLst/>
                          <a:uFill>
                            <a:solidFill>
                              <a:srgbClr val="000000"/>
                            </a:solidFill>
                          </a:uFill>
                        </a:rPr>
                        <a:t>Responsibilities</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CB64B"/>
                      </a:solidFill>
                      <a:prstDash val="solid"/>
                      <a:round/>
                      <a:headEnd type="none" w="med" len="med"/>
                      <a:tailEnd type="none" w="med" len="med"/>
                    </a:lnT>
                    <a:lnB w="12700" cap="flat" cmpd="sng" algn="ctr">
                      <a:solidFill>
                        <a:srgbClr val="FCB64B"/>
                      </a:solidFill>
                      <a:prstDash val="solid"/>
                      <a:round/>
                      <a:headEnd type="none" w="med" len="med"/>
                      <a:tailEnd type="none" w="med" len="med"/>
                    </a:lnB>
                    <a:solidFill>
                      <a:srgbClr val="FCB64B"/>
                    </a:solidFill>
                  </a:tcPr>
                </a:tc>
                <a:tc>
                  <a:txBody>
                    <a:bodyPr/>
                    <a:lstStyle/>
                    <a:p>
                      <a:pPr marL="0" marR="0" algn="ctr">
                        <a:spcBef>
                          <a:spcPts val="0"/>
                        </a:spcBef>
                        <a:spcAft>
                          <a:spcPts val="0"/>
                        </a:spcAft>
                      </a:pPr>
                      <a:r>
                        <a:rPr lang="en-US" sz="1800" dirty="0">
                          <a:effectLst/>
                          <a:uFill>
                            <a:solidFill>
                              <a:srgbClr val="000000"/>
                            </a:solidFill>
                          </a:uFill>
                        </a:rPr>
                        <a:t>Level of Engagement</a:t>
                      </a:r>
                      <a:endPar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chemeClr val="bg1"/>
                      </a:solidFill>
                      <a:prstDash val="solid"/>
                      <a:round/>
                      <a:headEnd type="none" w="med" len="med"/>
                      <a:tailEnd type="none" w="med" len="med"/>
                    </a:lnL>
                    <a:lnR w="12700" cap="flat" cmpd="sng" algn="ctr">
                      <a:solidFill>
                        <a:srgbClr val="FCB64B"/>
                      </a:solidFill>
                      <a:prstDash val="solid"/>
                      <a:round/>
                      <a:headEnd type="none" w="med" len="med"/>
                      <a:tailEnd type="none" w="med" len="med"/>
                    </a:lnR>
                    <a:lnT w="12700" cap="flat" cmpd="sng" algn="ctr">
                      <a:solidFill>
                        <a:srgbClr val="FCB64B"/>
                      </a:solidFill>
                      <a:prstDash val="solid"/>
                      <a:round/>
                      <a:headEnd type="none" w="med" len="med"/>
                      <a:tailEnd type="none" w="med" len="med"/>
                    </a:lnT>
                    <a:lnB w="12700" cap="flat" cmpd="sng" algn="ctr">
                      <a:solidFill>
                        <a:srgbClr val="FCB64B"/>
                      </a:solidFill>
                      <a:prstDash val="solid"/>
                      <a:round/>
                      <a:headEnd type="none" w="med" len="med"/>
                      <a:tailEnd type="none" w="med" len="med"/>
                    </a:lnB>
                    <a:solidFill>
                      <a:srgbClr val="FCB64B"/>
                    </a:solidFill>
                  </a:tcPr>
                </a:tc>
              </a:tr>
              <a:tr h="3074030">
                <a:tc>
                  <a:txBody>
                    <a:bodyPr/>
                    <a:lstStyle/>
                    <a:p>
                      <a:pPr marL="0" marR="0" algn="l">
                        <a:spcBef>
                          <a:spcPts val="0"/>
                        </a:spcBef>
                        <a:spcAft>
                          <a:spcPts val="0"/>
                        </a:spcAft>
                      </a:pPr>
                      <a:r>
                        <a:rPr lang="en-US" sz="1400" dirty="0">
                          <a:effectLst/>
                          <a:uFill>
                            <a:solidFill>
                              <a:srgbClr val="000000"/>
                            </a:solidFill>
                          </a:uFill>
                        </a:rPr>
                        <a:t>Connector</a:t>
                      </a:r>
                      <a:endParaRPr lang="en-US" sz="1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L w="12700" cap="flat" cmpd="sng" algn="ctr">
                      <a:solidFill>
                        <a:srgbClr val="FCB64B"/>
                      </a:solidFill>
                      <a:prstDash val="solid"/>
                      <a:round/>
                      <a:headEnd type="none" w="med" len="med"/>
                      <a:tailEnd type="none" w="med" len="med"/>
                    </a:lnL>
                    <a:lnT w="12700" cap="flat" cmpd="sng" algn="ctr">
                      <a:solidFill>
                        <a:srgbClr val="FCB64B"/>
                      </a:solidFill>
                      <a:prstDash val="solid"/>
                      <a:round/>
                      <a:headEnd type="none" w="med" len="med"/>
                      <a:tailEnd type="none" w="med" len="med"/>
                    </a:lnT>
                    <a:lnB w="12700" cap="flat" cmpd="sng" algn="ctr">
                      <a:solidFill>
                        <a:srgbClr val="FCB64B"/>
                      </a:solidFill>
                      <a:prstDash val="solid"/>
                      <a:round/>
                      <a:headEnd type="none" w="med" len="med"/>
                      <a:tailEnd type="none" w="med" len="med"/>
                    </a:lnB>
                  </a:tcPr>
                </a:tc>
                <a:tc>
                  <a:txBody>
                    <a:bodyPr/>
                    <a:lstStyle/>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Make connections between people and </a:t>
                      </a:r>
                      <a:r>
                        <a:rPr lang="en-US" sz="1400" u="none" strike="noStrike" kern="0" spc="0" dirty="0" smtClean="0">
                          <a:ln>
                            <a:noFill/>
                          </a:ln>
                          <a:effectLst>
                            <a:outerShdw sx="0" sy="0">
                              <a:srgbClr val="000000"/>
                            </a:outerShdw>
                          </a:effectLst>
                          <a:uFill>
                            <a:solidFill>
                              <a:srgbClr val="000000"/>
                            </a:solidFill>
                          </a:uFill>
                        </a:rPr>
                        <a:t>initiatives.</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Leverage and identify </a:t>
                      </a:r>
                      <a:r>
                        <a:rPr lang="en-US" sz="1400" u="none" strike="noStrike" kern="0" spc="0" dirty="0" smtClean="0">
                          <a:ln>
                            <a:noFill/>
                          </a:ln>
                          <a:effectLst>
                            <a:outerShdw sx="0" sy="0">
                              <a:srgbClr val="000000"/>
                            </a:outerShdw>
                          </a:effectLst>
                          <a:uFill>
                            <a:solidFill>
                              <a:srgbClr val="000000"/>
                            </a:solidFill>
                          </a:uFill>
                        </a:rPr>
                        <a:t>resources.</a:t>
                      </a:r>
                      <a:endParaRPr lang="en-US" sz="1400" u="none" strike="noStrike" kern="0" spc="0" dirty="0">
                        <a:ln>
                          <a:noFill/>
                        </a:ln>
                        <a:effectLst>
                          <a:outerShdw sx="0" sy="0">
                            <a:srgbClr val="000000"/>
                          </a:outerShdw>
                        </a:effectLst>
                        <a:uFill>
                          <a:solidFill>
                            <a:srgbClr val="000000"/>
                          </a:solidFill>
                        </a:uFill>
                      </a:endParaRPr>
                    </a:p>
                    <a:p>
                      <a:pPr marL="342900" marR="0" lvl="0" indent="-342900" algn="l" fontAlgn="base">
                        <a:spcBef>
                          <a:spcPts val="0"/>
                        </a:spcBef>
                        <a:spcAft>
                          <a:spcPts val="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uFill>
                            <a:solidFill>
                              <a:srgbClr val="000000"/>
                            </a:solidFill>
                          </a:uFill>
                        </a:rPr>
                        <a:t>Share information with </a:t>
                      </a:r>
                      <a:r>
                        <a:rPr lang="en-US" sz="1400" u="none" strike="noStrike" kern="0" spc="0" dirty="0" smtClean="0">
                          <a:ln>
                            <a:noFill/>
                          </a:ln>
                          <a:effectLst>
                            <a:outerShdw sx="0" sy="0">
                              <a:srgbClr val="000000"/>
                            </a:outerShdw>
                          </a:effectLst>
                          <a:uFill>
                            <a:solidFill>
                              <a:srgbClr val="000000"/>
                            </a:solidFill>
                          </a:uFill>
                        </a:rPr>
                        <a:t>stakeholders.</a:t>
                      </a:r>
                      <a:endParaRPr lang="en-US" sz="1400" u="none" strike="noStrike" kern="0" spc="0" dirty="0">
                        <a:ln>
                          <a:noFill/>
                        </a:ln>
                        <a:solidFill>
                          <a:srgbClr val="000000"/>
                        </a:solidFill>
                        <a:effectLst>
                          <a:outerShdw sx="0" sy="0">
                            <a:srgbClr val="000000"/>
                          </a:outerShdw>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T w="12700" cap="flat" cmpd="sng" algn="ctr">
                      <a:solidFill>
                        <a:srgbClr val="FCB64B"/>
                      </a:solidFill>
                      <a:prstDash val="solid"/>
                      <a:round/>
                      <a:headEnd type="none" w="med" len="med"/>
                      <a:tailEnd type="none" w="med" len="med"/>
                    </a:lnT>
                    <a:lnB w="12700" cap="flat" cmpd="sng" algn="ctr">
                      <a:solidFill>
                        <a:srgbClr val="FCB64B"/>
                      </a:solidFill>
                      <a:prstDash val="solid"/>
                      <a:round/>
                      <a:headEnd type="none" w="med" len="med"/>
                      <a:tailEnd type="none" w="med" len="med"/>
                    </a:lnB>
                  </a:tcPr>
                </a:tc>
                <a:tc>
                  <a:txBody>
                    <a:bodyPr/>
                    <a:lstStyle/>
                    <a:p>
                      <a:pPr marL="0" marR="0" algn="l">
                        <a:spcBef>
                          <a:spcPts val="0"/>
                        </a:spcBef>
                        <a:spcAft>
                          <a:spcPts val="0"/>
                        </a:spcAft>
                      </a:pPr>
                      <a:r>
                        <a:rPr lang="en-US" sz="1400" dirty="0">
                          <a:effectLst/>
                          <a:uFill>
                            <a:solidFill>
                              <a:srgbClr val="000000"/>
                            </a:solidFill>
                          </a:uFill>
                        </a:rPr>
                        <a:t>There should be a few key people involved who can make connections with other work or resources across the state. </a:t>
                      </a:r>
                      <a:endParaRPr lang="en-US" sz="1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lnR w="12700" cap="flat" cmpd="sng" algn="ctr">
                      <a:solidFill>
                        <a:srgbClr val="FCB64B"/>
                      </a:solidFill>
                      <a:prstDash val="solid"/>
                      <a:round/>
                      <a:headEnd type="none" w="med" len="med"/>
                      <a:tailEnd type="none" w="med" len="med"/>
                    </a:lnR>
                    <a:lnT w="12700" cap="flat" cmpd="sng" algn="ctr">
                      <a:solidFill>
                        <a:srgbClr val="FCB64B"/>
                      </a:solidFill>
                      <a:prstDash val="solid"/>
                      <a:round/>
                      <a:headEnd type="none" w="med" len="med"/>
                      <a:tailEnd type="none" w="med" len="med"/>
                    </a:lnT>
                    <a:lnB w="12700" cap="flat" cmpd="sng" algn="ctr">
                      <a:solidFill>
                        <a:srgbClr val="FCB64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789211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B76A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B76A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B76A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B76A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1286</TotalTime>
  <Words>1909</Words>
  <Application>Microsoft Office PowerPoint</Application>
  <PresentationFormat>On-screen Show (4:3)</PresentationFormat>
  <Paragraphs>216</Paragraphs>
  <Slides>31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 Unicode MS</vt:lpstr>
      <vt:lpstr>Arial</vt:lpstr>
      <vt:lpstr>Arial Narrow</vt:lpstr>
      <vt:lpstr>Courier New</vt:lpstr>
      <vt:lpstr>Helvetica Neue</vt:lpstr>
      <vt:lpstr>Symbol</vt:lpstr>
      <vt:lpstr>Times New Roman</vt:lpstr>
      <vt:lpstr>Wingdings</vt:lpstr>
      <vt:lpstr>Default</vt:lpstr>
      <vt:lpstr>Chapter 1: Identifying and Engaging Key Stakeholders and Defining Goals of the Career Pathways System</vt:lpstr>
      <vt:lpstr>Meeting Objectives</vt:lpstr>
      <vt:lpstr>Meeting Agenda</vt:lpstr>
      <vt:lpstr>Welcome and Introductions </vt:lpstr>
      <vt:lpstr>Welcome and Introductions</vt:lpstr>
      <vt:lpstr>Review Roles and Responsibilities</vt:lpstr>
      <vt:lpstr>Roles and Responsibilities Overview</vt:lpstr>
      <vt:lpstr>Role of the Champion</vt:lpstr>
      <vt:lpstr>Role of the Connector</vt:lpstr>
      <vt:lpstr>Role of the Decision Maker</vt:lpstr>
      <vt:lpstr>Role of the Doer</vt:lpstr>
      <vt:lpstr>Group Activity: Commitment to the Work</vt:lpstr>
      <vt:lpstr>Introduction to Career Pathways</vt:lpstr>
      <vt:lpstr>Why Career Pathways—Jobs </vt:lpstr>
      <vt:lpstr>Why Career Pathways—Students </vt:lpstr>
      <vt:lpstr>Why Career Pathways—Economy</vt:lpstr>
      <vt:lpstr>Activity: Individual Beliefs of a Career Pathways System</vt:lpstr>
      <vt:lpstr>Defining Career Pathways</vt:lpstr>
      <vt:lpstr>Activity: Defining Career Pathways</vt:lpstr>
      <vt:lpstr>Defining Career Pathways</vt:lpstr>
      <vt:lpstr>Department of Labor Definition</vt:lpstr>
      <vt:lpstr>OCTAE Definition</vt:lpstr>
      <vt:lpstr>Departments of Education, Health and Human Services, Labor Definition </vt:lpstr>
      <vt:lpstr>Alliance for Quality Career Pathways (CLASP) Definition </vt:lpstr>
      <vt:lpstr>Pathway to Prosperity Network Definition</vt:lpstr>
      <vt:lpstr>Prioritize Career Pathways Elements</vt:lpstr>
      <vt:lpstr>Activity: Prioritizing Career Pathways Elements</vt:lpstr>
      <vt:lpstr>Example Prioritization Activity  </vt:lpstr>
      <vt:lpstr>Recap and Next Steps</vt:lpstr>
      <vt:lpstr>Recap and 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Goals and Objectives</dc:title>
  <dc:creator>Cushing, Ellen</dc:creator>
  <cp:lastModifiedBy>Rosenstein, Amy</cp:lastModifiedBy>
  <cp:revision>79</cp:revision>
  <dcterms:modified xsi:type="dcterms:W3CDTF">2016-01-28T20:05:59Z</dcterms:modified>
</cp:coreProperties>
</file>