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21" r:id="rId4"/>
    <p:sldMasterId id="2147484342" r:id="rId5"/>
    <p:sldMasterId id="2147483674" r:id="rId6"/>
    <p:sldMasterId id="2147484042" r:id="rId7"/>
    <p:sldMasterId id="2147484330" r:id="rId8"/>
  </p:sldMasterIdLst>
  <p:notesMasterIdLst>
    <p:notesMasterId r:id="rId61"/>
  </p:notesMasterIdLst>
  <p:handoutMasterIdLst>
    <p:handoutMasterId r:id="rId62"/>
  </p:handoutMasterIdLst>
  <p:sldIdLst>
    <p:sldId id="711" r:id="rId9"/>
    <p:sldId id="675" r:id="rId10"/>
    <p:sldId id="477" r:id="rId11"/>
    <p:sldId id="468" r:id="rId12"/>
    <p:sldId id="334" r:id="rId13"/>
    <p:sldId id="679" r:id="rId14"/>
    <p:sldId id="680" r:id="rId15"/>
    <p:sldId id="463" r:id="rId16"/>
    <p:sldId id="486" r:id="rId17"/>
    <p:sldId id="681" r:id="rId18"/>
    <p:sldId id="441" r:id="rId19"/>
    <p:sldId id="683" r:id="rId20"/>
    <p:sldId id="687" r:id="rId21"/>
    <p:sldId id="686" r:id="rId22"/>
    <p:sldId id="698" r:id="rId23"/>
    <p:sldId id="336" r:id="rId24"/>
    <p:sldId id="700" r:id="rId25"/>
    <p:sldId id="442" r:id="rId26"/>
    <p:sldId id="445" r:id="rId27"/>
    <p:sldId id="464" r:id="rId28"/>
    <p:sldId id="688" r:id="rId29"/>
    <p:sldId id="665" r:id="rId30"/>
    <p:sldId id="701" r:id="rId31"/>
    <p:sldId id="691" r:id="rId32"/>
    <p:sldId id="702" r:id="rId33"/>
    <p:sldId id="652" r:id="rId34"/>
    <p:sldId id="703" r:id="rId35"/>
    <p:sldId id="656" r:id="rId36"/>
    <p:sldId id="654" r:id="rId37"/>
    <p:sldId id="644" r:id="rId38"/>
    <p:sldId id="660" r:id="rId39"/>
    <p:sldId id="663" r:id="rId40"/>
    <p:sldId id="661" r:id="rId41"/>
    <p:sldId id="662" r:id="rId42"/>
    <p:sldId id="664" r:id="rId43"/>
    <p:sldId id="666" r:id="rId44"/>
    <p:sldId id="704" r:id="rId45"/>
    <p:sldId id="669" r:id="rId46"/>
    <p:sldId id="670" r:id="rId47"/>
    <p:sldId id="671" r:id="rId48"/>
    <p:sldId id="673" r:id="rId49"/>
    <p:sldId id="672" r:id="rId50"/>
    <p:sldId id="674" r:id="rId51"/>
    <p:sldId id="707" r:id="rId52"/>
    <p:sldId id="617" r:id="rId53"/>
    <p:sldId id="705" r:id="rId54"/>
    <p:sldId id="510" r:id="rId55"/>
    <p:sldId id="709" r:id="rId56"/>
    <p:sldId id="710" r:id="rId57"/>
    <p:sldId id="471" r:id="rId58"/>
    <p:sldId id="474" r:id="rId59"/>
    <p:sldId id="431" r:id="rId60"/>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ffin, Jessica" initials="GJ" lastIdx="3" clrIdx="0"/>
  <p:cmAuthor id="2" name="Neloms, GeMar" initials="NG" lastIdx="9"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8C670A"/>
    <a:srgbClr val="856209"/>
    <a:srgbClr val="185E56"/>
    <a:srgbClr val="125E1D"/>
    <a:srgbClr val="73350F"/>
    <a:srgbClr val="2E4488"/>
    <a:srgbClr val="946D0A"/>
    <a:srgbClr val="276173"/>
    <a:srgbClr val="008080"/>
    <a:srgbClr val="FDB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19" autoAdjust="0"/>
    <p:restoredTop sz="54152" autoAdjust="0"/>
  </p:normalViewPr>
  <p:slideViewPr>
    <p:cSldViewPr snapToGrid="0">
      <p:cViewPr varScale="1">
        <p:scale>
          <a:sx n="62" d="100"/>
          <a:sy n="62" d="100"/>
        </p:scale>
        <p:origin x="2874" y="60"/>
      </p:cViewPr>
      <p:guideLst>
        <p:guide orient="horz"/>
        <p:guide/>
      </p:guideLst>
    </p:cSldViewPr>
  </p:slideViewPr>
  <p:outlineViewPr>
    <p:cViewPr>
      <p:scale>
        <a:sx n="33" d="100"/>
        <a:sy n="33" d="100"/>
      </p:scale>
      <p:origin x="0" y="-1788"/>
    </p:cViewPr>
  </p:outlineViewPr>
  <p:notesTextViewPr>
    <p:cViewPr>
      <p:scale>
        <a:sx n="100" d="100"/>
        <a:sy n="100" d="100"/>
      </p:scale>
      <p:origin x="0" y="0"/>
    </p:cViewPr>
  </p:notesTextViewPr>
  <p:sorterViewPr>
    <p:cViewPr>
      <p:scale>
        <a:sx n="150" d="100"/>
        <a:sy n="150" d="100"/>
      </p:scale>
      <p:origin x="0" y="-22338"/>
    </p:cViewPr>
  </p:sorterViewPr>
  <p:notesViewPr>
    <p:cSldViewPr snapToGrid="0">
      <p:cViewPr varScale="1">
        <p:scale>
          <a:sx n="88" d="100"/>
          <a:sy n="88" d="100"/>
        </p:scale>
        <p:origin x="-3786"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ata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34928-8467-468B-A99B-061E835CAC30}"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7ED3C3CD-BA51-482C-BB1B-BDC63AFC324A}">
      <dgm:prSet phldrT="[Text]" custT="1"/>
      <dgm:spPr>
        <a:solidFill>
          <a:srgbClr val="2E4488"/>
        </a:solidFill>
      </dgm:spPr>
      <dgm:t>
        <a:bodyPr/>
        <a:lstStyle/>
        <a:p>
          <a:endParaRPr lang="en-US" sz="800" dirty="0"/>
        </a:p>
      </dgm:t>
    </dgm:pt>
    <dgm:pt modelId="{32FFD4AD-6E81-4DE7-B61D-A5F9F0C04E5D}" type="sibTrans" cxnId="{94487198-A0F0-47DF-BC8C-35F4D20F0BF4}">
      <dgm:prSet/>
      <dgm:spPr/>
      <dgm:t>
        <a:bodyPr/>
        <a:lstStyle/>
        <a:p>
          <a:endParaRPr lang="en-US"/>
        </a:p>
      </dgm:t>
    </dgm:pt>
    <dgm:pt modelId="{0D60CB65-0936-45CE-B0BE-FE5CF353D36F}" type="parTrans" cxnId="{94487198-A0F0-47DF-BC8C-35F4D20F0BF4}">
      <dgm:prSet/>
      <dgm:spPr/>
      <dgm:t>
        <a:bodyPr/>
        <a:lstStyle/>
        <a:p>
          <a:endParaRPr lang="en-US"/>
        </a:p>
      </dgm:t>
    </dgm:pt>
    <dgm:pt modelId="{21A70BCF-1A40-4C12-96D0-39E708D22CD3}">
      <dgm:prSet custT="1"/>
      <dgm:spPr/>
      <dgm:t>
        <a:bodyPr/>
        <a:lstStyle/>
        <a:p>
          <a:r>
            <a:rPr lang="en-US" sz="2400" dirty="0"/>
            <a:t>Collect employer’s perspective on the knowledge and skills students gain.</a:t>
          </a:r>
          <a:br>
            <a:rPr lang="en-US" sz="2400" dirty="0"/>
          </a:br>
          <a:endParaRPr lang="en-US" sz="2400" dirty="0"/>
        </a:p>
      </dgm:t>
    </dgm:pt>
    <dgm:pt modelId="{899FF07E-74B0-47EB-BDD2-F0BAA39472F1}" type="sibTrans" cxnId="{3F6394EC-7883-49DB-AFDB-988FC72DA68D}">
      <dgm:prSet/>
      <dgm:spPr/>
      <dgm:t>
        <a:bodyPr/>
        <a:lstStyle/>
        <a:p>
          <a:endParaRPr lang="en-US"/>
        </a:p>
      </dgm:t>
    </dgm:pt>
    <dgm:pt modelId="{69E79086-FFDC-4481-BE52-DCCF390AB349}" type="parTrans" cxnId="{3F6394EC-7883-49DB-AFDB-988FC72DA68D}">
      <dgm:prSet/>
      <dgm:spPr/>
      <dgm:t>
        <a:bodyPr/>
        <a:lstStyle/>
        <a:p>
          <a:endParaRPr lang="en-US"/>
        </a:p>
      </dgm:t>
    </dgm:pt>
    <dgm:pt modelId="{7010BB88-B28A-4D4B-8924-30CFBCFDE090}">
      <dgm:prSet custT="1"/>
      <dgm:spPr/>
      <dgm:t>
        <a:bodyPr/>
        <a:lstStyle/>
        <a:p>
          <a:r>
            <a:rPr lang="en-US" sz="2400" dirty="0"/>
            <a:t>Encourage employers to provide students with feedback on their performance. </a:t>
          </a:r>
          <a:br>
            <a:rPr lang="en-US" sz="2400" dirty="0"/>
          </a:br>
          <a:endParaRPr lang="en-US" sz="2400" dirty="0"/>
        </a:p>
      </dgm:t>
    </dgm:pt>
    <dgm:pt modelId="{540403F8-2154-4855-A8AA-EA5A9BF51500}" type="sibTrans" cxnId="{DFCD3366-BD3E-497E-9144-AD91A6E24C6A}">
      <dgm:prSet/>
      <dgm:spPr/>
      <dgm:t>
        <a:bodyPr/>
        <a:lstStyle/>
        <a:p>
          <a:endParaRPr lang="en-US"/>
        </a:p>
      </dgm:t>
    </dgm:pt>
    <dgm:pt modelId="{295A1AF5-72A0-417F-9E1B-EF3DC2A59B4D}" type="parTrans" cxnId="{DFCD3366-BD3E-497E-9144-AD91A6E24C6A}">
      <dgm:prSet/>
      <dgm:spPr/>
      <dgm:t>
        <a:bodyPr/>
        <a:lstStyle/>
        <a:p>
          <a:endParaRPr lang="en-US"/>
        </a:p>
      </dgm:t>
    </dgm:pt>
    <dgm:pt modelId="{F5F36111-10C7-41C7-8E1A-9B0AAD3A38F5}">
      <dgm:prSet custT="1"/>
      <dgm:spPr/>
      <dgm:t>
        <a:bodyPr/>
        <a:lstStyle/>
        <a:p>
          <a:r>
            <a:rPr lang="en-US" sz="2400" dirty="0"/>
            <a:t>Model the employer evaluation and feedback process within the real world.</a:t>
          </a:r>
          <a:br>
            <a:rPr lang="en-US" sz="2400" dirty="0"/>
          </a:br>
          <a:endParaRPr lang="en-US" sz="2400" dirty="0"/>
        </a:p>
      </dgm:t>
    </dgm:pt>
    <dgm:pt modelId="{025A6CE7-928F-4303-8B24-CA8CDD4A4420}" type="sibTrans" cxnId="{CF4FA4FF-55E2-47F7-A885-00FCB5A68A21}">
      <dgm:prSet/>
      <dgm:spPr/>
      <dgm:t>
        <a:bodyPr/>
        <a:lstStyle/>
        <a:p>
          <a:endParaRPr lang="en-US"/>
        </a:p>
      </dgm:t>
    </dgm:pt>
    <dgm:pt modelId="{1E787384-4B0B-45F5-9765-BC519AF2DC79}" type="parTrans" cxnId="{CF4FA4FF-55E2-47F7-A885-00FCB5A68A21}">
      <dgm:prSet/>
      <dgm:spPr/>
      <dgm:t>
        <a:bodyPr/>
        <a:lstStyle/>
        <a:p>
          <a:endParaRPr lang="en-US"/>
        </a:p>
      </dgm:t>
    </dgm:pt>
    <dgm:pt modelId="{681AABD6-CE10-4836-ABEA-7AA17986ED3A}">
      <dgm:prSet custT="1"/>
      <dgm:spPr/>
      <dgm:t>
        <a:bodyPr/>
        <a:lstStyle/>
        <a:p>
          <a:r>
            <a:rPr lang="en-US" sz="2400" dirty="0"/>
            <a:t>Evaluate work-based learning program quality.</a:t>
          </a:r>
        </a:p>
      </dgm:t>
    </dgm:pt>
    <dgm:pt modelId="{431877FB-1FD1-45F1-A1CF-BE9DC600162C}" type="sibTrans" cxnId="{387E5B95-CBF4-4AF9-A81D-D0C964CA659F}">
      <dgm:prSet/>
      <dgm:spPr/>
      <dgm:t>
        <a:bodyPr/>
        <a:lstStyle/>
        <a:p>
          <a:endParaRPr lang="en-US"/>
        </a:p>
      </dgm:t>
    </dgm:pt>
    <dgm:pt modelId="{EFF1C694-B894-4A87-885D-EAC3A66A3344}" type="parTrans" cxnId="{387E5B95-CBF4-4AF9-A81D-D0C964CA659F}">
      <dgm:prSet/>
      <dgm:spPr/>
      <dgm:t>
        <a:bodyPr/>
        <a:lstStyle/>
        <a:p>
          <a:endParaRPr lang="en-US"/>
        </a:p>
      </dgm:t>
    </dgm:pt>
    <dgm:pt modelId="{D8C21B02-18B4-4731-8272-62019D2A46AB}" type="pres">
      <dgm:prSet presAssocID="{7A534928-8467-468B-A99B-061E835CAC30}" presName="linear" presStyleCnt="0">
        <dgm:presLayoutVars>
          <dgm:dir/>
          <dgm:resizeHandles val="exact"/>
        </dgm:presLayoutVars>
      </dgm:prSet>
      <dgm:spPr/>
    </dgm:pt>
    <dgm:pt modelId="{4543BFA2-798F-4361-876B-AE26F76C4D0E}" type="pres">
      <dgm:prSet presAssocID="{7ED3C3CD-BA51-482C-BB1B-BDC63AFC324A}" presName="comp" presStyleCnt="0"/>
      <dgm:spPr/>
    </dgm:pt>
    <dgm:pt modelId="{81AAED6F-50DE-47AF-9205-21A44F1985E0}" type="pres">
      <dgm:prSet presAssocID="{7ED3C3CD-BA51-482C-BB1B-BDC63AFC324A}" presName="box" presStyleLbl="node1" presStyleIdx="0" presStyleCnt="1"/>
      <dgm:spPr/>
    </dgm:pt>
    <dgm:pt modelId="{D522BF97-1DB4-49EC-8DED-1BBA51B2BD18}" type="pres">
      <dgm:prSet presAssocID="{7ED3C3CD-BA51-482C-BB1B-BDC63AFC324A}" presName="img" presStyleLbl="fgImgPlace1" presStyleIdx="0" presStyleCnt="1" custScaleX="106530" custScaleY="53572" custLinFactNeighborX="-9059" custLinFactNeighborY="-157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dgm:spPr>
      <dgm:extLst>
        <a:ext uri="{E40237B7-FDA0-4F09-8148-C483321AD2D9}">
          <dgm14:cNvPr xmlns:dgm14="http://schemas.microsoft.com/office/drawing/2010/diagram" id="0" name="" descr="Checklist"/>
        </a:ext>
      </dgm:extLst>
    </dgm:pt>
    <dgm:pt modelId="{6FA9EEDF-607E-4154-8185-C3C3FB065351}" type="pres">
      <dgm:prSet presAssocID="{7ED3C3CD-BA51-482C-BB1B-BDC63AFC324A}" presName="text" presStyleLbl="node1" presStyleIdx="0" presStyleCnt="1">
        <dgm:presLayoutVars>
          <dgm:bulletEnabled val="1"/>
        </dgm:presLayoutVars>
      </dgm:prSet>
      <dgm:spPr/>
    </dgm:pt>
  </dgm:ptLst>
  <dgm:cxnLst>
    <dgm:cxn modelId="{5BC9920A-A62D-428E-8F66-9358ADB4309C}" type="presOf" srcId="{7010BB88-B28A-4D4B-8924-30CFBCFDE090}" destId="{81AAED6F-50DE-47AF-9205-21A44F1985E0}" srcOrd="0" destOrd="2" presId="urn:microsoft.com/office/officeart/2005/8/layout/vList4"/>
    <dgm:cxn modelId="{F1D81D14-C771-4D0A-B251-A492FBDD8CE4}" type="presOf" srcId="{F5F36111-10C7-41C7-8E1A-9B0AAD3A38F5}" destId="{81AAED6F-50DE-47AF-9205-21A44F1985E0}" srcOrd="0" destOrd="3" presId="urn:microsoft.com/office/officeart/2005/8/layout/vList4"/>
    <dgm:cxn modelId="{F28BBD16-DBD3-447E-BAB8-E929423B1B2D}" type="presOf" srcId="{F5F36111-10C7-41C7-8E1A-9B0AAD3A38F5}" destId="{6FA9EEDF-607E-4154-8185-C3C3FB065351}" srcOrd="1" destOrd="3" presId="urn:microsoft.com/office/officeart/2005/8/layout/vList4"/>
    <dgm:cxn modelId="{DFCD3366-BD3E-497E-9144-AD91A6E24C6A}" srcId="{7ED3C3CD-BA51-482C-BB1B-BDC63AFC324A}" destId="{7010BB88-B28A-4D4B-8924-30CFBCFDE090}" srcOrd="1" destOrd="0" parTransId="{295A1AF5-72A0-417F-9E1B-EF3DC2A59B4D}" sibTransId="{540403F8-2154-4855-A8AA-EA5A9BF51500}"/>
    <dgm:cxn modelId="{2481BE4F-13A3-4D5F-97CB-07E428473C12}" type="presOf" srcId="{7A534928-8467-468B-A99B-061E835CAC30}" destId="{D8C21B02-18B4-4731-8272-62019D2A46AB}" srcOrd="0" destOrd="0" presId="urn:microsoft.com/office/officeart/2005/8/layout/vList4"/>
    <dgm:cxn modelId="{A3576554-23E0-42C6-86E8-8B03A9230EA8}" type="presOf" srcId="{7ED3C3CD-BA51-482C-BB1B-BDC63AFC324A}" destId="{6FA9EEDF-607E-4154-8185-C3C3FB065351}" srcOrd="1" destOrd="0" presId="urn:microsoft.com/office/officeart/2005/8/layout/vList4"/>
    <dgm:cxn modelId="{67EF7F78-1B9F-4E25-9A65-8259D601E2F8}" type="presOf" srcId="{21A70BCF-1A40-4C12-96D0-39E708D22CD3}" destId="{81AAED6F-50DE-47AF-9205-21A44F1985E0}" srcOrd="0" destOrd="1" presId="urn:microsoft.com/office/officeart/2005/8/layout/vList4"/>
    <dgm:cxn modelId="{3CD8E692-85F3-4615-A670-6BA3535A00DD}" type="presOf" srcId="{681AABD6-CE10-4836-ABEA-7AA17986ED3A}" destId="{6FA9EEDF-607E-4154-8185-C3C3FB065351}" srcOrd="1" destOrd="4" presId="urn:microsoft.com/office/officeart/2005/8/layout/vList4"/>
    <dgm:cxn modelId="{387E5B95-CBF4-4AF9-A81D-D0C964CA659F}" srcId="{7ED3C3CD-BA51-482C-BB1B-BDC63AFC324A}" destId="{681AABD6-CE10-4836-ABEA-7AA17986ED3A}" srcOrd="3" destOrd="0" parTransId="{EFF1C694-B894-4A87-885D-EAC3A66A3344}" sibTransId="{431877FB-1FD1-45F1-A1CF-BE9DC600162C}"/>
    <dgm:cxn modelId="{94487198-A0F0-47DF-BC8C-35F4D20F0BF4}" srcId="{7A534928-8467-468B-A99B-061E835CAC30}" destId="{7ED3C3CD-BA51-482C-BB1B-BDC63AFC324A}" srcOrd="0" destOrd="0" parTransId="{0D60CB65-0936-45CE-B0BE-FE5CF353D36F}" sibTransId="{32FFD4AD-6E81-4DE7-B61D-A5F9F0C04E5D}"/>
    <dgm:cxn modelId="{648C9A98-3263-4A0A-A997-A22C5A26AEED}" type="presOf" srcId="{21A70BCF-1A40-4C12-96D0-39E708D22CD3}" destId="{6FA9EEDF-607E-4154-8185-C3C3FB065351}" srcOrd="1" destOrd="1" presId="urn:microsoft.com/office/officeart/2005/8/layout/vList4"/>
    <dgm:cxn modelId="{48E7B1A2-71ED-4BBC-BA6A-D28F8CBD60F2}" type="presOf" srcId="{7ED3C3CD-BA51-482C-BB1B-BDC63AFC324A}" destId="{81AAED6F-50DE-47AF-9205-21A44F1985E0}" srcOrd="0" destOrd="0" presId="urn:microsoft.com/office/officeart/2005/8/layout/vList4"/>
    <dgm:cxn modelId="{8928B2A6-7F0A-4F56-AE50-5E6819F2D952}" type="presOf" srcId="{7010BB88-B28A-4D4B-8924-30CFBCFDE090}" destId="{6FA9EEDF-607E-4154-8185-C3C3FB065351}" srcOrd="1" destOrd="2" presId="urn:microsoft.com/office/officeart/2005/8/layout/vList4"/>
    <dgm:cxn modelId="{5470C6E6-914A-46F1-9C76-BCBB2FE49373}" type="presOf" srcId="{681AABD6-CE10-4836-ABEA-7AA17986ED3A}" destId="{81AAED6F-50DE-47AF-9205-21A44F1985E0}" srcOrd="0" destOrd="4" presId="urn:microsoft.com/office/officeart/2005/8/layout/vList4"/>
    <dgm:cxn modelId="{3F6394EC-7883-49DB-AFDB-988FC72DA68D}" srcId="{7ED3C3CD-BA51-482C-BB1B-BDC63AFC324A}" destId="{21A70BCF-1A40-4C12-96D0-39E708D22CD3}" srcOrd="0" destOrd="0" parTransId="{69E79086-FFDC-4481-BE52-DCCF390AB349}" sibTransId="{899FF07E-74B0-47EB-BDD2-F0BAA39472F1}"/>
    <dgm:cxn modelId="{CF4FA4FF-55E2-47F7-A885-00FCB5A68A21}" srcId="{7ED3C3CD-BA51-482C-BB1B-BDC63AFC324A}" destId="{F5F36111-10C7-41C7-8E1A-9B0AAD3A38F5}" srcOrd="2" destOrd="0" parTransId="{1E787384-4B0B-45F5-9765-BC519AF2DC79}" sibTransId="{025A6CE7-928F-4303-8B24-CA8CDD4A4420}"/>
    <dgm:cxn modelId="{6EC14284-E4C4-4AD6-9970-EC09E3F20D2D}" type="presParOf" srcId="{D8C21B02-18B4-4731-8272-62019D2A46AB}" destId="{4543BFA2-798F-4361-876B-AE26F76C4D0E}" srcOrd="0" destOrd="0" presId="urn:microsoft.com/office/officeart/2005/8/layout/vList4"/>
    <dgm:cxn modelId="{B9D08023-3541-406E-813E-DD2BCD14780A}" type="presParOf" srcId="{4543BFA2-798F-4361-876B-AE26F76C4D0E}" destId="{81AAED6F-50DE-47AF-9205-21A44F1985E0}" srcOrd="0" destOrd="0" presId="urn:microsoft.com/office/officeart/2005/8/layout/vList4"/>
    <dgm:cxn modelId="{D49DD01F-126C-44B0-B40F-A06800CDAD21}" type="presParOf" srcId="{4543BFA2-798F-4361-876B-AE26F76C4D0E}" destId="{D522BF97-1DB4-49EC-8DED-1BBA51B2BD18}" srcOrd="1" destOrd="0" presId="urn:microsoft.com/office/officeart/2005/8/layout/vList4"/>
    <dgm:cxn modelId="{BE7FCFE2-2EBF-4DA0-8084-244082305A52}" type="presParOf" srcId="{4543BFA2-798F-4361-876B-AE26F76C4D0E}" destId="{6FA9EEDF-607E-4154-8185-C3C3FB065351}"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A4082E-E5E0-4181-97EB-C1FC634275BD}"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03C0E97-4491-46CB-BAF0-5CAC4EF65BB7}">
      <dgm:prSet phldrT="[Text]"/>
      <dgm:spPr/>
      <dgm:t>
        <a:bodyPr/>
        <a:lstStyle/>
        <a:p>
          <a:r>
            <a:rPr lang="en-US" dirty="0"/>
            <a:t>Weighted</a:t>
          </a:r>
        </a:p>
      </dgm:t>
    </dgm:pt>
    <dgm:pt modelId="{A65D8B47-F2DA-4EAD-8ED3-6186D86ABF23}" type="parTrans" cxnId="{C377A4F8-D829-4831-92EC-00A68A6E6F6A}">
      <dgm:prSet/>
      <dgm:spPr/>
      <dgm:t>
        <a:bodyPr/>
        <a:lstStyle/>
        <a:p>
          <a:endParaRPr lang="en-US"/>
        </a:p>
      </dgm:t>
    </dgm:pt>
    <dgm:pt modelId="{D63F2C46-6076-4096-B39B-6477E97B4A42}" type="sibTrans" cxnId="{C377A4F8-D829-4831-92EC-00A68A6E6F6A}">
      <dgm:prSet/>
      <dgm:spPr/>
      <dgm:t>
        <a:bodyPr/>
        <a:lstStyle/>
        <a:p>
          <a:endParaRPr lang="en-US"/>
        </a:p>
      </dgm:t>
    </dgm:pt>
    <dgm:pt modelId="{2EDDF388-5661-4094-8B65-C7A0892BEE71}">
      <dgm:prSet phldrT="[Text]"/>
      <dgm:spPr/>
      <dgm:t>
        <a:bodyPr/>
        <a:lstStyle/>
        <a:p>
          <a:pPr marL="0" indent="0">
            <a:buNone/>
          </a:pPr>
          <a:r>
            <a:rPr lang="en-US" dirty="0"/>
            <a:t>Assign points or values to each rating</a:t>
          </a:r>
        </a:p>
      </dgm:t>
    </dgm:pt>
    <dgm:pt modelId="{8DA20E73-7830-49BE-B132-D4B84B4A764C}" type="parTrans" cxnId="{96897A03-F2AE-47BD-9E64-C3A5CD244541}">
      <dgm:prSet/>
      <dgm:spPr/>
      <dgm:t>
        <a:bodyPr/>
        <a:lstStyle/>
        <a:p>
          <a:endParaRPr lang="en-US"/>
        </a:p>
      </dgm:t>
    </dgm:pt>
    <dgm:pt modelId="{F3318AEB-73B9-4C36-B990-E39943B795C1}" type="sibTrans" cxnId="{96897A03-F2AE-47BD-9E64-C3A5CD244541}">
      <dgm:prSet/>
      <dgm:spPr/>
      <dgm:t>
        <a:bodyPr/>
        <a:lstStyle/>
        <a:p>
          <a:endParaRPr lang="en-US"/>
        </a:p>
      </dgm:t>
    </dgm:pt>
    <dgm:pt modelId="{77B9E9A8-DD78-4589-A455-0DBFBEAF2705}">
      <dgm:prSet phldrT="[Text]"/>
      <dgm:spPr>
        <a:solidFill>
          <a:srgbClr val="185E56"/>
        </a:solidFill>
        <a:ln>
          <a:noFill/>
        </a:ln>
      </dgm:spPr>
      <dgm:t>
        <a:bodyPr/>
        <a:lstStyle/>
        <a:p>
          <a:r>
            <a:rPr lang="en-US" dirty="0"/>
            <a:t>Qualitative</a:t>
          </a:r>
        </a:p>
      </dgm:t>
    </dgm:pt>
    <dgm:pt modelId="{BE93D5B0-8BA3-4488-A683-FAA5ED6DEC90}" type="parTrans" cxnId="{E9D8E5D1-8468-43FA-A1EF-252FBEC58AB2}">
      <dgm:prSet/>
      <dgm:spPr/>
      <dgm:t>
        <a:bodyPr/>
        <a:lstStyle/>
        <a:p>
          <a:endParaRPr lang="en-US"/>
        </a:p>
      </dgm:t>
    </dgm:pt>
    <dgm:pt modelId="{DE7F2CCE-A312-4373-8040-CFFE0537B476}" type="sibTrans" cxnId="{E9D8E5D1-8468-43FA-A1EF-252FBEC58AB2}">
      <dgm:prSet/>
      <dgm:spPr/>
      <dgm:t>
        <a:bodyPr/>
        <a:lstStyle/>
        <a:p>
          <a:endParaRPr lang="en-US"/>
        </a:p>
      </dgm:t>
    </dgm:pt>
    <dgm:pt modelId="{81639B4E-D214-470F-B811-7129F4D27EA3}">
      <dgm:prSet phldrT="[Text]"/>
      <dgm:spPr/>
      <dgm:t>
        <a:bodyPr/>
        <a:lstStyle/>
        <a:p>
          <a:pPr marL="0" indent="0">
            <a:buNone/>
          </a:pPr>
          <a:r>
            <a:rPr lang="en-US" dirty="0"/>
            <a:t>Describe the level of performance or growth</a:t>
          </a:r>
        </a:p>
      </dgm:t>
    </dgm:pt>
    <dgm:pt modelId="{5D73FDA3-8844-4A77-943B-E118245DB482}" type="parTrans" cxnId="{C153504E-FCAD-4AEF-8D3E-B0554BADF1A3}">
      <dgm:prSet/>
      <dgm:spPr/>
      <dgm:t>
        <a:bodyPr/>
        <a:lstStyle/>
        <a:p>
          <a:endParaRPr lang="en-US"/>
        </a:p>
      </dgm:t>
    </dgm:pt>
    <dgm:pt modelId="{B67496EC-251C-4C7C-AD6D-C7BCBCF6BBC9}" type="sibTrans" cxnId="{C153504E-FCAD-4AEF-8D3E-B0554BADF1A3}">
      <dgm:prSet/>
      <dgm:spPr/>
      <dgm:t>
        <a:bodyPr/>
        <a:lstStyle/>
        <a:p>
          <a:endParaRPr lang="en-US"/>
        </a:p>
      </dgm:t>
    </dgm:pt>
    <dgm:pt modelId="{63E79ED6-2A84-4CCE-8114-AEBBFB4685ED}">
      <dgm:prSet/>
      <dgm:spPr>
        <a:solidFill>
          <a:srgbClr val="856209"/>
        </a:solidFill>
        <a:ln>
          <a:noFill/>
        </a:ln>
      </dgm:spPr>
      <dgm:t>
        <a:bodyPr/>
        <a:lstStyle/>
        <a:p>
          <a:r>
            <a:rPr lang="en-US" dirty="0"/>
            <a:t>Portfolio</a:t>
          </a:r>
        </a:p>
      </dgm:t>
    </dgm:pt>
    <dgm:pt modelId="{4D4E756C-E4C2-4BE7-87AA-7F51BF8E041A}" type="parTrans" cxnId="{BF915B05-AAF9-4BB5-B3FC-0A5DBD33FA99}">
      <dgm:prSet/>
      <dgm:spPr/>
      <dgm:t>
        <a:bodyPr/>
        <a:lstStyle/>
        <a:p>
          <a:endParaRPr lang="en-US"/>
        </a:p>
      </dgm:t>
    </dgm:pt>
    <dgm:pt modelId="{D8318E83-F2B6-4EBF-84C4-FB8BE22158BB}" type="sibTrans" cxnId="{BF915B05-AAF9-4BB5-B3FC-0A5DBD33FA99}">
      <dgm:prSet/>
      <dgm:spPr/>
      <dgm:t>
        <a:bodyPr/>
        <a:lstStyle/>
        <a:p>
          <a:endParaRPr lang="en-US"/>
        </a:p>
      </dgm:t>
    </dgm:pt>
    <dgm:pt modelId="{10297ED7-3AC2-4810-BD6C-B36A8CA4A192}">
      <dgm:prSet/>
      <dgm:spPr/>
      <dgm:t>
        <a:bodyPr/>
        <a:lstStyle/>
        <a:p>
          <a:pPr marL="0" indent="0">
            <a:buNone/>
          </a:pPr>
          <a:r>
            <a:rPr lang="en-US" dirty="0"/>
            <a:t>Serves as an artifact within a larger portfolio</a:t>
          </a:r>
        </a:p>
      </dgm:t>
    </dgm:pt>
    <dgm:pt modelId="{66D7546F-0104-4DEB-947B-27C2CFFD5ADA}" type="parTrans" cxnId="{2B8FDCDC-06B6-4585-9EFC-27F288B7DAD2}">
      <dgm:prSet/>
      <dgm:spPr/>
      <dgm:t>
        <a:bodyPr/>
        <a:lstStyle/>
        <a:p>
          <a:endParaRPr lang="en-US"/>
        </a:p>
      </dgm:t>
    </dgm:pt>
    <dgm:pt modelId="{612F1D0E-7202-4658-821E-C0068C0564CE}" type="sibTrans" cxnId="{2B8FDCDC-06B6-4585-9EFC-27F288B7DAD2}">
      <dgm:prSet/>
      <dgm:spPr/>
      <dgm:t>
        <a:bodyPr/>
        <a:lstStyle/>
        <a:p>
          <a:endParaRPr lang="en-US"/>
        </a:p>
      </dgm:t>
    </dgm:pt>
    <dgm:pt modelId="{26A3E1D7-2280-4A89-A166-9550976375FD}" type="pres">
      <dgm:prSet presAssocID="{5EA4082E-E5E0-4181-97EB-C1FC634275BD}" presName="Name0" presStyleCnt="0">
        <dgm:presLayoutVars>
          <dgm:dir/>
          <dgm:animLvl val="lvl"/>
          <dgm:resizeHandles val="exact"/>
        </dgm:presLayoutVars>
      </dgm:prSet>
      <dgm:spPr/>
    </dgm:pt>
    <dgm:pt modelId="{D6606587-0A42-4C5E-B0CB-D20691C7367D}" type="pres">
      <dgm:prSet presAssocID="{303C0E97-4491-46CB-BAF0-5CAC4EF65BB7}" presName="composite" presStyleCnt="0"/>
      <dgm:spPr/>
    </dgm:pt>
    <dgm:pt modelId="{8CB1F890-ED85-42E6-B1A3-016E27C9C5B8}" type="pres">
      <dgm:prSet presAssocID="{303C0E97-4491-46CB-BAF0-5CAC4EF65BB7}" presName="parTx" presStyleLbl="alignNode1" presStyleIdx="0" presStyleCnt="3">
        <dgm:presLayoutVars>
          <dgm:chMax val="0"/>
          <dgm:chPref val="0"/>
          <dgm:bulletEnabled val="1"/>
        </dgm:presLayoutVars>
      </dgm:prSet>
      <dgm:spPr/>
    </dgm:pt>
    <dgm:pt modelId="{45FCE085-61F5-4E08-B760-29AAC18132D7}" type="pres">
      <dgm:prSet presAssocID="{303C0E97-4491-46CB-BAF0-5CAC4EF65BB7}" presName="desTx" presStyleLbl="alignAccFollowNode1" presStyleIdx="0" presStyleCnt="3">
        <dgm:presLayoutVars>
          <dgm:bulletEnabled val="1"/>
        </dgm:presLayoutVars>
      </dgm:prSet>
      <dgm:spPr/>
    </dgm:pt>
    <dgm:pt modelId="{362FEB1C-7704-47B2-8870-748E596763D3}" type="pres">
      <dgm:prSet presAssocID="{D63F2C46-6076-4096-B39B-6477E97B4A42}" presName="space" presStyleCnt="0"/>
      <dgm:spPr/>
    </dgm:pt>
    <dgm:pt modelId="{17E5CAFD-E9DE-42DD-A258-19CFB611C36B}" type="pres">
      <dgm:prSet presAssocID="{77B9E9A8-DD78-4589-A455-0DBFBEAF2705}" presName="composite" presStyleCnt="0"/>
      <dgm:spPr/>
    </dgm:pt>
    <dgm:pt modelId="{00232430-A898-4353-BBCB-FDAA9B56F9EC}" type="pres">
      <dgm:prSet presAssocID="{77B9E9A8-DD78-4589-A455-0DBFBEAF2705}" presName="parTx" presStyleLbl="alignNode1" presStyleIdx="1" presStyleCnt="3">
        <dgm:presLayoutVars>
          <dgm:chMax val="0"/>
          <dgm:chPref val="0"/>
          <dgm:bulletEnabled val="1"/>
        </dgm:presLayoutVars>
      </dgm:prSet>
      <dgm:spPr/>
    </dgm:pt>
    <dgm:pt modelId="{DD5C3C7F-B2AC-4105-AD92-BC88F84FEB77}" type="pres">
      <dgm:prSet presAssocID="{77B9E9A8-DD78-4589-A455-0DBFBEAF2705}" presName="desTx" presStyleLbl="alignAccFollowNode1" presStyleIdx="1" presStyleCnt="3">
        <dgm:presLayoutVars>
          <dgm:bulletEnabled val="1"/>
        </dgm:presLayoutVars>
      </dgm:prSet>
      <dgm:spPr/>
    </dgm:pt>
    <dgm:pt modelId="{FF6B9C81-3566-4448-8E38-5149AAA3CDB9}" type="pres">
      <dgm:prSet presAssocID="{DE7F2CCE-A312-4373-8040-CFFE0537B476}" presName="space" presStyleCnt="0"/>
      <dgm:spPr/>
    </dgm:pt>
    <dgm:pt modelId="{0FD393CD-D0DC-4265-B5DA-2F45AD4B6901}" type="pres">
      <dgm:prSet presAssocID="{63E79ED6-2A84-4CCE-8114-AEBBFB4685ED}" presName="composite" presStyleCnt="0"/>
      <dgm:spPr/>
    </dgm:pt>
    <dgm:pt modelId="{251542F9-45E3-4A7B-ABF1-C0BBC445DDD5}" type="pres">
      <dgm:prSet presAssocID="{63E79ED6-2A84-4CCE-8114-AEBBFB4685ED}" presName="parTx" presStyleLbl="alignNode1" presStyleIdx="2" presStyleCnt="3">
        <dgm:presLayoutVars>
          <dgm:chMax val="0"/>
          <dgm:chPref val="0"/>
          <dgm:bulletEnabled val="1"/>
        </dgm:presLayoutVars>
      </dgm:prSet>
      <dgm:spPr/>
    </dgm:pt>
    <dgm:pt modelId="{1AB32870-C9BA-46A3-8573-AF34B61FD083}" type="pres">
      <dgm:prSet presAssocID="{63E79ED6-2A84-4CCE-8114-AEBBFB4685ED}" presName="desTx" presStyleLbl="alignAccFollowNode1" presStyleIdx="2" presStyleCnt="3">
        <dgm:presLayoutVars>
          <dgm:bulletEnabled val="1"/>
        </dgm:presLayoutVars>
      </dgm:prSet>
      <dgm:spPr/>
    </dgm:pt>
  </dgm:ptLst>
  <dgm:cxnLst>
    <dgm:cxn modelId="{96897A03-F2AE-47BD-9E64-C3A5CD244541}" srcId="{303C0E97-4491-46CB-BAF0-5CAC4EF65BB7}" destId="{2EDDF388-5661-4094-8B65-C7A0892BEE71}" srcOrd="0" destOrd="0" parTransId="{8DA20E73-7830-49BE-B132-D4B84B4A764C}" sibTransId="{F3318AEB-73B9-4C36-B990-E39943B795C1}"/>
    <dgm:cxn modelId="{BF915B05-AAF9-4BB5-B3FC-0A5DBD33FA99}" srcId="{5EA4082E-E5E0-4181-97EB-C1FC634275BD}" destId="{63E79ED6-2A84-4CCE-8114-AEBBFB4685ED}" srcOrd="2" destOrd="0" parTransId="{4D4E756C-E4C2-4BE7-87AA-7F51BF8E041A}" sibTransId="{D8318E83-F2B6-4EBF-84C4-FB8BE22158BB}"/>
    <dgm:cxn modelId="{6C950A13-273F-42CF-93FD-C7399B85374E}" type="presOf" srcId="{5EA4082E-E5E0-4181-97EB-C1FC634275BD}" destId="{26A3E1D7-2280-4A89-A166-9550976375FD}" srcOrd="0" destOrd="0" presId="urn:microsoft.com/office/officeart/2005/8/layout/hList1"/>
    <dgm:cxn modelId="{1503091C-5848-4D12-BBA8-271EB8DEF63C}" type="presOf" srcId="{2EDDF388-5661-4094-8B65-C7A0892BEE71}" destId="{45FCE085-61F5-4E08-B760-29AAC18132D7}" srcOrd="0" destOrd="0" presId="urn:microsoft.com/office/officeart/2005/8/layout/hList1"/>
    <dgm:cxn modelId="{C8701422-FDD2-4A52-A9BB-125DD5ABEA8A}" type="presOf" srcId="{303C0E97-4491-46CB-BAF0-5CAC4EF65BB7}" destId="{8CB1F890-ED85-42E6-B1A3-016E27C9C5B8}" srcOrd="0" destOrd="0" presId="urn:microsoft.com/office/officeart/2005/8/layout/hList1"/>
    <dgm:cxn modelId="{D33F6126-B62D-449A-8BCC-34C97BA40927}" type="presOf" srcId="{77B9E9A8-DD78-4589-A455-0DBFBEAF2705}" destId="{00232430-A898-4353-BBCB-FDAA9B56F9EC}" srcOrd="0" destOrd="0" presId="urn:microsoft.com/office/officeart/2005/8/layout/hList1"/>
    <dgm:cxn modelId="{B1441F5C-9943-4FDD-AB4E-676D60220961}" type="presOf" srcId="{81639B4E-D214-470F-B811-7129F4D27EA3}" destId="{DD5C3C7F-B2AC-4105-AD92-BC88F84FEB77}" srcOrd="0" destOrd="0" presId="urn:microsoft.com/office/officeart/2005/8/layout/hList1"/>
    <dgm:cxn modelId="{770D3C6B-CF55-47CD-B388-526503B969D4}" type="presOf" srcId="{10297ED7-3AC2-4810-BD6C-B36A8CA4A192}" destId="{1AB32870-C9BA-46A3-8573-AF34B61FD083}" srcOrd="0" destOrd="0" presId="urn:microsoft.com/office/officeart/2005/8/layout/hList1"/>
    <dgm:cxn modelId="{C153504E-FCAD-4AEF-8D3E-B0554BADF1A3}" srcId="{77B9E9A8-DD78-4589-A455-0DBFBEAF2705}" destId="{81639B4E-D214-470F-B811-7129F4D27EA3}" srcOrd="0" destOrd="0" parTransId="{5D73FDA3-8844-4A77-943B-E118245DB482}" sibTransId="{B67496EC-251C-4C7C-AD6D-C7BCBCF6BBC9}"/>
    <dgm:cxn modelId="{9699C452-36B8-4512-925A-2F46CDAB33EE}" type="presOf" srcId="{63E79ED6-2A84-4CCE-8114-AEBBFB4685ED}" destId="{251542F9-45E3-4A7B-ABF1-C0BBC445DDD5}" srcOrd="0" destOrd="0" presId="urn:microsoft.com/office/officeart/2005/8/layout/hList1"/>
    <dgm:cxn modelId="{E9D8E5D1-8468-43FA-A1EF-252FBEC58AB2}" srcId="{5EA4082E-E5E0-4181-97EB-C1FC634275BD}" destId="{77B9E9A8-DD78-4589-A455-0DBFBEAF2705}" srcOrd="1" destOrd="0" parTransId="{BE93D5B0-8BA3-4488-A683-FAA5ED6DEC90}" sibTransId="{DE7F2CCE-A312-4373-8040-CFFE0537B476}"/>
    <dgm:cxn modelId="{2B8FDCDC-06B6-4585-9EFC-27F288B7DAD2}" srcId="{63E79ED6-2A84-4CCE-8114-AEBBFB4685ED}" destId="{10297ED7-3AC2-4810-BD6C-B36A8CA4A192}" srcOrd="0" destOrd="0" parTransId="{66D7546F-0104-4DEB-947B-27C2CFFD5ADA}" sibTransId="{612F1D0E-7202-4658-821E-C0068C0564CE}"/>
    <dgm:cxn modelId="{C377A4F8-D829-4831-92EC-00A68A6E6F6A}" srcId="{5EA4082E-E5E0-4181-97EB-C1FC634275BD}" destId="{303C0E97-4491-46CB-BAF0-5CAC4EF65BB7}" srcOrd="0" destOrd="0" parTransId="{A65D8B47-F2DA-4EAD-8ED3-6186D86ABF23}" sibTransId="{D63F2C46-6076-4096-B39B-6477E97B4A42}"/>
    <dgm:cxn modelId="{278F5E82-680E-472D-BD51-290E8EE8A8D0}" type="presParOf" srcId="{26A3E1D7-2280-4A89-A166-9550976375FD}" destId="{D6606587-0A42-4C5E-B0CB-D20691C7367D}" srcOrd="0" destOrd="0" presId="urn:microsoft.com/office/officeart/2005/8/layout/hList1"/>
    <dgm:cxn modelId="{963B2B57-93FD-4547-B97E-07B0B75057DF}" type="presParOf" srcId="{D6606587-0A42-4C5E-B0CB-D20691C7367D}" destId="{8CB1F890-ED85-42E6-B1A3-016E27C9C5B8}" srcOrd="0" destOrd="0" presId="urn:microsoft.com/office/officeart/2005/8/layout/hList1"/>
    <dgm:cxn modelId="{344AF0B1-22B3-4B84-B76D-55729AB7D9F5}" type="presParOf" srcId="{D6606587-0A42-4C5E-B0CB-D20691C7367D}" destId="{45FCE085-61F5-4E08-B760-29AAC18132D7}" srcOrd="1" destOrd="0" presId="urn:microsoft.com/office/officeart/2005/8/layout/hList1"/>
    <dgm:cxn modelId="{2FF340CC-0E6D-4585-8703-D8C836D9AD1C}" type="presParOf" srcId="{26A3E1D7-2280-4A89-A166-9550976375FD}" destId="{362FEB1C-7704-47B2-8870-748E596763D3}" srcOrd="1" destOrd="0" presId="urn:microsoft.com/office/officeart/2005/8/layout/hList1"/>
    <dgm:cxn modelId="{E51A04B5-0788-4C4F-8098-748D2F459CEF}" type="presParOf" srcId="{26A3E1D7-2280-4A89-A166-9550976375FD}" destId="{17E5CAFD-E9DE-42DD-A258-19CFB611C36B}" srcOrd="2" destOrd="0" presId="urn:microsoft.com/office/officeart/2005/8/layout/hList1"/>
    <dgm:cxn modelId="{CBFF5324-03EC-4643-9C4C-2E0FC0E407E2}" type="presParOf" srcId="{17E5CAFD-E9DE-42DD-A258-19CFB611C36B}" destId="{00232430-A898-4353-BBCB-FDAA9B56F9EC}" srcOrd="0" destOrd="0" presId="urn:microsoft.com/office/officeart/2005/8/layout/hList1"/>
    <dgm:cxn modelId="{B25D65EB-6E9F-485B-B530-55ED8EB03B19}" type="presParOf" srcId="{17E5CAFD-E9DE-42DD-A258-19CFB611C36B}" destId="{DD5C3C7F-B2AC-4105-AD92-BC88F84FEB77}" srcOrd="1" destOrd="0" presId="urn:microsoft.com/office/officeart/2005/8/layout/hList1"/>
    <dgm:cxn modelId="{389E4734-B09B-453F-9FA2-8A84452BA2F3}" type="presParOf" srcId="{26A3E1D7-2280-4A89-A166-9550976375FD}" destId="{FF6B9C81-3566-4448-8E38-5149AAA3CDB9}" srcOrd="3" destOrd="0" presId="urn:microsoft.com/office/officeart/2005/8/layout/hList1"/>
    <dgm:cxn modelId="{9AD43E36-4670-4129-B8D1-9860BB8CB33B}" type="presParOf" srcId="{26A3E1D7-2280-4A89-A166-9550976375FD}" destId="{0FD393CD-D0DC-4265-B5DA-2F45AD4B6901}" srcOrd="4" destOrd="0" presId="urn:microsoft.com/office/officeart/2005/8/layout/hList1"/>
    <dgm:cxn modelId="{AF20C9C0-3C78-4F0A-B862-2707A1731E85}" type="presParOf" srcId="{0FD393CD-D0DC-4265-B5DA-2F45AD4B6901}" destId="{251542F9-45E3-4A7B-ABF1-C0BBC445DDD5}" srcOrd="0" destOrd="0" presId="urn:microsoft.com/office/officeart/2005/8/layout/hList1"/>
    <dgm:cxn modelId="{CEA260CE-10D0-4485-A0FA-91E9EC9AB1F3}" type="presParOf" srcId="{0FD393CD-D0DC-4265-B5DA-2F45AD4B6901}" destId="{1AB32870-C9BA-46A3-8573-AF34B61FD083}"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A4082E-E5E0-4181-97EB-C1FC634275BD}"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303C0E97-4491-46CB-BAF0-5CAC4EF65BB7}">
      <dgm:prSet phldrT="[Text]"/>
      <dgm:spPr/>
      <dgm:t>
        <a:bodyPr/>
        <a:lstStyle/>
        <a:p>
          <a:r>
            <a:rPr lang="en-US" b="1" dirty="0"/>
            <a:t>Weighted</a:t>
          </a:r>
        </a:p>
      </dgm:t>
    </dgm:pt>
    <dgm:pt modelId="{A65D8B47-F2DA-4EAD-8ED3-6186D86ABF23}" type="parTrans" cxnId="{C377A4F8-D829-4831-92EC-00A68A6E6F6A}">
      <dgm:prSet/>
      <dgm:spPr/>
      <dgm:t>
        <a:bodyPr/>
        <a:lstStyle/>
        <a:p>
          <a:endParaRPr lang="en-US"/>
        </a:p>
      </dgm:t>
    </dgm:pt>
    <dgm:pt modelId="{D63F2C46-6076-4096-B39B-6477E97B4A42}" type="sibTrans" cxnId="{C377A4F8-D829-4831-92EC-00A68A6E6F6A}">
      <dgm:prSet/>
      <dgm:spPr/>
      <dgm:t>
        <a:bodyPr/>
        <a:lstStyle/>
        <a:p>
          <a:endParaRPr lang="en-US"/>
        </a:p>
      </dgm:t>
    </dgm:pt>
    <dgm:pt modelId="{2EDDF388-5661-4094-8B65-C7A0892BEE71}">
      <dgm:prSet phldrT="[Text]"/>
      <dgm:spPr/>
      <dgm:t>
        <a:bodyPr/>
        <a:lstStyle/>
        <a:p>
          <a:pPr marL="274320" indent="-274320">
            <a:buFont typeface="Arial" panose="020B0604020202020204" pitchFamily="34" charset="0"/>
            <a:buChar char="•"/>
          </a:pPr>
          <a:r>
            <a:rPr lang="en-US" dirty="0"/>
            <a:t>Produces quantitative data that the school, district, or state can track for continuous improvement efforts</a:t>
          </a:r>
        </a:p>
      </dgm:t>
    </dgm:pt>
    <dgm:pt modelId="{8DA20E73-7830-49BE-B132-D4B84B4A764C}" type="parTrans" cxnId="{96897A03-F2AE-47BD-9E64-C3A5CD244541}">
      <dgm:prSet/>
      <dgm:spPr/>
      <dgm:t>
        <a:bodyPr/>
        <a:lstStyle/>
        <a:p>
          <a:endParaRPr lang="en-US"/>
        </a:p>
      </dgm:t>
    </dgm:pt>
    <dgm:pt modelId="{F3318AEB-73B9-4C36-B990-E39943B795C1}" type="sibTrans" cxnId="{96897A03-F2AE-47BD-9E64-C3A5CD244541}">
      <dgm:prSet/>
      <dgm:spPr/>
      <dgm:t>
        <a:bodyPr/>
        <a:lstStyle/>
        <a:p>
          <a:endParaRPr lang="en-US"/>
        </a:p>
      </dgm:t>
    </dgm:pt>
    <dgm:pt modelId="{4BEF2B21-66CE-4661-8440-B580A47D9D4A}">
      <dgm:prSet phldrT="[Text]"/>
      <dgm:spPr/>
      <dgm:t>
        <a:bodyPr/>
        <a:lstStyle/>
        <a:p>
          <a:pPr marL="274320" indent="-274320">
            <a:buFont typeface="Arial" panose="020B0604020202020204" pitchFamily="34" charset="0"/>
            <a:buChar char="•"/>
          </a:pPr>
          <a:r>
            <a:rPr lang="en-US" dirty="0"/>
            <a:t>Scores can easily translate into a grade</a:t>
          </a:r>
          <a:endParaRPr lang="en-US" dirty="0">
            <a:solidFill>
              <a:srgbClr val="FF0000"/>
            </a:solidFill>
          </a:endParaRPr>
        </a:p>
      </dgm:t>
    </dgm:pt>
    <dgm:pt modelId="{0CB5D733-BD95-4FED-B1A5-B12F630E20DE}" type="parTrans" cxnId="{2A4B11A9-2070-4E8B-B51E-E85B3832A48C}">
      <dgm:prSet/>
      <dgm:spPr/>
      <dgm:t>
        <a:bodyPr/>
        <a:lstStyle/>
        <a:p>
          <a:endParaRPr lang="en-US"/>
        </a:p>
      </dgm:t>
    </dgm:pt>
    <dgm:pt modelId="{6D721179-7BBE-4E93-B2A3-1F85BAACF4A2}" type="sibTrans" cxnId="{2A4B11A9-2070-4E8B-B51E-E85B3832A48C}">
      <dgm:prSet/>
      <dgm:spPr/>
      <dgm:t>
        <a:bodyPr/>
        <a:lstStyle/>
        <a:p>
          <a:endParaRPr lang="en-US"/>
        </a:p>
      </dgm:t>
    </dgm:pt>
    <dgm:pt modelId="{26A3E1D7-2280-4A89-A166-9550976375FD}" type="pres">
      <dgm:prSet presAssocID="{5EA4082E-E5E0-4181-97EB-C1FC634275BD}" presName="Name0" presStyleCnt="0">
        <dgm:presLayoutVars>
          <dgm:dir/>
          <dgm:animLvl val="lvl"/>
          <dgm:resizeHandles val="exact"/>
        </dgm:presLayoutVars>
      </dgm:prSet>
      <dgm:spPr/>
    </dgm:pt>
    <dgm:pt modelId="{D6606587-0A42-4C5E-B0CB-D20691C7367D}" type="pres">
      <dgm:prSet presAssocID="{303C0E97-4491-46CB-BAF0-5CAC4EF65BB7}" presName="composite" presStyleCnt="0"/>
      <dgm:spPr/>
    </dgm:pt>
    <dgm:pt modelId="{8CB1F890-ED85-42E6-B1A3-016E27C9C5B8}" type="pres">
      <dgm:prSet presAssocID="{303C0E97-4491-46CB-BAF0-5CAC4EF65BB7}" presName="parTx" presStyleLbl="alignNode1" presStyleIdx="0" presStyleCnt="1">
        <dgm:presLayoutVars>
          <dgm:chMax val="0"/>
          <dgm:chPref val="0"/>
          <dgm:bulletEnabled val="1"/>
        </dgm:presLayoutVars>
      </dgm:prSet>
      <dgm:spPr/>
    </dgm:pt>
    <dgm:pt modelId="{45FCE085-61F5-4E08-B760-29AAC18132D7}" type="pres">
      <dgm:prSet presAssocID="{303C0E97-4491-46CB-BAF0-5CAC4EF65BB7}" presName="desTx" presStyleLbl="alignAccFollowNode1" presStyleIdx="0" presStyleCnt="1">
        <dgm:presLayoutVars>
          <dgm:bulletEnabled val="1"/>
        </dgm:presLayoutVars>
      </dgm:prSet>
      <dgm:spPr/>
    </dgm:pt>
  </dgm:ptLst>
  <dgm:cxnLst>
    <dgm:cxn modelId="{96897A03-F2AE-47BD-9E64-C3A5CD244541}" srcId="{303C0E97-4491-46CB-BAF0-5CAC4EF65BB7}" destId="{2EDDF388-5661-4094-8B65-C7A0892BEE71}" srcOrd="0" destOrd="0" parTransId="{8DA20E73-7830-49BE-B132-D4B84B4A764C}" sibTransId="{F3318AEB-73B9-4C36-B990-E39943B795C1}"/>
    <dgm:cxn modelId="{6C950A13-273F-42CF-93FD-C7399B85374E}" type="presOf" srcId="{5EA4082E-E5E0-4181-97EB-C1FC634275BD}" destId="{26A3E1D7-2280-4A89-A166-9550976375FD}" srcOrd="0" destOrd="0" presId="urn:microsoft.com/office/officeart/2005/8/layout/hList1"/>
    <dgm:cxn modelId="{1503091C-5848-4D12-BBA8-271EB8DEF63C}" type="presOf" srcId="{2EDDF388-5661-4094-8B65-C7A0892BEE71}" destId="{45FCE085-61F5-4E08-B760-29AAC18132D7}" srcOrd="0" destOrd="0" presId="urn:microsoft.com/office/officeart/2005/8/layout/hList1"/>
    <dgm:cxn modelId="{C8701422-FDD2-4A52-A9BB-125DD5ABEA8A}" type="presOf" srcId="{303C0E97-4491-46CB-BAF0-5CAC4EF65BB7}" destId="{8CB1F890-ED85-42E6-B1A3-016E27C9C5B8}" srcOrd="0" destOrd="0" presId="urn:microsoft.com/office/officeart/2005/8/layout/hList1"/>
    <dgm:cxn modelId="{4E21B55F-8C8B-46AC-A393-C169A01364B5}" type="presOf" srcId="{4BEF2B21-66CE-4661-8440-B580A47D9D4A}" destId="{45FCE085-61F5-4E08-B760-29AAC18132D7}" srcOrd="0" destOrd="1" presId="urn:microsoft.com/office/officeart/2005/8/layout/hList1"/>
    <dgm:cxn modelId="{2A4B11A9-2070-4E8B-B51E-E85B3832A48C}" srcId="{303C0E97-4491-46CB-BAF0-5CAC4EF65BB7}" destId="{4BEF2B21-66CE-4661-8440-B580A47D9D4A}" srcOrd="1" destOrd="0" parTransId="{0CB5D733-BD95-4FED-B1A5-B12F630E20DE}" sibTransId="{6D721179-7BBE-4E93-B2A3-1F85BAACF4A2}"/>
    <dgm:cxn modelId="{C377A4F8-D829-4831-92EC-00A68A6E6F6A}" srcId="{5EA4082E-E5E0-4181-97EB-C1FC634275BD}" destId="{303C0E97-4491-46CB-BAF0-5CAC4EF65BB7}" srcOrd="0" destOrd="0" parTransId="{A65D8B47-F2DA-4EAD-8ED3-6186D86ABF23}" sibTransId="{D63F2C46-6076-4096-B39B-6477E97B4A42}"/>
    <dgm:cxn modelId="{278F5E82-680E-472D-BD51-290E8EE8A8D0}" type="presParOf" srcId="{26A3E1D7-2280-4A89-A166-9550976375FD}" destId="{D6606587-0A42-4C5E-B0CB-D20691C7367D}" srcOrd="0" destOrd="0" presId="urn:microsoft.com/office/officeart/2005/8/layout/hList1"/>
    <dgm:cxn modelId="{963B2B57-93FD-4547-B97E-07B0B75057DF}" type="presParOf" srcId="{D6606587-0A42-4C5E-B0CB-D20691C7367D}" destId="{8CB1F890-ED85-42E6-B1A3-016E27C9C5B8}" srcOrd="0" destOrd="0" presId="urn:microsoft.com/office/officeart/2005/8/layout/hList1"/>
    <dgm:cxn modelId="{344AF0B1-22B3-4B84-B76D-55729AB7D9F5}" type="presParOf" srcId="{D6606587-0A42-4C5E-B0CB-D20691C7367D}" destId="{45FCE085-61F5-4E08-B760-29AAC18132D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A4082E-E5E0-4181-97EB-C1FC634275BD}"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en-US"/>
        </a:p>
      </dgm:t>
    </dgm:pt>
    <dgm:pt modelId="{77B9E9A8-DD78-4589-A455-0DBFBEAF2705}">
      <dgm:prSet phldrT="[Text]"/>
      <dgm:spPr>
        <a:solidFill>
          <a:srgbClr val="185E56"/>
        </a:solidFill>
        <a:ln>
          <a:noFill/>
        </a:ln>
      </dgm:spPr>
      <dgm:t>
        <a:bodyPr/>
        <a:lstStyle/>
        <a:p>
          <a:r>
            <a:rPr lang="en-US" b="1" dirty="0"/>
            <a:t>Qualitative</a:t>
          </a:r>
        </a:p>
      </dgm:t>
    </dgm:pt>
    <dgm:pt modelId="{BE93D5B0-8BA3-4488-A683-FAA5ED6DEC90}" type="parTrans" cxnId="{E9D8E5D1-8468-43FA-A1EF-252FBEC58AB2}">
      <dgm:prSet/>
      <dgm:spPr/>
      <dgm:t>
        <a:bodyPr/>
        <a:lstStyle/>
        <a:p>
          <a:endParaRPr lang="en-US"/>
        </a:p>
      </dgm:t>
    </dgm:pt>
    <dgm:pt modelId="{DE7F2CCE-A312-4373-8040-CFFE0537B476}" type="sibTrans" cxnId="{E9D8E5D1-8468-43FA-A1EF-252FBEC58AB2}">
      <dgm:prSet/>
      <dgm:spPr/>
      <dgm:t>
        <a:bodyPr/>
        <a:lstStyle/>
        <a:p>
          <a:endParaRPr lang="en-US"/>
        </a:p>
      </dgm:t>
    </dgm:pt>
    <dgm:pt modelId="{81639B4E-D214-470F-B811-7129F4D27EA3}">
      <dgm:prSet phldrT="[Text]"/>
      <dgm:spPr/>
      <dgm:t>
        <a:bodyPr/>
        <a:lstStyle/>
        <a:p>
          <a:pPr marL="274320" indent="-274320">
            <a:buFont typeface="Arial" panose="020B0604020202020204" pitchFamily="34" charset="0"/>
            <a:buChar char="•"/>
          </a:pPr>
          <a:r>
            <a:rPr lang="en-US" dirty="0"/>
            <a:t>Does not provide quantifiable data</a:t>
          </a:r>
        </a:p>
      </dgm:t>
    </dgm:pt>
    <dgm:pt modelId="{5D73FDA3-8844-4A77-943B-E118245DB482}" type="parTrans" cxnId="{C153504E-FCAD-4AEF-8D3E-B0554BADF1A3}">
      <dgm:prSet/>
      <dgm:spPr/>
      <dgm:t>
        <a:bodyPr/>
        <a:lstStyle/>
        <a:p>
          <a:endParaRPr lang="en-US"/>
        </a:p>
      </dgm:t>
    </dgm:pt>
    <dgm:pt modelId="{B67496EC-251C-4C7C-AD6D-C7BCBCF6BBC9}" type="sibTrans" cxnId="{C153504E-FCAD-4AEF-8D3E-B0554BADF1A3}">
      <dgm:prSet/>
      <dgm:spPr/>
      <dgm:t>
        <a:bodyPr/>
        <a:lstStyle/>
        <a:p>
          <a:endParaRPr lang="en-US"/>
        </a:p>
      </dgm:t>
    </dgm:pt>
    <dgm:pt modelId="{75DD7842-CD9A-429D-B358-2D11B39B568C}">
      <dgm:prSet phldrT="[Text]"/>
      <dgm:spPr/>
      <dgm:t>
        <a:bodyPr/>
        <a:lstStyle/>
        <a:p>
          <a:pPr marL="274320" indent="-274320">
            <a:buFont typeface="Arial" panose="020B0604020202020204" pitchFamily="34" charset="0"/>
            <a:buChar char="•"/>
          </a:pPr>
          <a:r>
            <a:rPr lang="en-US" dirty="0"/>
            <a:t>Focuses</a:t>
          </a:r>
          <a:r>
            <a:rPr lang="en-US" dirty="0">
              <a:solidFill>
                <a:srgbClr val="FF0000"/>
              </a:solidFill>
            </a:rPr>
            <a:t> </a:t>
          </a:r>
          <a:r>
            <a:rPr lang="en-US" dirty="0"/>
            <a:t>on the description of performance and growth</a:t>
          </a:r>
        </a:p>
      </dgm:t>
    </dgm:pt>
    <dgm:pt modelId="{26A8F4E9-536F-4541-B939-A1CF4BBA3523}" type="parTrans" cxnId="{15AF3A13-DE48-42D0-B37D-945EA9FC01CD}">
      <dgm:prSet/>
      <dgm:spPr/>
      <dgm:t>
        <a:bodyPr/>
        <a:lstStyle/>
        <a:p>
          <a:endParaRPr lang="en-US"/>
        </a:p>
      </dgm:t>
    </dgm:pt>
    <dgm:pt modelId="{1893701C-B943-4255-AAE2-B6A17B5B0806}" type="sibTrans" cxnId="{15AF3A13-DE48-42D0-B37D-945EA9FC01CD}">
      <dgm:prSet/>
      <dgm:spPr/>
      <dgm:t>
        <a:bodyPr/>
        <a:lstStyle/>
        <a:p>
          <a:endParaRPr lang="en-US"/>
        </a:p>
      </dgm:t>
    </dgm:pt>
    <dgm:pt modelId="{2C636A8D-FD6A-4333-8075-69904B18529B}">
      <dgm:prSet phldrT="[Text]"/>
      <dgm:spPr/>
      <dgm:t>
        <a:bodyPr/>
        <a:lstStyle/>
        <a:p>
          <a:pPr marL="274320" indent="-274320">
            <a:buFont typeface="Arial" panose="020B0604020202020204" pitchFamily="34" charset="0"/>
            <a:buChar char="•"/>
          </a:pPr>
          <a:r>
            <a:rPr lang="en-US" dirty="0"/>
            <a:t>May encourage employers and students to focus on how students can develop and grow skills</a:t>
          </a:r>
        </a:p>
      </dgm:t>
    </dgm:pt>
    <dgm:pt modelId="{C22604A1-287B-4008-8FF8-65CEE75F4C10}" type="parTrans" cxnId="{BEF3BFAB-7F73-422A-A456-1AFCC08DE859}">
      <dgm:prSet/>
      <dgm:spPr/>
      <dgm:t>
        <a:bodyPr/>
        <a:lstStyle/>
        <a:p>
          <a:endParaRPr lang="en-US"/>
        </a:p>
      </dgm:t>
    </dgm:pt>
    <dgm:pt modelId="{AEFC4F00-E653-4387-BF76-AB5BF8FC0946}" type="sibTrans" cxnId="{BEF3BFAB-7F73-422A-A456-1AFCC08DE859}">
      <dgm:prSet/>
      <dgm:spPr/>
      <dgm:t>
        <a:bodyPr/>
        <a:lstStyle/>
        <a:p>
          <a:endParaRPr lang="en-US"/>
        </a:p>
      </dgm:t>
    </dgm:pt>
    <dgm:pt modelId="{9A949719-E72D-4B18-AE0C-2D9E09648339}">
      <dgm:prSet phldrT="[Text]"/>
      <dgm:spPr/>
      <dgm:t>
        <a:bodyPr/>
        <a:lstStyle/>
        <a:p>
          <a:pPr marL="274320" indent="-274320">
            <a:buFont typeface="Arial" panose="020B0604020202020204" pitchFamily="34" charset="0"/>
            <a:buChar char="•"/>
          </a:pPr>
          <a:r>
            <a:rPr lang="en-US" dirty="0"/>
            <a:t>Data can be difficult to track or monitor</a:t>
          </a:r>
          <a:endParaRPr lang="en-US" strike="sngStrike" baseline="0" dirty="0"/>
        </a:p>
      </dgm:t>
    </dgm:pt>
    <dgm:pt modelId="{EFD0A724-139C-4032-963B-3A570AF544E2}" type="parTrans" cxnId="{96A22F46-2333-4794-8F3B-7F510A6C6AC0}">
      <dgm:prSet/>
      <dgm:spPr/>
      <dgm:t>
        <a:bodyPr/>
        <a:lstStyle/>
        <a:p>
          <a:endParaRPr lang="en-US"/>
        </a:p>
      </dgm:t>
    </dgm:pt>
    <dgm:pt modelId="{6A123A68-E1C0-4D8B-9688-F4F139751196}" type="sibTrans" cxnId="{96A22F46-2333-4794-8F3B-7F510A6C6AC0}">
      <dgm:prSet/>
      <dgm:spPr/>
      <dgm:t>
        <a:bodyPr/>
        <a:lstStyle/>
        <a:p>
          <a:endParaRPr lang="en-US"/>
        </a:p>
      </dgm:t>
    </dgm:pt>
    <dgm:pt modelId="{26A3E1D7-2280-4A89-A166-9550976375FD}" type="pres">
      <dgm:prSet presAssocID="{5EA4082E-E5E0-4181-97EB-C1FC634275BD}" presName="Name0" presStyleCnt="0">
        <dgm:presLayoutVars>
          <dgm:dir/>
          <dgm:animLvl val="lvl"/>
          <dgm:resizeHandles val="exact"/>
        </dgm:presLayoutVars>
      </dgm:prSet>
      <dgm:spPr/>
    </dgm:pt>
    <dgm:pt modelId="{17E5CAFD-E9DE-42DD-A258-19CFB611C36B}" type="pres">
      <dgm:prSet presAssocID="{77B9E9A8-DD78-4589-A455-0DBFBEAF2705}" presName="composite" presStyleCnt="0"/>
      <dgm:spPr/>
    </dgm:pt>
    <dgm:pt modelId="{00232430-A898-4353-BBCB-FDAA9B56F9EC}" type="pres">
      <dgm:prSet presAssocID="{77B9E9A8-DD78-4589-A455-0DBFBEAF2705}" presName="parTx" presStyleLbl="alignNode1" presStyleIdx="0" presStyleCnt="1">
        <dgm:presLayoutVars>
          <dgm:chMax val="0"/>
          <dgm:chPref val="0"/>
          <dgm:bulletEnabled val="1"/>
        </dgm:presLayoutVars>
      </dgm:prSet>
      <dgm:spPr/>
    </dgm:pt>
    <dgm:pt modelId="{DD5C3C7F-B2AC-4105-AD92-BC88F84FEB77}" type="pres">
      <dgm:prSet presAssocID="{77B9E9A8-DD78-4589-A455-0DBFBEAF2705}" presName="desTx" presStyleLbl="alignAccFollowNode1" presStyleIdx="0" presStyleCnt="1">
        <dgm:presLayoutVars>
          <dgm:bulletEnabled val="1"/>
        </dgm:presLayoutVars>
      </dgm:prSet>
      <dgm:spPr/>
    </dgm:pt>
  </dgm:ptLst>
  <dgm:cxnLst>
    <dgm:cxn modelId="{6C950A13-273F-42CF-93FD-C7399B85374E}" type="presOf" srcId="{5EA4082E-E5E0-4181-97EB-C1FC634275BD}" destId="{26A3E1D7-2280-4A89-A166-9550976375FD}" srcOrd="0" destOrd="0" presId="urn:microsoft.com/office/officeart/2005/8/layout/hList1"/>
    <dgm:cxn modelId="{15AF3A13-DE48-42D0-B37D-945EA9FC01CD}" srcId="{77B9E9A8-DD78-4589-A455-0DBFBEAF2705}" destId="{75DD7842-CD9A-429D-B358-2D11B39B568C}" srcOrd="1" destOrd="0" parTransId="{26A8F4E9-536F-4541-B939-A1CF4BBA3523}" sibTransId="{1893701C-B943-4255-AAE2-B6A17B5B0806}"/>
    <dgm:cxn modelId="{D33F6126-B62D-449A-8BCC-34C97BA40927}" type="presOf" srcId="{77B9E9A8-DD78-4589-A455-0DBFBEAF2705}" destId="{00232430-A898-4353-BBCB-FDAA9B56F9EC}" srcOrd="0" destOrd="0" presId="urn:microsoft.com/office/officeart/2005/8/layout/hList1"/>
    <dgm:cxn modelId="{F8ED653A-5D22-4F64-98A9-A26D8D3B06E8}" type="presOf" srcId="{75DD7842-CD9A-429D-B358-2D11B39B568C}" destId="{DD5C3C7F-B2AC-4105-AD92-BC88F84FEB77}" srcOrd="0" destOrd="1" presId="urn:microsoft.com/office/officeart/2005/8/layout/hList1"/>
    <dgm:cxn modelId="{B1441F5C-9943-4FDD-AB4E-676D60220961}" type="presOf" srcId="{81639B4E-D214-470F-B811-7129F4D27EA3}" destId="{DD5C3C7F-B2AC-4105-AD92-BC88F84FEB77}" srcOrd="0" destOrd="0" presId="urn:microsoft.com/office/officeart/2005/8/layout/hList1"/>
    <dgm:cxn modelId="{96A22F46-2333-4794-8F3B-7F510A6C6AC0}" srcId="{77B9E9A8-DD78-4589-A455-0DBFBEAF2705}" destId="{9A949719-E72D-4B18-AE0C-2D9E09648339}" srcOrd="3" destOrd="0" parTransId="{EFD0A724-139C-4032-963B-3A570AF544E2}" sibTransId="{6A123A68-E1C0-4D8B-9688-F4F139751196}"/>
    <dgm:cxn modelId="{87A4556D-B51E-4231-9AD6-65E7E32102D6}" type="presOf" srcId="{9A949719-E72D-4B18-AE0C-2D9E09648339}" destId="{DD5C3C7F-B2AC-4105-AD92-BC88F84FEB77}" srcOrd="0" destOrd="3" presId="urn:microsoft.com/office/officeart/2005/8/layout/hList1"/>
    <dgm:cxn modelId="{C153504E-FCAD-4AEF-8D3E-B0554BADF1A3}" srcId="{77B9E9A8-DD78-4589-A455-0DBFBEAF2705}" destId="{81639B4E-D214-470F-B811-7129F4D27EA3}" srcOrd="0" destOrd="0" parTransId="{5D73FDA3-8844-4A77-943B-E118245DB482}" sibTransId="{B67496EC-251C-4C7C-AD6D-C7BCBCF6BBC9}"/>
    <dgm:cxn modelId="{BEF3BFAB-7F73-422A-A456-1AFCC08DE859}" srcId="{77B9E9A8-DD78-4589-A455-0DBFBEAF2705}" destId="{2C636A8D-FD6A-4333-8075-69904B18529B}" srcOrd="2" destOrd="0" parTransId="{C22604A1-287B-4008-8FF8-65CEE75F4C10}" sibTransId="{AEFC4F00-E653-4387-BF76-AB5BF8FC0946}"/>
    <dgm:cxn modelId="{E9D8E5D1-8468-43FA-A1EF-252FBEC58AB2}" srcId="{5EA4082E-E5E0-4181-97EB-C1FC634275BD}" destId="{77B9E9A8-DD78-4589-A455-0DBFBEAF2705}" srcOrd="0" destOrd="0" parTransId="{BE93D5B0-8BA3-4488-A683-FAA5ED6DEC90}" sibTransId="{DE7F2CCE-A312-4373-8040-CFFE0537B476}"/>
    <dgm:cxn modelId="{FBEDFBD9-799A-4070-96B8-4D79F077C99A}" type="presOf" srcId="{2C636A8D-FD6A-4333-8075-69904B18529B}" destId="{DD5C3C7F-B2AC-4105-AD92-BC88F84FEB77}" srcOrd="0" destOrd="2" presId="urn:microsoft.com/office/officeart/2005/8/layout/hList1"/>
    <dgm:cxn modelId="{E51A04B5-0788-4C4F-8098-748D2F459CEF}" type="presParOf" srcId="{26A3E1D7-2280-4A89-A166-9550976375FD}" destId="{17E5CAFD-E9DE-42DD-A258-19CFB611C36B}" srcOrd="0" destOrd="0" presId="urn:microsoft.com/office/officeart/2005/8/layout/hList1"/>
    <dgm:cxn modelId="{CBFF5324-03EC-4643-9C4C-2E0FC0E407E2}" type="presParOf" srcId="{17E5CAFD-E9DE-42DD-A258-19CFB611C36B}" destId="{00232430-A898-4353-BBCB-FDAA9B56F9EC}" srcOrd="0" destOrd="0" presId="urn:microsoft.com/office/officeart/2005/8/layout/hList1"/>
    <dgm:cxn modelId="{B25D65EB-6E9F-485B-B530-55ED8EB03B19}" type="presParOf" srcId="{17E5CAFD-E9DE-42DD-A258-19CFB611C36B}" destId="{DD5C3C7F-B2AC-4105-AD92-BC88F84FEB7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EA4082E-E5E0-4181-97EB-C1FC634275BD}"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77B9E9A8-DD78-4589-A455-0DBFBEAF2705}">
      <dgm:prSet phldrT="[Text]"/>
      <dgm:spPr>
        <a:solidFill>
          <a:srgbClr val="8C670A"/>
        </a:solidFill>
        <a:ln>
          <a:noFill/>
        </a:ln>
      </dgm:spPr>
      <dgm:t>
        <a:bodyPr/>
        <a:lstStyle/>
        <a:p>
          <a:r>
            <a:rPr lang="en-US" b="1" dirty="0"/>
            <a:t>Portfolio</a:t>
          </a:r>
        </a:p>
      </dgm:t>
    </dgm:pt>
    <dgm:pt modelId="{BE93D5B0-8BA3-4488-A683-FAA5ED6DEC90}" type="parTrans" cxnId="{E9D8E5D1-8468-43FA-A1EF-252FBEC58AB2}">
      <dgm:prSet/>
      <dgm:spPr/>
      <dgm:t>
        <a:bodyPr/>
        <a:lstStyle/>
        <a:p>
          <a:endParaRPr lang="en-US"/>
        </a:p>
      </dgm:t>
    </dgm:pt>
    <dgm:pt modelId="{DE7F2CCE-A312-4373-8040-CFFE0537B476}" type="sibTrans" cxnId="{E9D8E5D1-8468-43FA-A1EF-252FBEC58AB2}">
      <dgm:prSet/>
      <dgm:spPr/>
      <dgm:t>
        <a:bodyPr/>
        <a:lstStyle/>
        <a:p>
          <a:endParaRPr lang="en-US"/>
        </a:p>
      </dgm:t>
    </dgm:pt>
    <dgm:pt modelId="{81639B4E-D214-470F-B811-7129F4D27EA3}">
      <dgm:prSet phldrT="[Text]"/>
      <dgm:spPr/>
      <dgm:t>
        <a:bodyPr/>
        <a:lstStyle/>
        <a:p>
          <a:pPr marL="274320" indent="-274320">
            <a:buFont typeface="Arial" panose="020B0604020202020204" pitchFamily="34" charset="0"/>
            <a:buChar char="•"/>
          </a:pPr>
          <a:r>
            <a:rPr lang="en-US" dirty="0"/>
            <a:t>Serves as one artifact within a portfolio</a:t>
          </a:r>
        </a:p>
      </dgm:t>
    </dgm:pt>
    <dgm:pt modelId="{5D73FDA3-8844-4A77-943B-E118245DB482}" type="parTrans" cxnId="{C153504E-FCAD-4AEF-8D3E-B0554BADF1A3}">
      <dgm:prSet/>
      <dgm:spPr/>
      <dgm:t>
        <a:bodyPr/>
        <a:lstStyle/>
        <a:p>
          <a:endParaRPr lang="en-US"/>
        </a:p>
      </dgm:t>
    </dgm:pt>
    <dgm:pt modelId="{B67496EC-251C-4C7C-AD6D-C7BCBCF6BBC9}" type="sibTrans" cxnId="{C153504E-FCAD-4AEF-8D3E-B0554BADF1A3}">
      <dgm:prSet/>
      <dgm:spPr/>
      <dgm:t>
        <a:bodyPr/>
        <a:lstStyle/>
        <a:p>
          <a:endParaRPr lang="en-US"/>
        </a:p>
      </dgm:t>
    </dgm:pt>
    <dgm:pt modelId="{46F4C3C7-9EC6-40C2-AFA8-3E321C0FB1EB}">
      <dgm:prSet phldrT="[Text]"/>
      <dgm:spPr/>
      <dgm:t>
        <a:bodyPr/>
        <a:lstStyle/>
        <a:p>
          <a:pPr marL="274320" indent="-274320">
            <a:buFont typeface="Arial" panose="020B0604020202020204" pitchFamily="34" charset="0"/>
            <a:buChar char="•"/>
          </a:pPr>
          <a:r>
            <a:rPr lang="en-US" dirty="0"/>
            <a:t>Provides a more comprehensive understanding of student skills from multiple perspectives</a:t>
          </a:r>
        </a:p>
      </dgm:t>
    </dgm:pt>
    <dgm:pt modelId="{8048C8FC-2926-4C93-BB32-21D4D9A42B93}" type="parTrans" cxnId="{1510D4FA-2979-43C9-BEDA-FA16AED72758}">
      <dgm:prSet/>
      <dgm:spPr/>
      <dgm:t>
        <a:bodyPr/>
        <a:lstStyle/>
        <a:p>
          <a:endParaRPr lang="en-US"/>
        </a:p>
      </dgm:t>
    </dgm:pt>
    <dgm:pt modelId="{2B37862F-BD35-49B1-A955-7383426EA203}" type="sibTrans" cxnId="{1510D4FA-2979-43C9-BEDA-FA16AED72758}">
      <dgm:prSet/>
      <dgm:spPr/>
      <dgm:t>
        <a:bodyPr/>
        <a:lstStyle/>
        <a:p>
          <a:endParaRPr lang="en-US"/>
        </a:p>
      </dgm:t>
    </dgm:pt>
    <dgm:pt modelId="{9AE98F6D-7C33-450E-A3C6-C82EA9B72BD8}">
      <dgm:prSet phldrT="[Text]"/>
      <dgm:spPr/>
      <dgm:t>
        <a:bodyPr/>
        <a:lstStyle/>
        <a:p>
          <a:pPr marL="274320" indent="-274320">
            <a:buFont typeface="Arial" panose="020B0604020202020204" pitchFamily="34" charset="0"/>
            <a:buChar char="•"/>
          </a:pPr>
          <a:r>
            <a:rPr lang="en-US" dirty="0"/>
            <a:t>Provides a balance on focusing on student development while giving data for graduation or accountability purposes </a:t>
          </a:r>
        </a:p>
      </dgm:t>
    </dgm:pt>
    <dgm:pt modelId="{9544202E-8C79-40D9-963A-975156E2D07E}" type="parTrans" cxnId="{424B6232-DC4B-499E-A7B3-4FDCD3C71D55}">
      <dgm:prSet/>
      <dgm:spPr/>
      <dgm:t>
        <a:bodyPr/>
        <a:lstStyle/>
        <a:p>
          <a:endParaRPr lang="en-US"/>
        </a:p>
      </dgm:t>
    </dgm:pt>
    <dgm:pt modelId="{16AA90C9-5800-4F96-AA86-A40E8F4C066A}" type="sibTrans" cxnId="{424B6232-DC4B-499E-A7B3-4FDCD3C71D55}">
      <dgm:prSet/>
      <dgm:spPr/>
      <dgm:t>
        <a:bodyPr/>
        <a:lstStyle/>
        <a:p>
          <a:endParaRPr lang="en-US"/>
        </a:p>
      </dgm:t>
    </dgm:pt>
    <dgm:pt modelId="{26A3E1D7-2280-4A89-A166-9550976375FD}" type="pres">
      <dgm:prSet presAssocID="{5EA4082E-E5E0-4181-97EB-C1FC634275BD}" presName="Name0" presStyleCnt="0">
        <dgm:presLayoutVars>
          <dgm:dir/>
          <dgm:animLvl val="lvl"/>
          <dgm:resizeHandles val="exact"/>
        </dgm:presLayoutVars>
      </dgm:prSet>
      <dgm:spPr/>
    </dgm:pt>
    <dgm:pt modelId="{17E5CAFD-E9DE-42DD-A258-19CFB611C36B}" type="pres">
      <dgm:prSet presAssocID="{77B9E9A8-DD78-4589-A455-0DBFBEAF2705}" presName="composite" presStyleCnt="0"/>
      <dgm:spPr/>
    </dgm:pt>
    <dgm:pt modelId="{00232430-A898-4353-BBCB-FDAA9B56F9EC}" type="pres">
      <dgm:prSet presAssocID="{77B9E9A8-DD78-4589-A455-0DBFBEAF2705}" presName="parTx" presStyleLbl="alignNode1" presStyleIdx="0" presStyleCnt="1">
        <dgm:presLayoutVars>
          <dgm:chMax val="0"/>
          <dgm:chPref val="0"/>
          <dgm:bulletEnabled val="1"/>
        </dgm:presLayoutVars>
      </dgm:prSet>
      <dgm:spPr/>
    </dgm:pt>
    <dgm:pt modelId="{DD5C3C7F-B2AC-4105-AD92-BC88F84FEB77}" type="pres">
      <dgm:prSet presAssocID="{77B9E9A8-DD78-4589-A455-0DBFBEAF2705}" presName="desTx" presStyleLbl="alignAccFollowNode1" presStyleIdx="0" presStyleCnt="1">
        <dgm:presLayoutVars>
          <dgm:bulletEnabled val="1"/>
        </dgm:presLayoutVars>
      </dgm:prSet>
      <dgm:spPr/>
    </dgm:pt>
  </dgm:ptLst>
  <dgm:cxnLst>
    <dgm:cxn modelId="{6C950A13-273F-42CF-93FD-C7399B85374E}" type="presOf" srcId="{5EA4082E-E5E0-4181-97EB-C1FC634275BD}" destId="{26A3E1D7-2280-4A89-A166-9550976375FD}" srcOrd="0" destOrd="0" presId="urn:microsoft.com/office/officeart/2005/8/layout/hList1"/>
    <dgm:cxn modelId="{D33F6126-B62D-449A-8BCC-34C97BA40927}" type="presOf" srcId="{77B9E9A8-DD78-4589-A455-0DBFBEAF2705}" destId="{00232430-A898-4353-BBCB-FDAA9B56F9EC}" srcOrd="0" destOrd="0" presId="urn:microsoft.com/office/officeart/2005/8/layout/hList1"/>
    <dgm:cxn modelId="{424B6232-DC4B-499E-A7B3-4FDCD3C71D55}" srcId="{77B9E9A8-DD78-4589-A455-0DBFBEAF2705}" destId="{9AE98F6D-7C33-450E-A3C6-C82EA9B72BD8}" srcOrd="2" destOrd="0" parTransId="{9544202E-8C79-40D9-963A-975156E2D07E}" sibTransId="{16AA90C9-5800-4F96-AA86-A40E8F4C066A}"/>
    <dgm:cxn modelId="{B1441F5C-9943-4FDD-AB4E-676D60220961}" type="presOf" srcId="{81639B4E-D214-470F-B811-7129F4D27EA3}" destId="{DD5C3C7F-B2AC-4105-AD92-BC88F84FEB77}" srcOrd="0" destOrd="0" presId="urn:microsoft.com/office/officeart/2005/8/layout/hList1"/>
    <dgm:cxn modelId="{C153504E-FCAD-4AEF-8D3E-B0554BADF1A3}" srcId="{77B9E9A8-DD78-4589-A455-0DBFBEAF2705}" destId="{81639B4E-D214-470F-B811-7129F4D27EA3}" srcOrd="0" destOrd="0" parTransId="{5D73FDA3-8844-4A77-943B-E118245DB482}" sibTransId="{B67496EC-251C-4C7C-AD6D-C7BCBCF6BBC9}"/>
    <dgm:cxn modelId="{FD347B83-F7AE-44C2-B1A4-CEFB45757CB2}" type="presOf" srcId="{46F4C3C7-9EC6-40C2-AFA8-3E321C0FB1EB}" destId="{DD5C3C7F-B2AC-4105-AD92-BC88F84FEB77}" srcOrd="0" destOrd="1" presId="urn:microsoft.com/office/officeart/2005/8/layout/hList1"/>
    <dgm:cxn modelId="{E9D8E5D1-8468-43FA-A1EF-252FBEC58AB2}" srcId="{5EA4082E-E5E0-4181-97EB-C1FC634275BD}" destId="{77B9E9A8-DD78-4589-A455-0DBFBEAF2705}" srcOrd="0" destOrd="0" parTransId="{BE93D5B0-8BA3-4488-A683-FAA5ED6DEC90}" sibTransId="{DE7F2CCE-A312-4373-8040-CFFE0537B476}"/>
    <dgm:cxn modelId="{42C9A1E7-B3F0-4899-BA94-9A69A053C4E9}" type="presOf" srcId="{9AE98F6D-7C33-450E-A3C6-C82EA9B72BD8}" destId="{DD5C3C7F-B2AC-4105-AD92-BC88F84FEB77}" srcOrd="0" destOrd="2" presId="urn:microsoft.com/office/officeart/2005/8/layout/hList1"/>
    <dgm:cxn modelId="{1510D4FA-2979-43C9-BEDA-FA16AED72758}" srcId="{77B9E9A8-DD78-4589-A455-0DBFBEAF2705}" destId="{46F4C3C7-9EC6-40C2-AFA8-3E321C0FB1EB}" srcOrd="1" destOrd="0" parTransId="{8048C8FC-2926-4C93-BB32-21D4D9A42B93}" sibTransId="{2B37862F-BD35-49B1-A955-7383426EA203}"/>
    <dgm:cxn modelId="{E51A04B5-0788-4C4F-8098-748D2F459CEF}" type="presParOf" srcId="{26A3E1D7-2280-4A89-A166-9550976375FD}" destId="{17E5CAFD-E9DE-42DD-A258-19CFB611C36B}" srcOrd="0" destOrd="0" presId="urn:microsoft.com/office/officeart/2005/8/layout/hList1"/>
    <dgm:cxn modelId="{CBFF5324-03EC-4643-9C4C-2E0FC0E407E2}" type="presParOf" srcId="{17E5CAFD-E9DE-42DD-A258-19CFB611C36B}" destId="{00232430-A898-4353-BBCB-FDAA9B56F9EC}" srcOrd="0" destOrd="0" presId="urn:microsoft.com/office/officeart/2005/8/layout/hList1"/>
    <dgm:cxn modelId="{B25D65EB-6E9F-485B-B530-55ED8EB03B19}" type="presParOf" srcId="{17E5CAFD-E9DE-42DD-A258-19CFB611C36B}" destId="{DD5C3C7F-B2AC-4105-AD92-BC88F84FEB7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BC1C90-89A6-4AD3-AE40-12E683302B4C}" type="doc">
      <dgm:prSet loTypeId="urn:microsoft.com/office/officeart/2008/layout/PictureStrips" loCatId="list" qsTypeId="urn:microsoft.com/office/officeart/2005/8/quickstyle/simple1" qsCatId="simple" csTypeId="urn:microsoft.com/office/officeart/2005/8/colors/accent1_1" csCatId="accent1" phldr="1"/>
      <dgm:spPr/>
      <dgm:t>
        <a:bodyPr/>
        <a:lstStyle/>
        <a:p>
          <a:endParaRPr lang="en-US"/>
        </a:p>
      </dgm:t>
    </dgm:pt>
    <dgm:pt modelId="{D0A45EBD-FE34-49F2-9368-CE1AB96CF4D4}">
      <dgm:prSet phldrT="[Text]"/>
      <dgm:spPr/>
      <dgm:t>
        <a:bodyPr/>
        <a:lstStyle/>
        <a:p>
          <a:r>
            <a:rPr lang="en-US" b="1" dirty="0"/>
            <a:t>Student Progress: </a:t>
          </a:r>
          <a:r>
            <a:rPr lang="en-US" dirty="0"/>
            <a:t>Evaluating individual student progress, grading, or certifying an accomplishment</a:t>
          </a:r>
        </a:p>
      </dgm:t>
    </dgm:pt>
    <dgm:pt modelId="{78B1808D-47CA-4E9E-B681-F6AF440753F8}" type="parTrans" cxnId="{DA2DF3CF-0852-4AF3-BD54-CB25112E3084}">
      <dgm:prSet/>
      <dgm:spPr/>
      <dgm:t>
        <a:bodyPr/>
        <a:lstStyle/>
        <a:p>
          <a:endParaRPr lang="en-US"/>
        </a:p>
      </dgm:t>
    </dgm:pt>
    <dgm:pt modelId="{771E7360-7161-410D-A8F6-EDD1742E8143}" type="sibTrans" cxnId="{DA2DF3CF-0852-4AF3-BD54-CB25112E3084}">
      <dgm:prSet/>
      <dgm:spPr/>
      <dgm:t>
        <a:bodyPr/>
        <a:lstStyle/>
        <a:p>
          <a:endParaRPr lang="en-US"/>
        </a:p>
      </dgm:t>
    </dgm:pt>
    <dgm:pt modelId="{37068ED6-B318-4081-A191-BD77AECD73B9}">
      <dgm:prSet phldrT="[Text]"/>
      <dgm:spPr/>
      <dgm:t>
        <a:bodyPr/>
        <a:lstStyle/>
        <a:p>
          <a:r>
            <a:rPr lang="en-US" b="1" dirty="0"/>
            <a:t>Instructional: </a:t>
          </a:r>
          <a:r>
            <a:rPr lang="en-US" dirty="0"/>
            <a:t>Diagnosing students’ needs, informing instructional planning, or improving instructional effectiveness</a:t>
          </a:r>
        </a:p>
      </dgm:t>
    </dgm:pt>
    <dgm:pt modelId="{BFAD5441-76DD-4BAD-9AAB-ACC9B8B129EE}" type="parTrans" cxnId="{35D0C2FF-B492-4C59-A20F-2A7CC9F18528}">
      <dgm:prSet/>
      <dgm:spPr/>
      <dgm:t>
        <a:bodyPr/>
        <a:lstStyle/>
        <a:p>
          <a:endParaRPr lang="en-US"/>
        </a:p>
      </dgm:t>
    </dgm:pt>
    <dgm:pt modelId="{E2E49D35-2F4F-4B2E-BE63-EB60107212D9}" type="sibTrans" cxnId="{35D0C2FF-B492-4C59-A20F-2A7CC9F18528}">
      <dgm:prSet/>
      <dgm:spPr/>
      <dgm:t>
        <a:bodyPr/>
        <a:lstStyle/>
        <a:p>
          <a:endParaRPr lang="en-US"/>
        </a:p>
      </dgm:t>
    </dgm:pt>
    <dgm:pt modelId="{320FF208-ABEC-44E0-A615-BB59FA27F89D}">
      <dgm:prSet phldrT="[Text]"/>
      <dgm:spPr/>
      <dgm:t>
        <a:bodyPr/>
        <a:lstStyle/>
        <a:p>
          <a:r>
            <a:rPr lang="en-US" b="1" dirty="0"/>
            <a:t>Program Quality:</a:t>
          </a:r>
          <a:r>
            <a:rPr lang="en-US" dirty="0"/>
            <a:t> Collecting feedback on school coordination and support to employers </a:t>
          </a:r>
        </a:p>
      </dgm:t>
    </dgm:pt>
    <dgm:pt modelId="{22DC9BC6-FF6E-4463-B0C2-03B2DD750BE8}" type="parTrans" cxnId="{B6DC1595-5C8C-4E17-8F2D-A0F723C292A7}">
      <dgm:prSet/>
      <dgm:spPr/>
      <dgm:t>
        <a:bodyPr/>
        <a:lstStyle/>
        <a:p>
          <a:endParaRPr lang="en-US"/>
        </a:p>
      </dgm:t>
    </dgm:pt>
    <dgm:pt modelId="{60979BED-452B-483B-9111-D06B8A638987}" type="sibTrans" cxnId="{B6DC1595-5C8C-4E17-8F2D-A0F723C292A7}">
      <dgm:prSet/>
      <dgm:spPr/>
      <dgm:t>
        <a:bodyPr/>
        <a:lstStyle/>
        <a:p>
          <a:endParaRPr lang="en-US"/>
        </a:p>
      </dgm:t>
    </dgm:pt>
    <dgm:pt modelId="{7F86342B-EC87-4C69-B221-EBB5032FB29E}" type="pres">
      <dgm:prSet presAssocID="{6BBC1C90-89A6-4AD3-AE40-12E683302B4C}" presName="Name0" presStyleCnt="0">
        <dgm:presLayoutVars>
          <dgm:dir/>
          <dgm:resizeHandles val="exact"/>
        </dgm:presLayoutVars>
      </dgm:prSet>
      <dgm:spPr/>
    </dgm:pt>
    <dgm:pt modelId="{43CB4DB7-3EE4-4635-9B24-C02F249C7C9B}" type="pres">
      <dgm:prSet presAssocID="{D0A45EBD-FE34-49F2-9368-CE1AB96CF4D4}" presName="composite" presStyleCnt="0"/>
      <dgm:spPr/>
    </dgm:pt>
    <dgm:pt modelId="{540B9DED-DB8D-41DB-B53C-FE4957161005}" type="pres">
      <dgm:prSet presAssocID="{D0A45EBD-FE34-49F2-9368-CE1AB96CF4D4}" presName="rect1" presStyleLbl="trAlignAcc1" presStyleIdx="0" presStyleCnt="3">
        <dgm:presLayoutVars>
          <dgm:bulletEnabled val="1"/>
        </dgm:presLayoutVars>
      </dgm:prSet>
      <dgm:spPr/>
    </dgm:pt>
    <dgm:pt modelId="{C419AEC5-421C-4DDE-9B44-B4054FB43F03}" type="pres">
      <dgm:prSet presAssocID="{D0A45EBD-FE34-49F2-9368-CE1AB96CF4D4}"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Bullseye"/>
        </a:ext>
      </dgm:extLst>
    </dgm:pt>
    <dgm:pt modelId="{3C02D83D-603D-450E-845D-14368F37F8C7}" type="pres">
      <dgm:prSet presAssocID="{771E7360-7161-410D-A8F6-EDD1742E8143}" presName="sibTrans" presStyleCnt="0"/>
      <dgm:spPr/>
    </dgm:pt>
    <dgm:pt modelId="{00F20E71-EAB8-4A4A-8270-AF6E38106C4B}" type="pres">
      <dgm:prSet presAssocID="{37068ED6-B318-4081-A191-BD77AECD73B9}" presName="composite" presStyleCnt="0"/>
      <dgm:spPr/>
    </dgm:pt>
    <dgm:pt modelId="{A92DF285-2667-46B0-BAD7-F1AB4A6B73AF}" type="pres">
      <dgm:prSet presAssocID="{37068ED6-B318-4081-A191-BD77AECD73B9}" presName="rect1" presStyleLbl="trAlignAcc1" presStyleIdx="1" presStyleCnt="3">
        <dgm:presLayoutVars>
          <dgm:bulletEnabled val="1"/>
        </dgm:presLayoutVars>
      </dgm:prSet>
      <dgm:spPr/>
    </dgm:pt>
    <dgm:pt modelId="{E1B75404-6AE9-4C3E-9F5F-A534558DA66F}" type="pres">
      <dgm:prSet presAssocID="{37068ED6-B318-4081-A191-BD77AECD73B9}" presName="rect2"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Books"/>
        </a:ext>
      </dgm:extLst>
    </dgm:pt>
    <dgm:pt modelId="{691EA3A1-F7BD-4A8C-8252-EE5E6E07E430}" type="pres">
      <dgm:prSet presAssocID="{E2E49D35-2F4F-4B2E-BE63-EB60107212D9}" presName="sibTrans" presStyleCnt="0"/>
      <dgm:spPr/>
    </dgm:pt>
    <dgm:pt modelId="{D842CEE5-78EB-4982-AEAC-05B14E7836C3}" type="pres">
      <dgm:prSet presAssocID="{320FF208-ABEC-44E0-A615-BB59FA27F89D}" presName="composite" presStyleCnt="0"/>
      <dgm:spPr/>
    </dgm:pt>
    <dgm:pt modelId="{8BFA4DAB-C206-4D2B-A23F-D0658E59A8C8}" type="pres">
      <dgm:prSet presAssocID="{320FF208-ABEC-44E0-A615-BB59FA27F89D}" presName="rect1" presStyleLbl="trAlignAcc1" presStyleIdx="2" presStyleCnt="3">
        <dgm:presLayoutVars>
          <dgm:bulletEnabled val="1"/>
        </dgm:presLayoutVars>
      </dgm:prSet>
      <dgm:spPr/>
    </dgm:pt>
    <dgm:pt modelId="{BCF68D3C-7394-4569-A1D3-5B8BB4890F1A}" type="pres">
      <dgm:prSet presAssocID="{320FF208-ABEC-44E0-A615-BB59FA27F89D}" presName="rect2"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Ribbon"/>
        </a:ext>
      </dgm:extLst>
    </dgm:pt>
  </dgm:ptLst>
  <dgm:cxnLst>
    <dgm:cxn modelId="{29982305-DD0F-4E79-8297-AB3067F7B6FB}" type="presOf" srcId="{D0A45EBD-FE34-49F2-9368-CE1AB96CF4D4}" destId="{540B9DED-DB8D-41DB-B53C-FE4957161005}" srcOrd="0" destOrd="0" presId="urn:microsoft.com/office/officeart/2008/layout/PictureStrips"/>
    <dgm:cxn modelId="{7C94C109-7EBF-430F-9158-7DAF7B4D99E5}" type="presOf" srcId="{37068ED6-B318-4081-A191-BD77AECD73B9}" destId="{A92DF285-2667-46B0-BAD7-F1AB4A6B73AF}" srcOrd="0" destOrd="0" presId="urn:microsoft.com/office/officeart/2008/layout/PictureStrips"/>
    <dgm:cxn modelId="{B6DC1595-5C8C-4E17-8F2D-A0F723C292A7}" srcId="{6BBC1C90-89A6-4AD3-AE40-12E683302B4C}" destId="{320FF208-ABEC-44E0-A615-BB59FA27F89D}" srcOrd="2" destOrd="0" parTransId="{22DC9BC6-FF6E-4463-B0C2-03B2DD750BE8}" sibTransId="{60979BED-452B-483B-9111-D06B8A638987}"/>
    <dgm:cxn modelId="{CF91A59D-D0AD-47CC-B38B-7D263830177A}" type="presOf" srcId="{320FF208-ABEC-44E0-A615-BB59FA27F89D}" destId="{8BFA4DAB-C206-4D2B-A23F-D0658E59A8C8}" srcOrd="0" destOrd="0" presId="urn:microsoft.com/office/officeart/2008/layout/PictureStrips"/>
    <dgm:cxn modelId="{86EB05A9-83AF-4437-B954-4551C7D10583}" type="presOf" srcId="{6BBC1C90-89A6-4AD3-AE40-12E683302B4C}" destId="{7F86342B-EC87-4C69-B221-EBB5032FB29E}" srcOrd="0" destOrd="0" presId="urn:microsoft.com/office/officeart/2008/layout/PictureStrips"/>
    <dgm:cxn modelId="{DA2DF3CF-0852-4AF3-BD54-CB25112E3084}" srcId="{6BBC1C90-89A6-4AD3-AE40-12E683302B4C}" destId="{D0A45EBD-FE34-49F2-9368-CE1AB96CF4D4}" srcOrd="0" destOrd="0" parTransId="{78B1808D-47CA-4E9E-B681-F6AF440753F8}" sibTransId="{771E7360-7161-410D-A8F6-EDD1742E8143}"/>
    <dgm:cxn modelId="{35D0C2FF-B492-4C59-A20F-2A7CC9F18528}" srcId="{6BBC1C90-89A6-4AD3-AE40-12E683302B4C}" destId="{37068ED6-B318-4081-A191-BD77AECD73B9}" srcOrd="1" destOrd="0" parTransId="{BFAD5441-76DD-4BAD-9AAB-ACC9B8B129EE}" sibTransId="{E2E49D35-2F4F-4B2E-BE63-EB60107212D9}"/>
    <dgm:cxn modelId="{9E085327-16A5-4807-A97A-A99146A50729}" type="presParOf" srcId="{7F86342B-EC87-4C69-B221-EBB5032FB29E}" destId="{43CB4DB7-3EE4-4635-9B24-C02F249C7C9B}" srcOrd="0" destOrd="0" presId="urn:microsoft.com/office/officeart/2008/layout/PictureStrips"/>
    <dgm:cxn modelId="{92BB6764-D0A5-42A9-98B3-E8B44E557BAD}" type="presParOf" srcId="{43CB4DB7-3EE4-4635-9B24-C02F249C7C9B}" destId="{540B9DED-DB8D-41DB-B53C-FE4957161005}" srcOrd="0" destOrd="0" presId="urn:microsoft.com/office/officeart/2008/layout/PictureStrips"/>
    <dgm:cxn modelId="{D8F43285-778C-4DBD-9B27-72F3D828CF10}" type="presParOf" srcId="{43CB4DB7-3EE4-4635-9B24-C02F249C7C9B}" destId="{C419AEC5-421C-4DDE-9B44-B4054FB43F03}" srcOrd="1" destOrd="0" presId="urn:microsoft.com/office/officeart/2008/layout/PictureStrips"/>
    <dgm:cxn modelId="{A74A2BF9-93E8-4023-BAF1-02A97A8EBCCA}" type="presParOf" srcId="{7F86342B-EC87-4C69-B221-EBB5032FB29E}" destId="{3C02D83D-603D-450E-845D-14368F37F8C7}" srcOrd="1" destOrd="0" presId="urn:microsoft.com/office/officeart/2008/layout/PictureStrips"/>
    <dgm:cxn modelId="{E69BBFEE-DBA8-4660-9DD5-E3362C8409AA}" type="presParOf" srcId="{7F86342B-EC87-4C69-B221-EBB5032FB29E}" destId="{00F20E71-EAB8-4A4A-8270-AF6E38106C4B}" srcOrd="2" destOrd="0" presId="urn:microsoft.com/office/officeart/2008/layout/PictureStrips"/>
    <dgm:cxn modelId="{E16620F7-A471-4800-94FA-15674F233DDA}" type="presParOf" srcId="{00F20E71-EAB8-4A4A-8270-AF6E38106C4B}" destId="{A92DF285-2667-46B0-BAD7-F1AB4A6B73AF}" srcOrd="0" destOrd="0" presId="urn:microsoft.com/office/officeart/2008/layout/PictureStrips"/>
    <dgm:cxn modelId="{2829BAD6-B61F-4C92-9039-D9A286ED3BDB}" type="presParOf" srcId="{00F20E71-EAB8-4A4A-8270-AF6E38106C4B}" destId="{E1B75404-6AE9-4C3E-9F5F-A534558DA66F}" srcOrd="1" destOrd="0" presId="urn:microsoft.com/office/officeart/2008/layout/PictureStrips"/>
    <dgm:cxn modelId="{4722910B-6ABC-419E-A65D-8245E83DDFFE}" type="presParOf" srcId="{7F86342B-EC87-4C69-B221-EBB5032FB29E}" destId="{691EA3A1-F7BD-4A8C-8252-EE5E6E07E430}" srcOrd="3" destOrd="0" presId="urn:microsoft.com/office/officeart/2008/layout/PictureStrips"/>
    <dgm:cxn modelId="{562B65E3-19F8-4B0D-8DFE-425EFCFC23E4}" type="presParOf" srcId="{7F86342B-EC87-4C69-B221-EBB5032FB29E}" destId="{D842CEE5-78EB-4982-AEAC-05B14E7836C3}" srcOrd="4" destOrd="0" presId="urn:microsoft.com/office/officeart/2008/layout/PictureStrips"/>
    <dgm:cxn modelId="{F002A006-C51D-4C01-9A08-363F90FA5284}" type="presParOf" srcId="{D842CEE5-78EB-4982-AEAC-05B14E7836C3}" destId="{8BFA4DAB-C206-4D2B-A23F-D0658E59A8C8}" srcOrd="0" destOrd="0" presId="urn:microsoft.com/office/officeart/2008/layout/PictureStrips"/>
    <dgm:cxn modelId="{42EC0C07-785E-4DE7-A452-F715EDFD35AE}" type="presParOf" srcId="{D842CEE5-78EB-4982-AEAC-05B14E7836C3}" destId="{BCF68D3C-7394-4569-A1D3-5B8BB4890F1A}"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A17119-7C50-4484-ADE9-39B0CD5AEBD5}"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CC379096-7728-45DF-BEE2-0F1A6117C1C3}">
      <dgm:prSet phldrT="[Text]"/>
      <dgm:spPr>
        <a:solidFill>
          <a:srgbClr val="125E1D"/>
        </a:solidFill>
      </dgm:spPr>
      <dgm:t>
        <a:bodyPr/>
        <a:lstStyle/>
        <a:p>
          <a:r>
            <a:rPr lang="en-US" b="1" dirty="0"/>
            <a:t>Academic Knowledge</a:t>
          </a:r>
          <a:endParaRPr lang="en-US" dirty="0"/>
        </a:p>
      </dgm:t>
    </dgm:pt>
    <dgm:pt modelId="{9EDD5FAD-863F-42EF-A94C-BD78421F7B21}" type="parTrans" cxnId="{E5174EB3-FEEE-4846-B876-DE0B161CB03A}">
      <dgm:prSet/>
      <dgm:spPr/>
      <dgm:t>
        <a:bodyPr/>
        <a:lstStyle/>
        <a:p>
          <a:endParaRPr lang="en-US"/>
        </a:p>
      </dgm:t>
    </dgm:pt>
    <dgm:pt modelId="{1D5E85B7-75CE-446A-99D1-D3287DFA2A42}" type="sibTrans" cxnId="{E5174EB3-FEEE-4846-B876-DE0B161CB03A}">
      <dgm:prSet/>
      <dgm:spPr/>
      <dgm:t>
        <a:bodyPr/>
        <a:lstStyle/>
        <a:p>
          <a:endParaRPr lang="en-US"/>
        </a:p>
      </dgm:t>
    </dgm:pt>
    <dgm:pt modelId="{DC25620D-33E9-4C7A-B91A-3D24AFA56B6C}">
      <dgm:prSet phldrT="[Text]"/>
      <dgm:spPr/>
      <dgm:t>
        <a:bodyPr/>
        <a:lstStyle/>
        <a:p>
          <a:pPr marL="274320" indent="-274320">
            <a:buNone/>
          </a:pPr>
          <a:r>
            <a:rPr lang="en-US" dirty="0"/>
            <a:t>Foundational subject matter knowledge</a:t>
          </a:r>
        </a:p>
      </dgm:t>
    </dgm:pt>
    <dgm:pt modelId="{92C453AD-9107-4521-BB71-49DDF99FB7CB}" type="parTrans" cxnId="{97009EE4-9FEB-4D00-8893-C7934DC67494}">
      <dgm:prSet/>
      <dgm:spPr/>
      <dgm:t>
        <a:bodyPr/>
        <a:lstStyle/>
        <a:p>
          <a:endParaRPr lang="en-US"/>
        </a:p>
      </dgm:t>
    </dgm:pt>
    <dgm:pt modelId="{4755BE5B-92F8-4035-A400-E1E85B4FD2F3}" type="sibTrans" cxnId="{97009EE4-9FEB-4D00-8893-C7934DC67494}">
      <dgm:prSet/>
      <dgm:spPr/>
      <dgm:t>
        <a:bodyPr/>
        <a:lstStyle/>
        <a:p>
          <a:endParaRPr lang="en-US"/>
        </a:p>
      </dgm:t>
    </dgm:pt>
    <dgm:pt modelId="{5A314733-D76F-44B9-BB4F-AF6E6414C7FC}">
      <dgm:prSet phldrT="[Text]"/>
      <dgm:spPr>
        <a:solidFill>
          <a:srgbClr val="276173"/>
        </a:solidFill>
      </dgm:spPr>
      <dgm:t>
        <a:bodyPr/>
        <a:lstStyle/>
        <a:p>
          <a:r>
            <a:rPr lang="en-US" b="1" dirty="0"/>
            <a:t>Technical Knowledge and Skills</a:t>
          </a:r>
          <a:endParaRPr lang="en-US" dirty="0"/>
        </a:p>
      </dgm:t>
    </dgm:pt>
    <dgm:pt modelId="{D171E0C7-4D5F-449C-AF84-B9912F65F615}" type="parTrans" cxnId="{39DE9AEC-FBF0-4194-A9CA-A8A87565F967}">
      <dgm:prSet/>
      <dgm:spPr/>
      <dgm:t>
        <a:bodyPr/>
        <a:lstStyle/>
        <a:p>
          <a:endParaRPr lang="en-US"/>
        </a:p>
      </dgm:t>
    </dgm:pt>
    <dgm:pt modelId="{C5A86239-54FE-4B6F-863B-61949E36B7E7}" type="sibTrans" cxnId="{39DE9AEC-FBF0-4194-A9CA-A8A87565F967}">
      <dgm:prSet/>
      <dgm:spPr/>
      <dgm:t>
        <a:bodyPr/>
        <a:lstStyle/>
        <a:p>
          <a:endParaRPr lang="en-US"/>
        </a:p>
      </dgm:t>
    </dgm:pt>
    <dgm:pt modelId="{89686550-9542-464D-ADD4-7BAB2028D9CB}">
      <dgm:prSet phldrT="[Text]"/>
      <dgm:spPr/>
      <dgm:t>
        <a:bodyPr/>
        <a:lstStyle/>
        <a:p>
          <a:pPr marL="0" indent="0">
            <a:buNone/>
          </a:pPr>
          <a:r>
            <a:rPr lang="en-US" dirty="0"/>
            <a:t>Skills needed for specific occupations, industries, or careers </a:t>
          </a:r>
        </a:p>
      </dgm:t>
    </dgm:pt>
    <dgm:pt modelId="{6222C572-6454-4485-B447-17C6CD35B304}" type="parTrans" cxnId="{AA82FF90-B721-474E-A66B-CB5B455DCF7C}">
      <dgm:prSet/>
      <dgm:spPr/>
      <dgm:t>
        <a:bodyPr/>
        <a:lstStyle/>
        <a:p>
          <a:endParaRPr lang="en-US"/>
        </a:p>
      </dgm:t>
    </dgm:pt>
    <dgm:pt modelId="{3D164C20-730C-4F3D-BFB6-EBAA6EFFF963}" type="sibTrans" cxnId="{AA82FF90-B721-474E-A66B-CB5B455DCF7C}">
      <dgm:prSet/>
      <dgm:spPr/>
      <dgm:t>
        <a:bodyPr/>
        <a:lstStyle/>
        <a:p>
          <a:endParaRPr lang="en-US"/>
        </a:p>
      </dgm:t>
    </dgm:pt>
    <dgm:pt modelId="{FAF65386-637A-4B24-90F0-759701F3AAC0}">
      <dgm:prSet phldrT="[Text]"/>
      <dgm:spPr/>
      <dgm:t>
        <a:bodyPr/>
        <a:lstStyle/>
        <a:p>
          <a:r>
            <a:rPr lang="en-US" b="1" dirty="0"/>
            <a:t>Employability Skills</a:t>
          </a:r>
        </a:p>
      </dgm:t>
    </dgm:pt>
    <dgm:pt modelId="{E582876F-5EDF-4C23-9704-33438F9A24DF}" type="parTrans" cxnId="{F5C53FA2-EFD5-4927-B79D-4BF044A34C4D}">
      <dgm:prSet/>
      <dgm:spPr/>
      <dgm:t>
        <a:bodyPr/>
        <a:lstStyle/>
        <a:p>
          <a:endParaRPr lang="en-US"/>
        </a:p>
      </dgm:t>
    </dgm:pt>
    <dgm:pt modelId="{3DAD2071-1818-40D2-8731-D68EE27FBC5F}" type="sibTrans" cxnId="{F5C53FA2-EFD5-4927-B79D-4BF044A34C4D}">
      <dgm:prSet/>
      <dgm:spPr/>
      <dgm:t>
        <a:bodyPr/>
        <a:lstStyle/>
        <a:p>
          <a:endParaRPr lang="en-US"/>
        </a:p>
      </dgm:t>
    </dgm:pt>
    <dgm:pt modelId="{D3A7E362-F38B-4354-ADE8-EFA04AFD9EFC}">
      <dgm:prSet phldrT="[Text]"/>
      <dgm:spPr/>
      <dgm:t>
        <a:bodyPr/>
        <a:lstStyle/>
        <a:p>
          <a:pPr marL="0" indent="0">
            <a:buNone/>
          </a:pPr>
          <a:r>
            <a:rPr lang="en-US" dirty="0"/>
            <a:t>General skills and knowledge necessary for all employment levels and in all sectors</a:t>
          </a:r>
        </a:p>
      </dgm:t>
    </dgm:pt>
    <dgm:pt modelId="{1D234A2F-4FBE-4114-A87A-32F988228471}" type="parTrans" cxnId="{2C673D57-7DC5-48FA-8C90-F74BF2D6C16F}">
      <dgm:prSet/>
      <dgm:spPr/>
      <dgm:t>
        <a:bodyPr/>
        <a:lstStyle/>
        <a:p>
          <a:endParaRPr lang="en-US"/>
        </a:p>
      </dgm:t>
    </dgm:pt>
    <dgm:pt modelId="{0BE53CB7-C8CF-4823-8AD0-33E25B23A1A6}" type="sibTrans" cxnId="{2C673D57-7DC5-48FA-8C90-F74BF2D6C16F}">
      <dgm:prSet/>
      <dgm:spPr/>
      <dgm:t>
        <a:bodyPr/>
        <a:lstStyle/>
        <a:p>
          <a:endParaRPr lang="en-US"/>
        </a:p>
      </dgm:t>
    </dgm:pt>
    <dgm:pt modelId="{CF2AE6E4-D995-42AD-BCA5-DA1B73D59305}" type="pres">
      <dgm:prSet presAssocID="{2CA17119-7C50-4484-ADE9-39B0CD5AEBD5}" presName="Name0" presStyleCnt="0">
        <dgm:presLayoutVars>
          <dgm:dir/>
          <dgm:animLvl val="lvl"/>
          <dgm:resizeHandles val="exact"/>
        </dgm:presLayoutVars>
      </dgm:prSet>
      <dgm:spPr/>
    </dgm:pt>
    <dgm:pt modelId="{68919391-9FF1-4ABC-8FDB-A9F405F5F889}" type="pres">
      <dgm:prSet presAssocID="{CC379096-7728-45DF-BEE2-0F1A6117C1C3}" presName="linNode" presStyleCnt="0"/>
      <dgm:spPr/>
    </dgm:pt>
    <dgm:pt modelId="{72A5710B-DEF1-4D9E-B2BD-FB46BD2EEB62}" type="pres">
      <dgm:prSet presAssocID="{CC379096-7728-45DF-BEE2-0F1A6117C1C3}" presName="parentText" presStyleLbl="node1" presStyleIdx="0" presStyleCnt="3">
        <dgm:presLayoutVars>
          <dgm:chMax val="1"/>
          <dgm:bulletEnabled val="1"/>
        </dgm:presLayoutVars>
      </dgm:prSet>
      <dgm:spPr/>
    </dgm:pt>
    <dgm:pt modelId="{9704E273-274A-4222-B916-7EC62927EA80}" type="pres">
      <dgm:prSet presAssocID="{CC379096-7728-45DF-BEE2-0F1A6117C1C3}" presName="descendantText" presStyleLbl="alignAccFollowNode1" presStyleIdx="0" presStyleCnt="3">
        <dgm:presLayoutVars>
          <dgm:bulletEnabled val="1"/>
        </dgm:presLayoutVars>
      </dgm:prSet>
      <dgm:spPr/>
    </dgm:pt>
    <dgm:pt modelId="{BE96DA13-56F1-4622-884E-7F9384EB4F5C}" type="pres">
      <dgm:prSet presAssocID="{1D5E85B7-75CE-446A-99D1-D3287DFA2A42}" presName="sp" presStyleCnt="0"/>
      <dgm:spPr/>
    </dgm:pt>
    <dgm:pt modelId="{BB537D05-5450-473C-948D-1D92751AD426}" type="pres">
      <dgm:prSet presAssocID="{5A314733-D76F-44B9-BB4F-AF6E6414C7FC}" presName="linNode" presStyleCnt="0"/>
      <dgm:spPr/>
    </dgm:pt>
    <dgm:pt modelId="{4608C322-5827-4852-A3B1-53655C6D7ABA}" type="pres">
      <dgm:prSet presAssocID="{5A314733-D76F-44B9-BB4F-AF6E6414C7FC}" presName="parentText" presStyleLbl="node1" presStyleIdx="1" presStyleCnt="3">
        <dgm:presLayoutVars>
          <dgm:chMax val="1"/>
          <dgm:bulletEnabled val="1"/>
        </dgm:presLayoutVars>
      </dgm:prSet>
      <dgm:spPr/>
    </dgm:pt>
    <dgm:pt modelId="{069877F9-DCB7-43E0-A8B7-25F53D21DB7C}" type="pres">
      <dgm:prSet presAssocID="{5A314733-D76F-44B9-BB4F-AF6E6414C7FC}" presName="descendantText" presStyleLbl="alignAccFollowNode1" presStyleIdx="1" presStyleCnt="3">
        <dgm:presLayoutVars>
          <dgm:bulletEnabled val="1"/>
        </dgm:presLayoutVars>
      </dgm:prSet>
      <dgm:spPr/>
    </dgm:pt>
    <dgm:pt modelId="{86372CEE-49CB-4BEC-B205-9C0561317217}" type="pres">
      <dgm:prSet presAssocID="{C5A86239-54FE-4B6F-863B-61949E36B7E7}" presName="sp" presStyleCnt="0"/>
      <dgm:spPr/>
    </dgm:pt>
    <dgm:pt modelId="{6BF31DF0-AB17-4DEC-AA96-620409F63235}" type="pres">
      <dgm:prSet presAssocID="{FAF65386-637A-4B24-90F0-759701F3AAC0}" presName="linNode" presStyleCnt="0"/>
      <dgm:spPr/>
    </dgm:pt>
    <dgm:pt modelId="{6FEE36C2-57A7-4ED9-B85E-A48062F95F9C}" type="pres">
      <dgm:prSet presAssocID="{FAF65386-637A-4B24-90F0-759701F3AAC0}" presName="parentText" presStyleLbl="node1" presStyleIdx="2" presStyleCnt="3">
        <dgm:presLayoutVars>
          <dgm:chMax val="1"/>
          <dgm:bulletEnabled val="1"/>
        </dgm:presLayoutVars>
      </dgm:prSet>
      <dgm:spPr/>
    </dgm:pt>
    <dgm:pt modelId="{95E3FC6C-CDD4-4F2B-8680-E441A6A775C5}" type="pres">
      <dgm:prSet presAssocID="{FAF65386-637A-4B24-90F0-759701F3AAC0}" presName="descendantText" presStyleLbl="alignAccFollowNode1" presStyleIdx="2" presStyleCnt="3">
        <dgm:presLayoutVars>
          <dgm:bulletEnabled val="1"/>
        </dgm:presLayoutVars>
      </dgm:prSet>
      <dgm:spPr/>
    </dgm:pt>
  </dgm:ptLst>
  <dgm:cxnLst>
    <dgm:cxn modelId="{2C673D57-7DC5-48FA-8C90-F74BF2D6C16F}" srcId="{FAF65386-637A-4B24-90F0-759701F3AAC0}" destId="{D3A7E362-F38B-4354-ADE8-EFA04AFD9EFC}" srcOrd="0" destOrd="0" parTransId="{1D234A2F-4FBE-4114-A87A-32F988228471}" sibTransId="{0BE53CB7-C8CF-4823-8AD0-33E25B23A1A6}"/>
    <dgm:cxn modelId="{4D45FA86-0A70-4801-9F1B-2FBAA5670D94}" type="presOf" srcId="{5A314733-D76F-44B9-BB4F-AF6E6414C7FC}" destId="{4608C322-5827-4852-A3B1-53655C6D7ABA}" srcOrd="0" destOrd="0" presId="urn:microsoft.com/office/officeart/2005/8/layout/vList5"/>
    <dgm:cxn modelId="{AA82FF90-B721-474E-A66B-CB5B455DCF7C}" srcId="{5A314733-D76F-44B9-BB4F-AF6E6414C7FC}" destId="{89686550-9542-464D-ADD4-7BAB2028D9CB}" srcOrd="0" destOrd="0" parTransId="{6222C572-6454-4485-B447-17C6CD35B304}" sibTransId="{3D164C20-730C-4F3D-BFB6-EBAA6EFFF963}"/>
    <dgm:cxn modelId="{F5C53FA2-EFD5-4927-B79D-4BF044A34C4D}" srcId="{2CA17119-7C50-4484-ADE9-39B0CD5AEBD5}" destId="{FAF65386-637A-4B24-90F0-759701F3AAC0}" srcOrd="2" destOrd="0" parTransId="{E582876F-5EDF-4C23-9704-33438F9A24DF}" sibTransId="{3DAD2071-1818-40D2-8731-D68EE27FBC5F}"/>
    <dgm:cxn modelId="{E5174EB3-FEEE-4846-B876-DE0B161CB03A}" srcId="{2CA17119-7C50-4484-ADE9-39B0CD5AEBD5}" destId="{CC379096-7728-45DF-BEE2-0F1A6117C1C3}" srcOrd="0" destOrd="0" parTransId="{9EDD5FAD-863F-42EF-A94C-BD78421F7B21}" sibTransId="{1D5E85B7-75CE-446A-99D1-D3287DFA2A42}"/>
    <dgm:cxn modelId="{5653D5B4-6016-45D9-8992-E366BC91B542}" type="presOf" srcId="{D3A7E362-F38B-4354-ADE8-EFA04AFD9EFC}" destId="{95E3FC6C-CDD4-4F2B-8680-E441A6A775C5}" srcOrd="0" destOrd="0" presId="urn:microsoft.com/office/officeart/2005/8/layout/vList5"/>
    <dgm:cxn modelId="{C8BCFDB5-2C1A-488B-9198-D9D128C822AE}" type="presOf" srcId="{FAF65386-637A-4B24-90F0-759701F3AAC0}" destId="{6FEE36C2-57A7-4ED9-B85E-A48062F95F9C}" srcOrd="0" destOrd="0" presId="urn:microsoft.com/office/officeart/2005/8/layout/vList5"/>
    <dgm:cxn modelId="{C71ADBC2-40E1-4259-A719-F2962C94C49C}" type="presOf" srcId="{DC25620D-33E9-4C7A-B91A-3D24AFA56B6C}" destId="{9704E273-274A-4222-B916-7EC62927EA80}" srcOrd="0" destOrd="0" presId="urn:microsoft.com/office/officeart/2005/8/layout/vList5"/>
    <dgm:cxn modelId="{9639B8CF-BB78-4E83-98D7-9662871A12AC}" type="presOf" srcId="{89686550-9542-464D-ADD4-7BAB2028D9CB}" destId="{069877F9-DCB7-43E0-A8B7-25F53D21DB7C}" srcOrd="0" destOrd="0" presId="urn:microsoft.com/office/officeart/2005/8/layout/vList5"/>
    <dgm:cxn modelId="{EE0F42DE-63D4-47A1-B3C9-AEFC10919D54}" type="presOf" srcId="{2CA17119-7C50-4484-ADE9-39B0CD5AEBD5}" destId="{CF2AE6E4-D995-42AD-BCA5-DA1B73D59305}" srcOrd="0" destOrd="0" presId="urn:microsoft.com/office/officeart/2005/8/layout/vList5"/>
    <dgm:cxn modelId="{14695FE2-1E95-42DA-B605-3C8CE10AA8E1}" type="presOf" srcId="{CC379096-7728-45DF-BEE2-0F1A6117C1C3}" destId="{72A5710B-DEF1-4D9E-B2BD-FB46BD2EEB62}" srcOrd="0" destOrd="0" presId="urn:microsoft.com/office/officeart/2005/8/layout/vList5"/>
    <dgm:cxn modelId="{97009EE4-9FEB-4D00-8893-C7934DC67494}" srcId="{CC379096-7728-45DF-BEE2-0F1A6117C1C3}" destId="{DC25620D-33E9-4C7A-B91A-3D24AFA56B6C}" srcOrd="0" destOrd="0" parTransId="{92C453AD-9107-4521-BB71-49DDF99FB7CB}" sibTransId="{4755BE5B-92F8-4035-A400-E1E85B4FD2F3}"/>
    <dgm:cxn modelId="{39DE9AEC-FBF0-4194-A9CA-A8A87565F967}" srcId="{2CA17119-7C50-4484-ADE9-39B0CD5AEBD5}" destId="{5A314733-D76F-44B9-BB4F-AF6E6414C7FC}" srcOrd="1" destOrd="0" parTransId="{D171E0C7-4D5F-449C-AF84-B9912F65F615}" sibTransId="{C5A86239-54FE-4B6F-863B-61949E36B7E7}"/>
    <dgm:cxn modelId="{3E96D428-53F7-4862-92A0-FE15D52D41C8}" type="presParOf" srcId="{CF2AE6E4-D995-42AD-BCA5-DA1B73D59305}" destId="{68919391-9FF1-4ABC-8FDB-A9F405F5F889}" srcOrd="0" destOrd="0" presId="urn:microsoft.com/office/officeart/2005/8/layout/vList5"/>
    <dgm:cxn modelId="{16134971-2FA8-43BE-A5C3-4819B377E28E}" type="presParOf" srcId="{68919391-9FF1-4ABC-8FDB-A9F405F5F889}" destId="{72A5710B-DEF1-4D9E-B2BD-FB46BD2EEB62}" srcOrd="0" destOrd="0" presId="urn:microsoft.com/office/officeart/2005/8/layout/vList5"/>
    <dgm:cxn modelId="{E1147199-C00B-4AAE-AE46-85641ED975D3}" type="presParOf" srcId="{68919391-9FF1-4ABC-8FDB-A9F405F5F889}" destId="{9704E273-274A-4222-B916-7EC62927EA80}" srcOrd="1" destOrd="0" presId="urn:microsoft.com/office/officeart/2005/8/layout/vList5"/>
    <dgm:cxn modelId="{0AC6E342-39C2-4F6B-8DB9-D6DCB26126D0}" type="presParOf" srcId="{CF2AE6E4-D995-42AD-BCA5-DA1B73D59305}" destId="{BE96DA13-56F1-4622-884E-7F9384EB4F5C}" srcOrd="1" destOrd="0" presId="urn:microsoft.com/office/officeart/2005/8/layout/vList5"/>
    <dgm:cxn modelId="{39AE55D2-E9E6-4179-B597-624EF9390C8C}" type="presParOf" srcId="{CF2AE6E4-D995-42AD-BCA5-DA1B73D59305}" destId="{BB537D05-5450-473C-948D-1D92751AD426}" srcOrd="2" destOrd="0" presId="urn:microsoft.com/office/officeart/2005/8/layout/vList5"/>
    <dgm:cxn modelId="{08CC23E6-06FB-46C5-BB17-4B742C33A956}" type="presParOf" srcId="{BB537D05-5450-473C-948D-1D92751AD426}" destId="{4608C322-5827-4852-A3B1-53655C6D7ABA}" srcOrd="0" destOrd="0" presId="urn:microsoft.com/office/officeart/2005/8/layout/vList5"/>
    <dgm:cxn modelId="{978C52CA-D9F1-48F9-A662-1D588EBCBFD3}" type="presParOf" srcId="{BB537D05-5450-473C-948D-1D92751AD426}" destId="{069877F9-DCB7-43E0-A8B7-25F53D21DB7C}" srcOrd="1" destOrd="0" presId="urn:microsoft.com/office/officeart/2005/8/layout/vList5"/>
    <dgm:cxn modelId="{709A2426-A99D-4100-AE1E-D712EFB65C5F}" type="presParOf" srcId="{CF2AE6E4-D995-42AD-BCA5-DA1B73D59305}" destId="{86372CEE-49CB-4BEC-B205-9C0561317217}" srcOrd="3" destOrd="0" presId="urn:microsoft.com/office/officeart/2005/8/layout/vList5"/>
    <dgm:cxn modelId="{8F9630F5-1158-4CE6-920D-F707A3D82DFD}" type="presParOf" srcId="{CF2AE6E4-D995-42AD-BCA5-DA1B73D59305}" destId="{6BF31DF0-AB17-4DEC-AA96-620409F63235}" srcOrd="4" destOrd="0" presId="urn:microsoft.com/office/officeart/2005/8/layout/vList5"/>
    <dgm:cxn modelId="{02C059DE-2B69-4BC4-BC49-AB90886AD86A}" type="presParOf" srcId="{6BF31DF0-AB17-4DEC-AA96-620409F63235}" destId="{6FEE36C2-57A7-4ED9-B85E-A48062F95F9C}" srcOrd="0" destOrd="0" presId="urn:microsoft.com/office/officeart/2005/8/layout/vList5"/>
    <dgm:cxn modelId="{9434F30F-A638-4AD0-9A17-8B8AB64F6CC0}" type="presParOf" srcId="{6BF31DF0-AB17-4DEC-AA96-620409F63235}" destId="{95E3FC6C-CDD4-4F2B-8680-E441A6A775C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D8BDA6-F3B8-4A53-A81C-86407B6B5793}"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72A88A12-44E4-4E99-AA88-4071C7F139DA}">
      <dgm:prSet phldrT="[Text]"/>
      <dgm:spPr/>
      <dgm:t>
        <a:bodyPr/>
        <a:lstStyle/>
        <a:p>
          <a:r>
            <a:rPr lang="en-US" dirty="0"/>
            <a:t>In-Person Meeting</a:t>
          </a:r>
        </a:p>
      </dgm:t>
    </dgm:pt>
    <dgm:pt modelId="{207C832E-15F7-48A9-8D0E-FA3D9BA564C4}" type="parTrans" cxnId="{CEC33A50-23B3-4B75-A879-94F58FDDA663}">
      <dgm:prSet/>
      <dgm:spPr/>
      <dgm:t>
        <a:bodyPr/>
        <a:lstStyle/>
        <a:p>
          <a:endParaRPr lang="en-US"/>
        </a:p>
      </dgm:t>
    </dgm:pt>
    <dgm:pt modelId="{ACDB64B1-1A1C-4337-9CA9-5A9D8FF549D8}" type="sibTrans" cxnId="{CEC33A50-23B3-4B75-A879-94F58FDDA663}">
      <dgm:prSet/>
      <dgm:spPr/>
      <dgm:t>
        <a:bodyPr/>
        <a:lstStyle/>
        <a:p>
          <a:endParaRPr lang="en-US"/>
        </a:p>
      </dgm:t>
    </dgm:pt>
    <dgm:pt modelId="{59F8C260-04F6-4981-8FCC-FC757115B1AC}">
      <dgm:prSet phldrT="[Text]"/>
      <dgm:spPr>
        <a:solidFill>
          <a:srgbClr val="2E4488"/>
        </a:solidFill>
      </dgm:spPr>
      <dgm:t>
        <a:bodyPr/>
        <a:lstStyle/>
        <a:p>
          <a:r>
            <a:rPr lang="en-US" dirty="0"/>
            <a:t>Survey or Focus Groups</a:t>
          </a:r>
        </a:p>
      </dgm:t>
    </dgm:pt>
    <dgm:pt modelId="{B2807F7B-CFB1-4141-992A-21E9956E684F}" type="parTrans" cxnId="{BFFAB8C6-613F-48F8-9CEE-F5CF7CFA7203}">
      <dgm:prSet/>
      <dgm:spPr/>
      <dgm:t>
        <a:bodyPr/>
        <a:lstStyle/>
        <a:p>
          <a:endParaRPr lang="en-US"/>
        </a:p>
      </dgm:t>
    </dgm:pt>
    <dgm:pt modelId="{57F83F1A-C30A-49EA-994A-3C9A422084BE}" type="sibTrans" cxnId="{BFFAB8C6-613F-48F8-9CEE-F5CF7CFA7203}">
      <dgm:prSet/>
      <dgm:spPr/>
      <dgm:t>
        <a:bodyPr/>
        <a:lstStyle/>
        <a:p>
          <a:endParaRPr lang="en-US"/>
        </a:p>
      </dgm:t>
    </dgm:pt>
    <dgm:pt modelId="{DBC5AE4C-54E1-48EB-B0A7-1D95C521AE8E}">
      <dgm:prSet phldrT="[Text]"/>
      <dgm:spPr>
        <a:solidFill>
          <a:srgbClr val="125E1D"/>
        </a:solidFill>
      </dgm:spPr>
      <dgm:t>
        <a:bodyPr/>
        <a:lstStyle/>
        <a:p>
          <a:r>
            <a:rPr lang="en-US" dirty="0"/>
            <a:t>Review and Comment</a:t>
          </a:r>
        </a:p>
      </dgm:t>
    </dgm:pt>
    <dgm:pt modelId="{297F1310-7DC0-4466-BA96-1BF3AA42662D}" type="parTrans" cxnId="{6886E6C2-46D6-4A5B-9EDE-4A8BA01C4DAE}">
      <dgm:prSet/>
      <dgm:spPr/>
      <dgm:t>
        <a:bodyPr/>
        <a:lstStyle/>
        <a:p>
          <a:endParaRPr lang="en-US"/>
        </a:p>
      </dgm:t>
    </dgm:pt>
    <dgm:pt modelId="{1820D6F3-D94A-4FEF-A4C6-A0A8D1C0A35D}" type="sibTrans" cxnId="{6886E6C2-46D6-4A5B-9EDE-4A8BA01C4DAE}">
      <dgm:prSet/>
      <dgm:spPr/>
      <dgm:t>
        <a:bodyPr/>
        <a:lstStyle/>
        <a:p>
          <a:endParaRPr lang="en-US"/>
        </a:p>
      </dgm:t>
    </dgm:pt>
    <dgm:pt modelId="{5110E929-C72D-46D5-A054-ABB053CC8FD8}">
      <dgm:prSet/>
      <dgm:spPr>
        <a:solidFill>
          <a:srgbClr val="946D0A"/>
        </a:solidFill>
      </dgm:spPr>
      <dgm:t>
        <a:bodyPr/>
        <a:lstStyle/>
        <a:p>
          <a:r>
            <a:rPr lang="en-US" dirty="0"/>
            <a:t>Adopt National or Existing Framework</a:t>
          </a:r>
        </a:p>
      </dgm:t>
    </dgm:pt>
    <dgm:pt modelId="{102BE96C-C945-4CA8-8DAE-4DA13577920C}" type="parTrans" cxnId="{B13B565D-6233-4B9D-BE33-106A10A75040}">
      <dgm:prSet/>
      <dgm:spPr/>
      <dgm:t>
        <a:bodyPr/>
        <a:lstStyle/>
        <a:p>
          <a:endParaRPr lang="en-US"/>
        </a:p>
      </dgm:t>
    </dgm:pt>
    <dgm:pt modelId="{A1EBBAD4-778F-4546-B825-4A2B9DA754CD}" type="sibTrans" cxnId="{B13B565D-6233-4B9D-BE33-106A10A75040}">
      <dgm:prSet/>
      <dgm:spPr/>
      <dgm:t>
        <a:bodyPr/>
        <a:lstStyle/>
        <a:p>
          <a:endParaRPr lang="en-US"/>
        </a:p>
      </dgm:t>
    </dgm:pt>
    <dgm:pt modelId="{A5F4105A-DC84-44E6-962D-C4A4E08D01C6}" type="pres">
      <dgm:prSet presAssocID="{DBD8BDA6-F3B8-4A53-A81C-86407B6B5793}" presName="Name0" presStyleCnt="0">
        <dgm:presLayoutVars>
          <dgm:chMax val="7"/>
          <dgm:chPref val="7"/>
          <dgm:dir/>
        </dgm:presLayoutVars>
      </dgm:prSet>
      <dgm:spPr/>
    </dgm:pt>
    <dgm:pt modelId="{AD69E56F-A929-4FC1-871D-EDD958519628}" type="pres">
      <dgm:prSet presAssocID="{DBD8BDA6-F3B8-4A53-A81C-86407B6B5793}" presName="Name1" presStyleCnt="0"/>
      <dgm:spPr/>
    </dgm:pt>
    <dgm:pt modelId="{91FC2DD1-39AE-4E8F-AB59-171F49CEE669}" type="pres">
      <dgm:prSet presAssocID="{DBD8BDA6-F3B8-4A53-A81C-86407B6B5793}" presName="cycle" presStyleCnt="0"/>
      <dgm:spPr/>
    </dgm:pt>
    <dgm:pt modelId="{B39383F4-1AE0-4085-8E36-9406F89A66C3}" type="pres">
      <dgm:prSet presAssocID="{DBD8BDA6-F3B8-4A53-A81C-86407B6B5793}" presName="srcNode" presStyleLbl="node1" presStyleIdx="0" presStyleCnt="4"/>
      <dgm:spPr/>
    </dgm:pt>
    <dgm:pt modelId="{1676ABAB-EBEC-415C-BE42-5928F2087C6A}" type="pres">
      <dgm:prSet presAssocID="{DBD8BDA6-F3B8-4A53-A81C-86407B6B5793}" presName="conn" presStyleLbl="parChTrans1D2" presStyleIdx="0" presStyleCnt="1"/>
      <dgm:spPr/>
    </dgm:pt>
    <dgm:pt modelId="{0EC41226-CC99-4B77-BB36-705762C0EB46}" type="pres">
      <dgm:prSet presAssocID="{DBD8BDA6-F3B8-4A53-A81C-86407B6B5793}" presName="extraNode" presStyleLbl="node1" presStyleIdx="0" presStyleCnt="4"/>
      <dgm:spPr/>
    </dgm:pt>
    <dgm:pt modelId="{95EF62A7-F0D4-4BA7-ADF1-F0C5A89EB4D8}" type="pres">
      <dgm:prSet presAssocID="{DBD8BDA6-F3B8-4A53-A81C-86407B6B5793}" presName="dstNode" presStyleLbl="node1" presStyleIdx="0" presStyleCnt="4"/>
      <dgm:spPr/>
    </dgm:pt>
    <dgm:pt modelId="{94C0C398-FCA7-4EAF-AF58-7582ABA27761}" type="pres">
      <dgm:prSet presAssocID="{72A88A12-44E4-4E99-AA88-4071C7F139DA}" presName="text_1" presStyleLbl="node1" presStyleIdx="0" presStyleCnt="4">
        <dgm:presLayoutVars>
          <dgm:bulletEnabled val="1"/>
        </dgm:presLayoutVars>
      </dgm:prSet>
      <dgm:spPr/>
    </dgm:pt>
    <dgm:pt modelId="{2FCB9265-E012-4278-ABD3-72F89047BFCF}" type="pres">
      <dgm:prSet presAssocID="{72A88A12-44E4-4E99-AA88-4071C7F139DA}" presName="accent_1" presStyleCnt="0"/>
      <dgm:spPr/>
    </dgm:pt>
    <dgm:pt modelId="{84544877-5054-4C7A-887D-AEE4AAA481E5}" type="pres">
      <dgm:prSet presAssocID="{72A88A12-44E4-4E99-AA88-4071C7F139DA}" presName="accentRepeatNode" presStyleLbl="solidFgAcc1" presStyleIdx="0" presStyleCnt="4"/>
      <dgm:spPr/>
    </dgm:pt>
    <dgm:pt modelId="{72E4C721-BE99-42F0-B862-EC1650ACE3FD}" type="pres">
      <dgm:prSet presAssocID="{59F8C260-04F6-4981-8FCC-FC757115B1AC}" presName="text_2" presStyleLbl="node1" presStyleIdx="1" presStyleCnt="4">
        <dgm:presLayoutVars>
          <dgm:bulletEnabled val="1"/>
        </dgm:presLayoutVars>
      </dgm:prSet>
      <dgm:spPr/>
    </dgm:pt>
    <dgm:pt modelId="{1CC7732A-0B4E-4719-9D39-124FD649D028}" type="pres">
      <dgm:prSet presAssocID="{59F8C260-04F6-4981-8FCC-FC757115B1AC}" presName="accent_2" presStyleCnt="0"/>
      <dgm:spPr/>
    </dgm:pt>
    <dgm:pt modelId="{D077DD6F-9D29-47CA-B5A4-FFA8D98992FD}" type="pres">
      <dgm:prSet presAssocID="{59F8C260-04F6-4981-8FCC-FC757115B1AC}" presName="accentRepeatNode" presStyleLbl="solidFgAcc1" presStyleIdx="1" presStyleCnt="4"/>
      <dgm:spPr/>
    </dgm:pt>
    <dgm:pt modelId="{7D88A7E2-9FFA-41C5-B4A3-359F58992D06}" type="pres">
      <dgm:prSet presAssocID="{DBC5AE4C-54E1-48EB-B0A7-1D95C521AE8E}" presName="text_3" presStyleLbl="node1" presStyleIdx="2" presStyleCnt="4">
        <dgm:presLayoutVars>
          <dgm:bulletEnabled val="1"/>
        </dgm:presLayoutVars>
      </dgm:prSet>
      <dgm:spPr/>
    </dgm:pt>
    <dgm:pt modelId="{05FA50A5-3F62-4C67-850C-C7FC01A7526F}" type="pres">
      <dgm:prSet presAssocID="{DBC5AE4C-54E1-48EB-B0A7-1D95C521AE8E}" presName="accent_3" presStyleCnt="0"/>
      <dgm:spPr/>
    </dgm:pt>
    <dgm:pt modelId="{37DF143B-4C17-442A-A8FC-8F3CB0F7C801}" type="pres">
      <dgm:prSet presAssocID="{DBC5AE4C-54E1-48EB-B0A7-1D95C521AE8E}" presName="accentRepeatNode" presStyleLbl="solidFgAcc1" presStyleIdx="2" presStyleCnt="4"/>
      <dgm:spPr>
        <a:ln>
          <a:solidFill>
            <a:srgbClr val="125E1D"/>
          </a:solidFill>
        </a:ln>
      </dgm:spPr>
    </dgm:pt>
    <dgm:pt modelId="{7BEB327C-C23C-4F9D-A3C2-744918CE9572}" type="pres">
      <dgm:prSet presAssocID="{5110E929-C72D-46D5-A054-ABB053CC8FD8}" presName="text_4" presStyleLbl="node1" presStyleIdx="3" presStyleCnt="4">
        <dgm:presLayoutVars>
          <dgm:bulletEnabled val="1"/>
        </dgm:presLayoutVars>
      </dgm:prSet>
      <dgm:spPr/>
    </dgm:pt>
    <dgm:pt modelId="{3FCFF031-D5D3-45A9-9751-7F7479C1A38B}" type="pres">
      <dgm:prSet presAssocID="{5110E929-C72D-46D5-A054-ABB053CC8FD8}" presName="accent_4" presStyleCnt="0"/>
      <dgm:spPr/>
    </dgm:pt>
    <dgm:pt modelId="{74A658D4-94A6-432C-A06F-03A183F9C2EB}" type="pres">
      <dgm:prSet presAssocID="{5110E929-C72D-46D5-A054-ABB053CC8FD8}" presName="accentRepeatNode" presStyleLbl="solidFgAcc1" presStyleIdx="3" presStyleCnt="4"/>
      <dgm:spPr>
        <a:ln>
          <a:solidFill>
            <a:srgbClr val="946D0A"/>
          </a:solidFill>
        </a:ln>
      </dgm:spPr>
    </dgm:pt>
  </dgm:ptLst>
  <dgm:cxnLst>
    <dgm:cxn modelId="{3A522C16-E6FC-4D0B-B91D-04E427609B36}" type="presOf" srcId="{59F8C260-04F6-4981-8FCC-FC757115B1AC}" destId="{72E4C721-BE99-42F0-B862-EC1650ACE3FD}" srcOrd="0" destOrd="0" presId="urn:microsoft.com/office/officeart/2008/layout/VerticalCurvedList"/>
    <dgm:cxn modelId="{B13B565D-6233-4B9D-BE33-106A10A75040}" srcId="{DBD8BDA6-F3B8-4A53-A81C-86407B6B5793}" destId="{5110E929-C72D-46D5-A054-ABB053CC8FD8}" srcOrd="3" destOrd="0" parTransId="{102BE96C-C945-4CA8-8DAE-4DA13577920C}" sibTransId="{A1EBBAD4-778F-4546-B825-4A2B9DA754CD}"/>
    <dgm:cxn modelId="{0D9FC95F-8A9D-4E30-8B4B-F3A0BC7E023D}" type="presOf" srcId="{DBC5AE4C-54E1-48EB-B0A7-1D95C521AE8E}" destId="{7D88A7E2-9FFA-41C5-B4A3-359F58992D06}" srcOrd="0" destOrd="0" presId="urn:microsoft.com/office/officeart/2008/layout/VerticalCurvedList"/>
    <dgm:cxn modelId="{CEC33A50-23B3-4B75-A879-94F58FDDA663}" srcId="{DBD8BDA6-F3B8-4A53-A81C-86407B6B5793}" destId="{72A88A12-44E4-4E99-AA88-4071C7F139DA}" srcOrd="0" destOrd="0" parTransId="{207C832E-15F7-48A9-8D0E-FA3D9BA564C4}" sibTransId="{ACDB64B1-1A1C-4337-9CA9-5A9D8FF549D8}"/>
    <dgm:cxn modelId="{02F88F74-9F30-49A5-B90C-B41A3417B7F3}" type="presOf" srcId="{DBD8BDA6-F3B8-4A53-A81C-86407B6B5793}" destId="{A5F4105A-DC84-44E6-962D-C4A4E08D01C6}" srcOrd="0" destOrd="0" presId="urn:microsoft.com/office/officeart/2008/layout/VerticalCurvedList"/>
    <dgm:cxn modelId="{0ED7EE7B-6064-4349-A6E3-C396774239C3}" type="presOf" srcId="{72A88A12-44E4-4E99-AA88-4071C7F139DA}" destId="{94C0C398-FCA7-4EAF-AF58-7582ABA27761}" srcOrd="0" destOrd="0" presId="urn:microsoft.com/office/officeart/2008/layout/VerticalCurvedList"/>
    <dgm:cxn modelId="{0173287E-005F-4A71-99B1-748E68D80035}" type="presOf" srcId="{ACDB64B1-1A1C-4337-9CA9-5A9D8FF549D8}" destId="{1676ABAB-EBEC-415C-BE42-5928F2087C6A}" srcOrd="0" destOrd="0" presId="urn:microsoft.com/office/officeart/2008/layout/VerticalCurvedList"/>
    <dgm:cxn modelId="{3B6467A1-5C38-4D4D-BDE0-4E84F50C08D3}" type="presOf" srcId="{5110E929-C72D-46D5-A054-ABB053CC8FD8}" destId="{7BEB327C-C23C-4F9D-A3C2-744918CE9572}" srcOrd="0" destOrd="0" presId="urn:microsoft.com/office/officeart/2008/layout/VerticalCurvedList"/>
    <dgm:cxn modelId="{6886E6C2-46D6-4A5B-9EDE-4A8BA01C4DAE}" srcId="{DBD8BDA6-F3B8-4A53-A81C-86407B6B5793}" destId="{DBC5AE4C-54E1-48EB-B0A7-1D95C521AE8E}" srcOrd="2" destOrd="0" parTransId="{297F1310-7DC0-4466-BA96-1BF3AA42662D}" sibTransId="{1820D6F3-D94A-4FEF-A4C6-A0A8D1C0A35D}"/>
    <dgm:cxn modelId="{BFFAB8C6-613F-48F8-9CEE-F5CF7CFA7203}" srcId="{DBD8BDA6-F3B8-4A53-A81C-86407B6B5793}" destId="{59F8C260-04F6-4981-8FCC-FC757115B1AC}" srcOrd="1" destOrd="0" parTransId="{B2807F7B-CFB1-4141-992A-21E9956E684F}" sibTransId="{57F83F1A-C30A-49EA-994A-3C9A422084BE}"/>
    <dgm:cxn modelId="{83B417E7-2E7F-4889-A0DA-F847079B3139}" type="presParOf" srcId="{A5F4105A-DC84-44E6-962D-C4A4E08D01C6}" destId="{AD69E56F-A929-4FC1-871D-EDD958519628}" srcOrd="0" destOrd="0" presId="urn:microsoft.com/office/officeart/2008/layout/VerticalCurvedList"/>
    <dgm:cxn modelId="{F0220CD8-13EB-48FA-8B52-59F603D6F5A2}" type="presParOf" srcId="{AD69E56F-A929-4FC1-871D-EDD958519628}" destId="{91FC2DD1-39AE-4E8F-AB59-171F49CEE669}" srcOrd="0" destOrd="0" presId="urn:microsoft.com/office/officeart/2008/layout/VerticalCurvedList"/>
    <dgm:cxn modelId="{DAF3985E-0A66-4A50-9475-7C50C8627734}" type="presParOf" srcId="{91FC2DD1-39AE-4E8F-AB59-171F49CEE669}" destId="{B39383F4-1AE0-4085-8E36-9406F89A66C3}" srcOrd="0" destOrd="0" presId="urn:microsoft.com/office/officeart/2008/layout/VerticalCurvedList"/>
    <dgm:cxn modelId="{55C29507-71B7-470D-A2A7-42A23FA11C6C}" type="presParOf" srcId="{91FC2DD1-39AE-4E8F-AB59-171F49CEE669}" destId="{1676ABAB-EBEC-415C-BE42-5928F2087C6A}" srcOrd="1" destOrd="0" presId="urn:microsoft.com/office/officeart/2008/layout/VerticalCurvedList"/>
    <dgm:cxn modelId="{8AA602A7-B714-4A79-A9B9-2A2DCB7C1B92}" type="presParOf" srcId="{91FC2DD1-39AE-4E8F-AB59-171F49CEE669}" destId="{0EC41226-CC99-4B77-BB36-705762C0EB46}" srcOrd="2" destOrd="0" presId="urn:microsoft.com/office/officeart/2008/layout/VerticalCurvedList"/>
    <dgm:cxn modelId="{2C5E333A-28F2-4DCB-8523-111764957857}" type="presParOf" srcId="{91FC2DD1-39AE-4E8F-AB59-171F49CEE669}" destId="{95EF62A7-F0D4-4BA7-ADF1-F0C5A89EB4D8}" srcOrd="3" destOrd="0" presId="urn:microsoft.com/office/officeart/2008/layout/VerticalCurvedList"/>
    <dgm:cxn modelId="{2D8EBF6F-1FCD-49BD-AABC-964C9F24C984}" type="presParOf" srcId="{AD69E56F-A929-4FC1-871D-EDD958519628}" destId="{94C0C398-FCA7-4EAF-AF58-7582ABA27761}" srcOrd="1" destOrd="0" presId="urn:microsoft.com/office/officeart/2008/layout/VerticalCurvedList"/>
    <dgm:cxn modelId="{7407E69D-16D0-4E84-BBF1-A4BA3C888FC5}" type="presParOf" srcId="{AD69E56F-A929-4FC1-871D-EDD958519628}" destId="{2FCB9265-E012-4278-ABD3-72F89047BFCF}" srcOrd="2" destOrd="0" presId="urn:microsoft.com/office/officeart/2008/layout/VerticalCurvedList"/>
    <dgm:cxn modelId="{DEA4578B-5BA8-4744-A03F-2BAB7F86FE18}" type="presParOf" srcId="{2FCB9265-E012-4278-ABD3-72F89047BFCF}" destId="{84544877-5054-4C7A-887D-AEE4AAA481E5}" srcOrd="0" destOrd="0" presId="urn:microsoft.com/office/officeart/2008/layout/VerticalCurvedList"/>
    <dgm:cxn modelId="{DE40425F-5B7A-4B55-BD78-7DCBF620E705}" type="presParOf" srcId="{AD69E56F-A929-4FC1-871D-EDD958519628}" destId="{72E4C721-BE99-42F0-B862-EC1650ACE3FD}" srcOrd="3" destOrd="0" presId="urn:microsoft.com/office/officeart/2008/layout/VerticalCurvedList"/>
    <dgm:cxn modelId="{97FC5B33-1E9E-4AC5-A630-A9EE20DBC9B7}" type="presParOf" srcId="{AD69E56F-A929-4FC1-871D-EDD958519628}" destId="{1CC7732A-0B4E-4719-9D39-124FD649D028}" srcOrd="4" destOrd="0" presId="urn:microsoft.com/office/officeart/2008/layout/VerticalCurvedList"/>
    <dgm:cxn modelId="{51AB285E-9E96-43D1-A5C5-FD14A814AE1E}" type="presParOf" srcId="{1CC7732A-0B4E-4719-9D39-124FD649D028}" destId="{D077DD6F-9D29-47CA-B5A4-FFA8D98992FD}" srcOrd="0" destOrd="0" presId="urn:microsoft.com/office/officeart/2008/layout/VerticalCurvedList"/>
    <dgm:cxn modelId="{B7819A8F-7565-4985-9093-8C3ED56C8EDA}" type="presParOf" srcId="{AD69E56F-A929-4FC1-871D-EDD958519628}" destId="{7D88A7E2-9FFA-41C5-B4A3-359F58992D06}" srcOrd="5" destOrd="0" presId="urn:microsoft.com/office/officeart/2008/layout/VerticalCurvedList"/>
    <dgm:cxn modelId="{29BBFA8F-52DF-4234-A7AF-7429CBEA154A}" type="presParOf" srcId="{AD69E56F-A929-4FC1-871D-EDD958519628}" destId="{05FA50A5-3F62-4C67-850C-C7FC01A7526F}" srcOrd="6" destOrd="0" presId="urn:microsoft.com/office/officeart/2008/layout/VerticalCurvedList"/>
    <dgm:cxn modelId="{9DC15E9D-7782-474D-875B-754B16053531}" type="presParOf" srcId="{05FA50A5-3F62-4C67-850C-C7FC01A7526F}" destId="{37DF143B-4C17-442A-A8FC-8F3CB0F7C801}" srcOrd="0" destOrd="0" presId="urn:microsoft.com/office/officeart/2008/layout/VerticalCurvedList"/>
    <dgm:cxn modelId="{1055F841-A13E-4B2C-B8DF-7D7372DE0E5C}" type="presParOf" srcId="{AD69E56F-A929-4FC1-871D-EDD958519628}" destId="{7BEB327C-C23C-4F9D-A3C2-744918CE9572}" srcOrd="7" destOrd="0" presId="urn:microsoft.com/office/officeart/2008/layout/VerticalCurvedList"/>
    <dgm:cxn modelId="{B74D9375-408A-4659-A732-5D77815BD541}" type="presParOf" srcId="{AD69E56F-A929-4FC1-871D-EDD958519628}" destId="{3FCFF031-D5D3-45A9-9751-7F7479C1A38B}" srcOrd="8" destOrd="0" presId="urn:microsoft.com/office/officeart/2008/layout/VerticalCurvedList"/>
    <dgm:cxn modelId="{FBDF4219-0376-4503-B909-C41717F170B2}" type="presParOf" srcId="{3FCFF031-D5D3-45A9-9751-7F7479C1A38B}" destId="{74A658D4-94A6-432C-A06F-03A183F9C2E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B73281-3304-439B-91F5-96BB0843C72E}" type="doc">
      <dgm:prSet loTypeId="urn:microsoft.com/office/officeart/2005/8/layout/vList3" loCatId="list" qsTypeId="urn:microsoft.com/office/officeart/2005/8/quickstyle/simple2" qsCatId="simple" csTypeId="urn:microsoft.com/office/officeart/2005/8/colors/colorful4" csCatId="colorful" phldr="1"/>
      <dgm:spPr/>
    </dgm:pt>
    <dgm:pt modelId="{C8231847-88FE-4EE1-9C64-D8996C27B470}">
      <dgm:prSet phldrT="[Text]"/>
      <dgm:spPr/>
      <dgm:t>
        <a:bodyPr/>
        <a:lstStyle/>
        <a:p>
          <a:pPr marL="1143000" indent="-1143000" algn="l"/>
          <a:r>
            <a:rPr lang="en-US" b="1" dirty="0"/>
            <a:t>Rubric</a:t>
          </a:r>
          <a:r>
            <a:rPr lang="en-US" dirty="0"/>
            <a:t>: Describes skills across performance levels</a:t>
          </a:r>
        </a:p>
      </dgm:t>
    </dgm:pt>
    <dgm:pt modelId="{21E4A304-1A55-4D7B-AE44-7C8717F6AE83}" type="parTrans" cxnId="{5B8E8B29-EA2D-4AB6-8401-32A9144F2FB9}">
      <dgm:prSet/>
      <dgm:spPr/>
      <dgm:t>
        <a:bodyPr/>
        <a:lstStyle/>
        <a:p>
          <a:endParaRPr lang="en-US"/>
        </a:p>
      </dgm:t>
    </dgm:pt>
    <dgm:pt modelId="{3E93A450-B05E-4701-83F6-3461DDB0834D}" type="sibTrans" cxnId="{5B8E8B29-EA2D-4AB6-8401-32A9144F2FB9}">
      <dgm:prSet/>
      <dgm:spPr/>
      <dgm:t>
        <a:bodyPr/>
        <a:lstStyle/>
        <a:p>
          <a:endParaRPr lang="en-US"/>
        </a:p>
      </dgm:t>
    </dgm:pt>
    <dgm:pt modelId="{43E62A98-9F54-4B24-AD8B-C734BF1553ED}">
      <dgm:prSet phldrT="[Text]"/>
      <dgm:spPr>
        <a:solidFill>
          <a:srgbClr val="2E4488"/>
        </a:solidFill>
      </dgm:spPr>
      <dgm:t>
        <a:bodyPr/>
        <a:lstStyle/>
        <a:p>
          <a:pPr marL="1882775" indent="-1882775" algn="l"/>
          <a:r>
            <a:rPr lang="en-US" b="1" dirty="0"/>
            <a:t>Likert Scale</a:t>
          </a:r>
          <a:r>
            <a:rPr lang="en-US" dirty="0"/>
            <a:t>: Rates quality of  performance</a:t>
          </a:r>
        </a:p>
      </dgm:t>
    </dgm:pt>
    <dgm:pt modelId="{04148001-9787-445A-BCA4-6C8A202382EF}" type="parTrans" cxnId="{D57A6637-7365-48BA-836A-143B583D1CC3}">
      <dgm:prSet/>
      <dgm:spPr/>
      <dgm:t>
        <a:bodyPr/>
        <a:lstStyle/>
        <a:p>
          <a:endParaRPr lang="en-US"/>
        </a:p>
      </dgm:t>
    </dgm:pt>
    <dgm:pt modelId="{AA385EF1-6350-41D6-A6F0-E28A16162DD0}" type="sibTrans" cxnId="{D57A6637-7365-48BA-836A-143B583D1CC3}">
      <dgm:prSet/>
      <dgm:spPr/>
      <dgm:t>
        <a:bodyPr/>
        <a:lstStyle/>
        <a:p>
          <a:endParaRPr lang="en-US"/>
        </a:p>
      </dgm:t>
    </dgm:pt>
    <dgm:pt modelId="{B1896C6C-FA40-4F3B-B2D0-3B1BF36008AD}">
      <dgm:prSet phldrT="[Text]"/>
      <dgm:spPr>
        <a:solidFill>
          <a:srgbClr val="125E1D"/>
        </a:solidFill>
      </dgm:spPr>
      <dgm:t>
        <a:bodyPr/>
        <a:lstStyle/>
        <a:p>
          <a:pPr marL="1645920" indent="-1645920" algn="l"/>
          <a:r>
            <a:rPr lang="en-US" b="1" dirty="0"/>
            <a:t>Reflection</a:t>
          </a:r>
          <a:r>
            <a:rPr lang="en-US" dirty="0"/>
            <a:t>: Responds to open-ended reflection questions</a:t>
          </a:r>
        </a:p>
      </dgm:t>
    </dgm:pt>
    <dgm:pt modelId="{B5BC95E0-B570-4C5E-BD0B-4FE651477FE2}" type="parTrans" cxnId="{BAA5E86B-8E10-445E-96A7-CF11B33DEEAF}">
      <dgm:prSet/>
      <dgm:spPr/>
      <dgm:t>
        <a:bodyPr/>
        <a:lstStyle/>
        <a:p>
          <a:endParaRPr lang="en-US"/>
        </a:p>
      </dgm:t>
    </dgm:pt>
    <dgm:pt modelId="{570B9E7D-2718-42B8-9C35-2D94EC7579B2}" type="sibTrans" cxnId="{BAA5E86B-8E10-445E-96A7-CF11B33DEEAF}">
      <dgm:prSet/>
      <dgm:spPr/>
      <dgm:t>
        <a:bodyPr/>
        <a:lstStyle/>
        <a:p>
          <a:endParaRPr lang="en-US"/>
        </a:p>
      </dgm:t>
    </dgm:pt>
    <dgm:pt modelId="{661E9C0B-E492-490E-AD6B-95A778701D27}">
      <dgm:prSet/>
      <dgm:spPr>
        <a:solidFill>
          <a:srgbClr val="946D0A"/>
        </a:solidFill>
      </dgm:spPr>
      <dgm:t>
        <a:bodyPr/>
        <a:lstStyle/>
        <a:p>
          <a:pPr marL="1280160" indent="-1280160" algn="l"/>
          <a:r>
            <a:rPr lang="en-US" b="1" dirty="0"/>
            <a:t>Results</a:t>
          </a:r>
          <a:r>
            <a:rPr lang="en-US" b="0" dirty="0"/>
            <a:t>:</a:t>
          </a:r>
          <a:r>
            <a:rPr lang="en-US" b="1" dirty="0"/>
            <a:t> </a:t>
          </a:r>
          <a:r>
            <a:rPr lang="en-US" dirty="0"/>
            <a:t>Based on completion of goal or task</a:t>
          </a:r>
        </a:p>
      </dgm:t>
    </dgm:pt>
    <dgm:pt modelId="{7D3C0990-1678-44E4-B1FE-1FB37C0904EC}" type="parTrans" cxnId="{B02F46A7-A245-4310-94AC-AEBA73F6FE84}">
      <dgm:prSet/>
      <dgm:spPr/>
      <dgm:t>
        <a:bodyPr/>
        <a:lstStyle/>
        <a:p>
          <a:endParaRPr lang="en-US"/>
        </a:p>
      </dgm:t>
    </dgm:pt>
    <dgm:pt modelId="{8F9E32E8-E160-4E41-ACDA-F40521470BF1}" type="sibTrans" cxnId="{B02F46A7-A245-4310-94AC-AEBA73F6FE84}">
      <dgm:prSet/>
      <dgm:spPr/>
      <dgm:t>
        <a:bodyPr/>
        <a:lstStyle/>
        <a:p>
          <a:endParaRPr lang="en-US"/>
        </a:p>
      </dgm:t>
    </dgm:pt>
    <dgm:pt modelId="{3D167079-B640-458A-AD51-E5D5CEEA0D47}" type="pres">
      <dgm:prSet presAssocID="{E3B73281-3304-439B-91F5-96BB0843C72E}" presName="linearFlow" presStyleCnt="0">
        <dgm:presLayoutVars>
          <dgm:dir/>
          <dgm:resizeHandles val="exact"/>
        </dgm:presLayoutVars>
      </dgm:prSet>
      <dgm:spPr/>
    </dgm:pt>
    <dgm:pt modelId="{9E478ED5-7812-4966-8A92-55CDAD30B9F4}" type="pres">
      <dgm:prSet presAssocID="{C8231847-88FE-4EE1-9C64-D8996C27B470}" presName="composite" presStyleCnt="0"/>
      <dgm:spPr/>
    </dgm:pt>
    <dgm:pt modelId="{73802E5D-BF9A-413E-865C-3B6EC8B14B4F}" type="pres">
      <dgm:prSet presAssocID="{C8231847-88FE-4EE1-9C64-D8996C27B470}"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able"/>
        </a:ext>
      </dgm:extLst>
    </dgm:pt>
    <dgm:pt modelId="{2081C016-8D9F-4F60-957F-0B6B35FE6001}" type="pres">
      <dgm:prSet presAssocID="{C8231847-88FE-4EE1-9C64-D8996C27B470}" presName="txShp" presStyleLbl="node1" presStyleIdx="0" presStyleCnt="4">
        <dgm:presLayoutVars>
          <dgm:bulletEnabled val="1"/>
        </dgm:presLayoutVars>
      </dgm:prSet>
      <dgm:spPr/>
    </dgm:pt>
    <dgm:pt modelId="{9493C01B-1D65-46A0-823E-450FB07DE75B}" type="pres">
      <dgm:prSet presAssocID="{3E93A450-B05E-4701-83F6-3461DDB0834D}" presName="spacing" presStyleCnt="0"/>
      <dgm:spPr/>
    </dgm:pt>
    <dgm:pt modelId="{3B169EB5-D968-4B0F-AB6B-B75B08E70836}" type="pres">
      <dgm:prSet presAssocID="{43E62A98-9F54-4B24-AD8B-C734BF1553ED}" presName="composite" presStyleCnt="0"/>
      <dgm:spPr/>
    </dgm:pt>
    <dgm:pt modelId="{54AA6376-CECA-4073-85B8-99C40500BF26}" type="pres">
      <dgm:prSet presAssocID="{43E62A98-9F54-4B24-AD8B-C734BF1553ED}" presName="imgShp" presStyleLbl="fgImgPlac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ckmark"/>
        </a:ext>
      </dgm:extLst>
    </dgm:pt>
    <dgm:pt modelId="{C281363F-D320-4133-8F54-4B9B2A5CA6DD}" type="pres">
      <dgm:prSet presAssocID="{43E62A98-9F54-4B24-AD8B-C734BF1553ED}" presName="txShp" presStyleLbl="node1" presStyleIdx="1" presStyleCnt="4">
        <dgm:presLayoutVars>
          <dgm:bulletEnabled val="1"/>
        </dgm:presLayoutVars>
      </dgm:prSet>
      <dgm:spPr/>
    </dgm:pt>
    <dgm:pt modelId="{07AE86E2-2069-4403-BF4B-794EC319AEE4}" type="pres">
      <dgm:prSet presAssocID="{AA385EF1-6350-41D6-A6F0-E28A16162DD0}" presName="spacing" presStyleCnt="0"/>
      <dgm:spPr/>
    </dgm:pt>
    <dgm:pt modelId="{A83B8B53-B0EF-4271-AB65-226373A81004}" type="pres">
      <dgm:prSet presAssocID="{B1896C6C-FA40-4F3B-B2D0-3B1BF36008AD}" presName="composite" presStyleCnt="0"/>
      <dgm:spPr/>
    </dgm:pt>
    <dgm:pt modelId="{EFA4CC39-1F6E-4644-96E3-E9FD65C11493}" type="pres">
      <dgm:prSet presAssocID="{B1896C6C-FA40-4F3B-B2D0-3B1BF36008AD}" presName="imgShp" presStyleLbl="fgImgPlac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hought bubble"/>
        </a:ext>
      </dgm:extLst>
    </dgm:pt>
    <dgm:pt modelId="{6179DC44-BE8C-4BB4-8F42-DB1D77779500}" type="pres">
      <dgm:prSet presAssocID="{B1896C6C-FA40-4F3B-B2D0-3B1BF36008AD}" presName="txShp" presStyleLbl="node1" presStyleIdx="2" presStyleCnt="4">
        <dgm:presLayoutVars>
          <dgm:bulletEnabled val="1"/>
        </dgm:presLayoutVars>
      </dgm:prSet>
      <dgm:spPr/>
    </dgm:pt>
    <dgm:pt modelId="{5279C259-A93D-4492-94E1-5BA79A0E51A6}" type="pres">
      <dgm:prSet presAssocID="{570B9E7D-2718-42B8-9C35-2D94EC7579B2}" presName="spacing" presStyleCnt="0"/>
      <dgm:spPr/>
    </dgm:pt>
    <dgm:pt modelId="{D1BD7025-81A4-4526-B152-49060717C6A9}" type="pres">
      <dgm:prSet presAssocID="{661E9C0B-E492-490E-AD6B-95A778701D27}" presName="composite" presStyleCnt="0"/>
      <dgm:spPr/>
    </dgm:pt>
    <dgm:pt modelId="{A6A06A2D-FF93-4E5A-A414-8E03BC1F88DE}" type="pres">
      <dgm:prSet presAssocID="{661E9C0B-E492-490E-AD6B-95A778701D27}" presName="imgShp" presStyleLbl="fgImgPlac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ullseye"/>
        </a:ext>
      </dgm:extLst>
    </dgm:pt>
    <dgm:pt modelId="{5C4EF159-18DA-4CBC-8684-C3931D6922C5}" type="pres">
      <dgm:prSet presAssocID="{661E9C0B-E492-490E-AD6B-95A778701D27}" presName="txShp" presStyleLbl="node1" presStyleIdx="3" presStyleCnt="4">
        <dgm:presLayoutVars>
          <dgm:bulletEnabled val="1"/>
        </dgm:presLayoutVars>
      </dgm:prSet>
      <dgm:spPr/>
    </dgm:pt>
  </dgm:ptLst>
  <dgm:cxnLst>
    <dgm:cxn modelId="{9E47531D-8144-4231-8CB7-21593DF94C21}" type="presOf" srcId="{661E9C0B-E492-490E-AD6B-95A778701D27}" destId="{5C4EF159-18DA-4CBC-8684-C3931D6922C5}" srcOrd="0" destOrd="0" presId="urn:microsoft.com/office/officeart/2005/8/layout/vList3"/>
    <dgm:cxn modelId="{95087C1D-36CA-4019-8C2F-397220C41F34}" type="presOf" srcId="{E3B73281-3304-439B-91F5-96BB0843C72E}" destId="{3D167079-B640-458A-AD51-E5D5CEEA0D47}" srcOrd="0" destOrd="0" presId="urn:microsoft.com/office/officeart/2005/8/layout/vList3"/>
    <dgm:cxn modelId="{5B8E8B29-EA2D-4AB6-8401-32A9144F2FB9}" srcId="{E3B73281-3304-439B-91F5-96BB0843C72E}" destId="{C8231847-88FE-4EE1-9C64-D8996C27B470}" srcOrd="0" destOrd="0" parTransId="{21E4A304-1A55-4D7B-AE44-7C8717F6AE83}" sibTransId="{3E93A450-B05E-4701-83F6-3461DDB0834D}"/>
    <dgm:cxn modelId="{D57A6637-7365-48BA-836A-143B583D1CC3}" srcId="{E3B73281-3304-439B-91F5-96BB0843C72E}" destId="{43E62A98-9F54-4B24-AD8B-C734BF1553ED}" srcOrd="1" destOrd="0" parTransId="{04148001-9787-445A-BCA4-6C8A202382EF}" sibTransId="{AA385EF1-6350-41D6-A6F0-E28A16162DD0}"/>
    <dgm:cxn modelId="{BAA5E86B-8E10-445E-96A7-CF11B33DEEAF}" srcId="{E3B73281-3304-439B-91F5-96BB0843C72E}" destId="{B1896C6C-FA40-4F3B-B2D0-3B1BF36008AD}" srcOrd="2" destOrd="0" parTransId="{B5BC95E0-B570-4C5E-BD0B-4FE651477FE2}" sibTransId="{570B9E7D-2718-42B8-9C35-2D94EC7579B2}"/>
    <dgm:cxn modelId="{B02F46A7-A245-4310-94AC-AEBA73F6FE84}" srcId="{E3B73281-3304-439B-91F5-96BB0843C72E}" destId="{661E9C0B-E492-490E-AD6B-95A778701D27}" srcOrd="3" destOrd="0" parTransId="{7D3C0990-1678-44E4-B1FE-1FB37C0904EC}" sibTransId="{8F9E32E8-E160-4E41-ACDA-F40521470BF1}"/>
    <dgm:cxn modelId="{94070DC4-4CCA-40B2-8DF6-0D9D659342F8}" type="presOf" srcId="{C8231847-88FE-4EE1-9C64-D8996C27B470}" destId="{2081C016-8D9F-4F60-957F-0B6B35FE6001}" srcOrd="0" destOrd="0" presId="urn:microsoft.com/office/officeart/2005/8/layout/vList3"/>
    <dgm:cxn modelId="{2DBA7EDA-AD79-4D34-997D-6B38A1DE4B30}" type="presOf" srcId="{B1896C6C-FA40-4F3B-B2D0-3B1BF36008AD}" destId="{6179DC44-BE8C-4BB4-8F42-DB1D77779500}" srcOrd="0" destOrd="0" presId="urn:microsoft.com/office/officeart/2005/8/layout/vList3"/>
    <dgm:cxn modelId="{CA66BDF0-6D70-4C80-BA20-4F785FD62E18}" type="presOf" srcId="{43E62A98-9F54-4B24-AD8B-C734BF1553ED}" destId="{C281363F-D320-4133-8F54-4B9B2A5CA6DD}" srcOrd="0" destOrd="0" presId="urn:microsoft.com/office/officeart/2005/8/layout/vList3"/>
    <dgm:cxn modelId="{0B1A148D-4498-4D74-8C68-961AF57CB4AF}" type="presParOf" srcId="{3D167079-B640-458A-AD51-E5D5CEEA0D47}" destId="{9E478ED5-7812-4966-8A92-55CDAD30B9F4}" srcOrd="0" destOrd="0" presId="urn:microsoft.com/office/officeart/2005/8/layout/vList3"/>
    <dgm:cxn modelId="{3510C81B-439F-4CE0-BC44-B26BE2A4A67B}" type="presParOf" srcId="{9E478ED5-7812-4966-8A92-55CDAD30B9F4}" destId="{73802E5D-BF9A-413E-865C-3B6EC8B14B4F}" srcOrd="0" destOrd="0" presId="urn:microsoft.com/office/officeart/2005/8/layout/vList3"/>
    <dgm:cxn modelId="{F58E244C-58E8-49C9-A88E-A6E75D76DBF6}" type="presParOf" srcId="{9E478ED5-7812-4966-8A92-55CDAD30B9F4}" destId="{2081C016-8D9F-4F60-957F-0B6B35FE6001}" srcOrd="1" destOrd="0" presId="urn:microsoft.com/office/officeart/2005/8/layout/vList3"/>
    <dgm:cxn modelId="{D06CDC74-39CF-4A69-AC9F-0A20655961A2}" type="presParOf" srcId="{3D167079-B640-458A-AD51-E5D5CEEA0D47}" destId="{9493C01B-1D65-46A0-823E-450FB07DE75B}" srcOrd="1" destOrd="0" presId="urn:microsoft.com/office/officeart/2005/8/layout/vList3"/>
    <dgm:cxn modelId="{44BC3994-4DCA-4EB2-BFB8-ABD06410F970}" type="presParOf" srcId="{3D167079-B640-458A-AD51-E5D5CEEA0D47}" destId="{3B169EB5-D968-4B0F-AB6B-B75B08E70836}" srcOrd="2" destOrd="0" presId="urn:microsoft.com/office/officeart/2005/8/layout/vList3"/>
    <dgm:cxn modelId="{3C6AE79F-B8B9-4BAD-8E13-FCFAF52EE081}" type="presParOf" srcId="{3B169EB5-D968-4B0F-AB6B-B75B08E70836}" destId="{54AA6376-CECA-4073-85B8-99C40500BF26}" srcOrd="0" destOrd="0" presId="urn:microsoft.com/office/officeart/2005/8/layout/vList3"/>
    <dgm:cxn modelId="{34F23997-9077-4B69-BFE3-A82224736C34}" type="presParOf" srcId="{3B169EB5-D968-4B0F-AB6B-B75B08E70836}" destId="{C281363F-D320-4133-8F54-4B9B2A5CA6DD}" srcOrd="1" destOrd="0" presId="urn:microsoft.com/office/officeart/2005/8/layout/vList3"/>
    <dgm:cxn modelId="{F55B955C-DE76-4681-8DA4-5A6DDD6411D1}" type="presParOf" srcId="{3D167079-B640-458A-AD51-E5D5CEEA0D47}" destId="{07AE86E2-2069-4403-BF4B-794EC319AEE4}" srcOrd="3" destOrd="0" presId="urn:microsoft.com/office/officeart/2005/8/layout/vList3"/>
    <dgm:cxn modelId="{7156A7AD-1953-4B95-A61C-4DB1554C4B37}" type="presParOf" srcId="{3D167079-B640-458A-AD51-E5D5CEEA0D47}" destId="{A83B8B53-B0EF-4271-AB65-226373A81004}" srcOrd="4" destOrd="0" presId="urn:microsoft.com/office/officeart/2005/8/layout/vList3"/>
    <dgm:cxn modelId="{B9262B9C-BF90-49B2-9079-850E29A82FA1}" type="presParOf" srcId="{A83B8B53-B0EF-4271-AB65-226373A81004}" destId="{EFA4CC39-1F6E-4644-96E3-E9FD65C11493}" srcOrd="0" destOrd="0" presId="urn:microsoft.com/office/officeart/2005/8/layout/vList3"/>
    <dgm:cxn modelId="{81DCC9C3-9EBC-4E23-8C17-038A85FDD4C6}" type="presParOf" srcId="{A83B8B53-B0EF-4271-AB65-226373A81004}" destId="{6179DC44-BE8C-4BB4-8F42-DB1D77779500}" srcOrd="1" destOrd="0" presId="urn:microsoft.com/office/officeart/2005/8/layout/vList3"/>
    <dgm:cxn modelId="{024BB186-394A-445A-A187-D88EFE1F9F53}" type="presParOf" srcId="{3D167079-B640-458A-AD51-E5D5CEEA0D47}" destId="{5279C259-A93D-4492-94E1-5BA79A0E51A6}" srcOrd="5" destOrd="0" presId="urn:microsoft.com/office/officeart/2005/8/layout/vList3"/>
    <dgm:cxn modelId="{FE5D2062-F80E-4D3C-B19A-8C34E85187B9}" type="presParOf" srcId="{3D167079-B640-458A-AD51-E5D5CEEA0D47}" destId="{D1BD7025-81A4-4526-B152-49060717C6A9}" srcOrd="6" destOrd="0" presId="urn:microsoft.com/office/officeart/2005/8/layout/vList3"/>
    <dgm:cxn modelId="{DE648690-A375-4843-BAC7-C61435EF305B}" type="presParOf" srcId="{D1BD7025-81A4-4526-B152-49060717C6A9}" destId="{A6A06A2D-FF93-4E5A-A414-8E03BC1F88DE}" srcOrd="0" destOrd="0" presId="urn:microsoft.com/office/officeart/2005/8/layout/vList3"/>
    <dgm:cxn modelId="{DE403BB5-32CA-4427-80FE-6ADDDEED775E}" type="presParOf" srcId="{D1BD7025-81A4-4526-B152-49060717C6A9}" destId="{5C4EF159-18DA-4CBC-8684-C3931D6922C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8F5423-D1EF-4001-930D-DF19172DEF8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68918F0-7F01-4F17-83DB-FB4EF666C047}">
      <dgm:prSet phldrT="[Text]"/>
      <dgm:spPr>
        <a:solidFill>
          <a:srgbClr val="73350F"/>
        </a:solidFill>
        <a:ln>
          <a:noFill/>
        </a:ln>
      </dgm:spPr>
      <dgm:t>
        <a:bodyPr/>
        <a:lstStyle/>
        <a:p>
          <a:r>
            <a:rPr lang="en-US" b="1" dirty="0"/>
            <a:t>Likert Scale</a:t>
          </a:r>
        </a:p>
      </dgm:t>
    </dgm:pt>
    <dgm:pt modelId="{19BEF569-18C0-4B23-A781-D2F9BE9E09B6}" type="parTrans" cxnId="{0BFE99FE-1788-4DC3-9AF7-92DAB3CADCA1}">
      <dgm:prSet/>
      <dgm:spPr/>
      <dgm:t>
        <a:bodyPr/>
        <a:lstStyle/>
        <a:p>
          <a:endParaRPr lang="en-US"/>
        </a:p>
      </dgm:t>
    </dgm:pt>
    <dgm:pt modelId="{B7CBBB7A-DC82-4A5C-B94A-F78215BA62AD}" type="sibTrans" cxnId="{0BFE99FE-1788-4DC3-9AF7-92DAB3CADCA1}">
      <dgm:prSet/>
      <dgm:spPr/>
      <dgm:t>
        <a:bodyPr/>
        <a:lstStyle/>
        <a:p>
          <a:endParaRPr lang="en-US"/>
        </a:p>
      </dgm:t>
    </dgm:pt>
    <dgm:pt modelId="{28215535-1474-4B25-904D-B6DB73136526}">
      <dgm:prSet phldrT="[Text]"/>
      <dgm:spPr/>
      <dgm:t>
        <a:bodyPr/>
        <a:lstStyle/>
        <a:p>
          <a:pPr marL="274320" indent="-274320">
            <a:buFont typeface="Arial" panose="020B0604020202020204" pitchFamily="34" charset="0"/>
            <a:buChar char="•"/>
          </a:pPr>
          <a:r>
            <a:rPr lang="en-US" dirty="0"/>
            <a:t>Short word, number, or label to rate the level of performance</a:t>
          </a:r>
        </a:p>
      </dgm:t>
    </dgm:pt>
    <dgm:pt modelId="{D33998A2-FC88-411B-86A7-8BCD322C9E68}" type="parTrans" cxnId="{3ED821F0-753D-4C6D-AB91-CF20CB0E6024}">
      <dgm:prSet/>
      <dgm:spPr/>
      <dgm:t>
        <a:bodyPr/>
        <a:lstStyle/>
        <a:p>
          <a:endParaRPr lang="en-US"/>
        </a:p>
      </dgm:t>
    </dgm:pt>
    <dgm:pt modelId="{B8616599-2EB3-4393-87B8-3680710F7802}" type="sibTrans" cxnId="{3ED821F0-753D-4C6D-AB91-CF20CB0E6024}">
      <dgm:prSet/>
      <dgm:spPr/>
      <dgm:t>
        <a:bodyPr/>
        <a:lstStyle/>
        <a:p>
          <a:endParaRPr lang="en-US"/>
        </a:p>
      </dgm:t>
    </dgm:pt>
    <dgm:pt modelId="{698DCD12-9A70-4221-9963-9591CF998925}">
      <dgm:prSet phldrT="[Text]"/>
      <dgm:spPr/>
      <dgm:t>
        <a:bodyPr/>
        <a:lstStyle/>
        <a:p>
          <a:pPr marL="274320" indent="-274320">
            <a:buFont typeface="Arial" panose="020B0604020202020204" pitchFamily="34" charset="0"/>
            <a:buChar char="•"/>
          </a:pPr>
          <a:r>
            <a:rPr lang="en-US" dirty="0"/>
            <a:t>May not provide enough description to differentiate levels of performance</a:t>
          </a:r>
        </a:p>
      </dgm:t>
    </dgm:pt>
    <dgm:pt modelId="{E4086878-65B4-4845-A98E-E85B4016D8FE}" type="parTrans" cxnId="{BF52A529-F3B1-4B09-AB35-BF7C3392AE71}">
      <dgm:prSet/>
      <dgm:spPr/>
      <dgm:t>
        <a:bodyPr/>
        <a:lstStyle/>
        <a:p>
          <a:endParaRPr lang="en-US"/>
        </a:p>
      </dgm:t>
    </dgm:pt>
    <dgm:pt modelId="{48D39E03-0439-4EC4-A973-596317CEDB9F}" type="sibTrans" cxnId="{BF52A529-F3B1-4B09-AB35-BF7C3392AE71}">
      <dgm:prSet/>
      <dgm:spPr/>
      <dgm:t>
        <a:bodyPr/>
        <a:lstStyle/>
        <a:p>
          <a:endParaRPr lang="en-US"/>
        </a:p>
      </dgm:t>
    </dgm:pt>
    <dgm:pt modelId="{CF87D95F-97B3-4F4D-84D4-AE1093146E6D}">
      <dgm:prSet phldrT="[Text]"/>
      <dgm:spPr/>
      <dgm:t>
        <a:bodyPr/>
        <a:lstStyle/>
        <a:p>
          <a:pPr marL="274320" indent="-274320">
            <a:buFont typeface="Arial" panose="020B0604020202020204" pitchFamily="34" charset="0"/>
            <a:buChar char="•"/>
          </a:pPr>
          <a:r>
            <a:rPr lang="en-US" dirty="0"/>
            <a:t>Simple and easy for employers to use</a:t>
          </a:r>
        </a:p>
      </dgm:t>
    </dgm:pt>
    <dgm:pt modelId="{AD549980-1F14-4054-B081-A2698133EC46}" type="parTrans" cxnId="{FA4BF69C-0815-4290-A707-806DA475208D}">
      <dgm:prSet/>
      <dgm:spPr/>
      <dgm:t>
        <a:bodyPr/>
        <a:lstStyle/>
        <a:p>
          <a:endParaRPr lang="en-US"/>
        </a:p>
      </dgm:t>
    </dgm:pt>
    <dgm:pt modelId="{6C0C2193-C766-4083-B70E-C32723D90BAE}" type="sibTrans" cxnId="{FA4BF69C-0815-4290-A707-806DA475208D}">
      <dgm:prSet/>
      <dgm:spPr/>
      <dgm:t>
        <a:bodyPr/>
        <a:lstStyle/>
        <a:p>
          <a:endParaRPr lang="en-US"/>
        </a:p>
      </dgm:t>
    </dgm:pt>
    <dgm:pt modelId="{8487AC01-AA20-4492-87A9-21D6C54DF20F}">
      <dgm:prSet phldrT="[Text]"/>
      <dgm:spPr/>
      <dgm:t>
        <a:bodyPr/>
        <a:lstStyle/>
        <a:p>
          <a:pPr marL="274320" indent="-274320">
            <a:buFont typeface="Arial" panose="020B0604020202020204" pitchFamily="34" charset="0"/>
            <a:buChar char="•"/>
          </a:pPr>
          <a:r>
            <a:rPr lang="en-US" dirty="0"/>
            <a:t>Number of scales to differentiate performance</a:t>
          </a:r>
        </a:p>
      </dgm:t>
    </dgm:pt>
    <dgm:pt modelId="{B2A2A6E4-058F-46E5-843C-3A3AFF8C9E7E}" type="parTrans" cxnId="{BF70BD61-0009-4CB7-AB28-E96444B7C36D}">
      <dgm:prSet/>
      <dgm:spPr/>
      <dgm:t>
        <a:bodyPr/>
        <a:lstStyle/>
        <a:p>
          <a:endParaRPr lang="en-US"/>
        </a:p>
      </dgm:t>
    </dgm:pt>
    <dgm:pt modelId="{73DAC024-6FF7-41D8-BA10-EB109E704900}" type="sibTrans" cxnId="{BF70BD61-0009-4CB7-AB28-E96444B7C36D}">
      <dgm:prSet/>
      <dgm:spPr/>
      <dgm:t>
        <a:bodyPr/>
        <a:lstStyle/>
        <a:p>
          <a:endParaRPr lang="en-US"/>
        </a:p>
      </dgm:t>
    </dgm:pt>
    <dgm:pt modelId="{3FBD9A41-A1D9-4753-B837-C3702FFCF067}" type="pres">
      <dgm:prSet presAssocID="{5E8F5423-D1EF-4001-930D-DF19172DEF8C}" presName="Name0" presStyleCnt="0">
        <dgm:presLayoutVars>
          <dgm:dir/>
          <dgm:animLvl val="lvl"/>
          <dgm:resizeHandles val="exact"/>
        </dgm:presLayoutVars>
      </dgm:prSet>
      <dgm:spPr/>
    </dgm:pt>
    <dgm:pt modelId="{5CFE9C67-B5B9-4D08-9799-1B4759DFE453}" type="pres">
      <dgm:prSet presAssocID="{E68918F0-7F01-4F17-83DB-FB4EF666C047}" presName="composite" presStyleCnt="0"/>
      <dgm:spPr/>
    </dgm:pt>
    <dgm:pt modelId="{0E528142-C1CC-44E6-A9F7-1102D7C983BA}" type="pres">
      <dgm:prSet presAssocID="{E68918F0-7F01-4F17-83DB-FB4EF666C047}" presName="parTx" presStyleLbl="alignNode1" presStyleIdx="0" presStyleCnt="1" custLinFactY="-13041" custLinFactNeighborX="3145" custLinFactNeighborY="-100000">
        <dgm:presLayoutVars>
          <dgm:chMax val="0"/>
          <dgm:chPref val="0"/>
          <dgm:bulletEnabled val="1"/>
        </dgm:presLayoutVars>
      </dgm:prSet>
      <dgm:spPr/>
    </dgm:pt>
    <dgm:pt modelId="{627E4785-3A0E-471F-8A7A-BD5BCA0A404A}" type="pres">
      <dgm:prSet presAssocID="{E68918F0-7F01-4F17-83DB-FB4EF666C047}" presName="desTx" presStyleLbl="alignAccFollowNode1" presStyleIdx="0" presStyleCnt="1" custLinFactNeighborX="-6773" custLinFactNeighborY="1375">
        <dgm:presLayoutVars>
          <dgm:bulletEnabled val="1"/>
        </dgm:presLayoutVars>
      </dgm:prSet>
      <dgm:spPr/>
    </dgm:pt>
  </dgm:ptLst>
  <dgm:cxnLst>
    <dgm:cxn modelId="{59DEC609-3143-4E6F-90B5-0853991B9FBE}" type="presOf" srcId="{5E8F5423-D1EF-4001-930D-DF19172DEF8C}" destId="{3FBD9A41-A1D9-4753-B837-C3702FFCF067}" srcOrd="0" destOrd="0" presId="urn:microsoft.com/office/officeart/2005/8/layout/hList1"/>
    <dgm:cxn modelId="{344FEB0F-E989-49DA-B688-C6C8418ECFD5}" type="presOf" srcId="{E68918F0-7F01-4F17-83DB-FB4EF666C047}" destId="{0E528142-C1CC-44E6-A9F7-1102D7C983BA}" srcOrd="0" destOrd="0" presId="urn:microsoft.com/office/officeart/2005/8/layout/hList1"/>
    <dgm:cxn modelId="{00DC5121-D53D-4946-B357-84FF5D65BF27}" type="presOf" srcId="{28215535-1474-4B25-904D-B6DB73136526}" destId="{627E4785-3A0E-471F-8A7A-BD5BCA0A404A}" srcOrd="0" destOrd="0" presId="urn:microsoft.com/office/officeart/2005/8/layout/hList1"/>
    <dgm:cxn modelId="{BF52A529-F3B1-4B09-AB35-BF7C3392AE71}" srcId="{E68918F0-7F01-4F17-83DB-FB4EF666C047}" destId="{698DCD12-9A70-4221-9963-9591CF998925}" srcOrd="3" destOrd="0" parTransId="{E4086878-65B4-4845-A98E-E85B4016D8FE}" sibTransId="{48D39E03-0439-4EC4-A973-596317CEDB9F}"/>
    <dgm:cxn modelId="{BF70BD61-0009-4CB7-AB28-E96444B7C36D}" srcId="{E68918F0-7F01-4F17-83DB-FB4EF666C047}" destId="{8487AC01-AA20-4492-87A9-21D6C54DF20F}" srcOrd="1" destOrd="0" parTransId="{B2A2A6E4-058F-46E5-843C-3A3AFF8C9E7E}" sibTransId="{73DAC024-6FF7-41D8-BA10-EB109E704900}"/>
    <dgm:cxn modelId="{B5C79577-FEE5-47A1-ADB0-14473D27D00E}" type="presOf" srcId="{8487AC01-AA20-4492-87A9-21D6C54DF20F}" destId="{627E4785-3A0E-471F-8A7A-BD5BCA0A404A}" srcOrd="0" destOrd="1" presId="urn:microsoft.com/office/officeart/2005/8/layout/hList1"/>
    <dgm:cxn modelId="{26F0EA82-64F5-4F63-947D-AF475020BEFF}" type="presOf" srcId="{698DCD12-9A70-4221-9963-9591CF998925}" destId="{627E4785-3A0E-471F-8A7A-BD5BCA0A404A}" srcOrd="0" destOrd="3" presId="urn:microsoft.com/office/officeart/2005/8/layout/hList1"/>
    <dgm:cxn modelId="{FA4BF69C-0815-4290-A707-806DA475208D}" srcId="{E68918F0-7F01-4F17-83DB-FB4EF666C047}" destId="{CF87D95F-97B3-4F4D-84D4-AE1093146E6D}" srcOrd="2" destOrd="0" parTransId="{AD549980-1F14-4054-B081-A2698133EC46}" sibTransId="{6C0C2193-C766-4083-B70E-C32723D90BAE}"/>
    <dgm:cxn modelId="{B3A139EB-2482-4F7F-87BF-335E7AC9B49D}" type="presOf" srcId="{CF87D95F-97B3-4F4D-84D4-AE1093146E6D}" destId="{627E4785-3A0E-471F-8A7A-BD5BCA0A404A}" srcOrd="0" destOrd="2" presId="urn:microsoft.com/office/officeart/2005/8/layout/hList1"/>
    <dgm:cxn modelId="{3ED821F0-753D-4C6D-AB91-CF20CB0E6024}" srcId="{E68918F0-7F01-4F17-83DB-FB4EF666C047}" destId="{28215535-1474-4B25-904D-B6DB73136526}" srcOrd="0" destOrd="0" parTransId="{D33998A2-FC88-411B-86A7-8BCD322C9E68}" sibTransId="{B8616599-2EB3-4393-87B8-3680710F7802}"/>
    <dgm:cxn modelId="{0BFE99FE-1788-4DC3-9AF7-92DAB3CADCA1}" srcId="{5E8F5423-D1EF-4001-930D-DF19172DEF8C}" destId="{E68918F0-7F01-4F17-83DB-FB4EF666C047}" srcOrd="0" destOrd="0" parTransId="{19BEF569-18C0-4B23-A781-D2F9BE9E09B6}" sibTransId="{B7CBBB7A-DC82-4A5C-B94A-F78215BA62AD}"/>
    <dgm:cxn modelId="{082816DB-D568-4D36-857E-79F3982025FA}" type="presParOf" srcId="{3FBD9A41-A1D9-4753-B837-C3702FFCF067}" destId="{5CFE9C67-B5B9-4D08-9799-1B4759DFE453}" srcOrd="0" destOrd="0" presId="urn:microsoft.com/office/officeart/2005/8/layout/hList1"/>
    <dgm:cxn modelId="{5829E594-A28C-445D-8223-C1594776BBFB}" type="presParOf" srcId="{5CFE9C67-B5B9-4D08-9799-1B4759DFE453}" destId="{0E528142-C1CC-44E6-A9F7-1102D7C983BA}" srcOrd="0" destOrd="0" presId="urn:microsoft.com/office/officeart/2005/8/layout/hList1"/>
    <dgm:cxn modelId="{9EE046DC-FE62-4AF5-AF3C-DE815BECC4E0}" type="presParOf" srcId="{5CFE9C67-B5B9-4D08-9799-1B4759DFE453}" destId="{627E4785-3A0E-471F-8A7A-BD5BCA0A404A}"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53043C-2946-4E75-8517-D38B0981B496}"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3831757-EB6B-4DE5-8E9D-F6C4570977F8}">
      <dgm:prSet phldrT="[Text]"/>
      <dgm:spPr>
        <a:solidFill>
          <a:srgbClr val="73350F"/>
        </a:solidFill>
        <a:ln>
          <a:noFill/>
        </a:ln>
      </dgm:spPr>
      <dgm:t>
        <a:bodyPr/>
        <a:lstStyle/>
        <a:p>
          <a:r>
            <a:rPr lang="en-US" dirty="0"/>
            <a:t>Task Based</a:t>
          </a:r>
        </a:p>
      </dgm:t>
    </dgm:pt>
    <dgm:pt modelId="{28B7F90A-B397-4B38-97E6-E9EB9EB10AD4}" type="parTrans" cxnId="{AD69971F-3031-4B4E-BC61-2123CC624A25}">
      <dgm:prSet/>
      <dgm:spPr/>
      <dgm:t>
        <a:bodyPr/>
        <a:lstStyle/>
        <a:p>
          <a:endParaRPr lang="en-US"/>
        </a:p>
      </dgm:t>
    </dgm:pt>
    <dgm:pt modelId="{9E2447C1-37A2-48BC-88EF-FEECC8045B55}" type="sibTrans" cxnId="{AD69971F-3031-4B4E-BC61-2123CC624A25}">
      <dgm:prSet/>
      <dgm:spPr/>
      <dgm:t>
        <a:bodyPr/>
        <a:lstStyle/>
        <a:p>
          <a:endParaRPr lang="en-US"/>
        </a:p>
      </dgm:t>
    </dgm:pt>
    <dgm:pt modelId="{44ED8EF7-9195-4838-BAA8-3B5766E774EC}">
      <dgm:prSet phldrT="[Text]"/>
      <dgm:spPr/>
      <dgm:t>
        <a:bodyPr/>
        <a:lstStyle/>
        <a:p>
          <a:pPr marL="0" indent="0">
            <a:buNone/>
          </a:pPr>
          <a:r>
            <a:rPr lang="en-US" dirty="0"/>
            <a:t>Determined by employer and student based on tasks, responsibilities, or other career development objectives.</a:t>
          </a:r>
        </a:p>
      </dgm:t>
    </dgm:pt>
    <dgm:pt modelId="{731AACDB-AD1A-4192-A48A-FF4E0A20EF3E}" type="parTrans" cxnId="{1658F5C2-8156-4DB3-BB9B-3F488122DD22}">
      <dgm:prSet/>
      <dgm:spPr/>
      <dgm:t>
        <a:bodyPr/>
        <a:lstStyle/>
        <a:p>
          <a:endParaRPr lang="en-US"/>
        </a:p>
      </dgm:t>
    </dgm:pt>
    <dgm:pt modelId="{B5E6908B-48D3-4044-9553-C766C359FC8A}" type="sibTrans" cxnId="{1658F5C2-8156-4DB3-BB9B-3F488122DD22}">
      <dgm:prSet/>
      <dgm:spPr/>
      <dgm:t>
        <a:bodyPr/>
        <a:lstStyle/>
        <a:p>
          <a:endParaRPr lang="en-US"/>
        </a:p>
      </dgm:t>
    </dgm:pt>
    <dgm:pt modelId="{CF49E6B0-89C1-4CC7-80F4-6A89149C3CB6}">
      <dgm:prSet phldrT="[Text]"/>
      <dgm:spPr>
        <a:solidFill>
          <a:srgbClr val="125E1D"/>
        </a:solidFill>
        <a:ln>
          <a:noFill/>
        </a:ln>
      </dgm:spPr>
      <dgm:t>
        <a:bodyPr/>
        <a:lstStyle/>
        <a:p>
          <a:r>
            <a:rPr lang="en-US" dirty="0"/>
            <a:t>Skill Based</a:t>
          </a:r>
        </a:p>
      </dgm:t>
    </dgm:pt>
    <dgm:pt modelId="{FC3DCA84-2E27-4B6C-AD02-6D9824DC502B}" type="parTrans" cxnId="{843A63DB-1AB0-4065-A652-6E90CF5DC693}">
      <dgm:prSet/>
      <dgm:spPr/>
      <dgm:t>
        <a:bodyPr/>
        <a:lstStyle/>
        <a:p>
          <a:endParaRPr lang="en-US"/>
        </a:p>
      </dgm:t>
    </dgm:pt>
    <dgm:pt modelId="{0C7B6862-772D-4DB7-9C06-7ACA3AE5E4D3}" type="sibTrans" cxnId="{843A63DB-1AB0-4065-A652-6E90CF5DC693}">
      <dgm:prSet/>
      <dgm:spPr/>
      <dgm:t>
        <a:bodyPr/>
        <a:lstStyle/>
        <a:p>
          <a:endParaRPr lang="en-US"/>
        </a:p>
      </dgm:t>
    </dgm:pt>
    <dgm:pt modelId="{F4EE4C28-0605-4242-867C-4A24980C9663}">
      <dgm:prSet phldrT="[Text]"/>
      <dgm:spPr/>
      <dgm:t>
        <a:bodyPr/>
        <a:lstStyle/>
        <a:p>
          <a:pPr marL="0" indent="0">
            <a:buNone/>
          </a:pPr>
          <a:r>
            <a:rPr lang="en-US" dirty="0"/>
            <a:t>Establish a goal focused on practicing or developing a particular skill.</a:t>
          </a:r>
        </a:p>
      </dgm:t>
    </dgm:pt>
    <dgm:pt modelId="{5430AB04-1FA8-4926-9108-F2152587EB16}" type="parTrans" cxnId="{042E761C-523A-44D1-9695-9378C20353BF}">
      <dgm:prSet/>
      <dgm:spPr/>
      <dgm:t>
        <a:bodyPr/>
        <a:lstStyle/>
        <a:p>
          <a:endParaRPr lang="en-US"/>
        </a:p>
      </dgm:t>
    </dgm:pt>
    <dgm:pt modelId="{2AE177EC-10F8-417B-84AF-10A0BB81D979}" type="sibTrans" cxnId="{042E761C-523A-44D1-9695-9378C20353BF}">
      <dgm:prSet/>
      <dgm:spPr/>
      <dgm:t>
        <a:bodyPr/>
        <a:lstStyle/>
        <a:p>
          <a:endParaRPr lang="en-US"/>
        </a:p>
      </dgm:t>
    </dgm:pt>
    <dgm:pt modelId="{C976DBDC-895D-4726-9F83-E6D82EEA7158}" type="pres">
      <dgm:prSet presAssocID="{8453043C-2946-4E75-8517-D38B0981B496}" presName="Name0" presStyleCnt="0">
        <dgm:presLayoutVars>
          <dgm:dir/>
          <dgm:animLvl val="lvl"/>
          <dgm:resizeHandles val="exact"/>
        </dgm:presLayoutVars>
      </dgm:prSet>
      <dgm:spPr/>
    </dgm:pt>
    <dgm:pt modelId="{FBAF4C1E-5927-4D20-ACFD-2CECF08C1677}" type="pres">
      <dgm:prSet presAssocID="{C3831757-EB6B-4DE5-8E9D-F6C4570977F8}" presName="composite" presStyleCnt="0"/>
      <dgm:spPr/>
    </dgm:pt>
    <dgm:pt modelId="{88FA85C7-E880-407C-8ABE-4F5750380C9C}" type="pres">
      <dgm:prSet presAssocID="{C3831757-EB6B-4DE5-8E9D-F6C4570977F8}" presName="parTx" presStyleLbl="alignNode1" presStyleIdx="0" presStyleCnt="2">
        <dgm:presLayoutVars>
          <dgm:chMax val="0"/>
          <dgm:chPref val="0"/>
          <dgm:bulletEnabled val="1"/>
        </dgm:presLayoutVars>
      </dgm:prSet>
      <dgm:spPr/>
    </dgm:pt>
    <dgm:pt modelId="{E717858E-5591-40AB-9710-ADCCF690E7CD}" type="pres">
      <dgm:prSet presAssocID="{C3831757-EB6B-4DE5-8E9D-F6C4570977F8}" presName="desTx" presStyleLbl="alignAccFollowNode1" presStyleIdx="0" presStyleCnt="2">
        <dgm:presLayoutVars>
          <dgm:bulletEnabled val="1"/>
        </dgm:presLayoutVars>
      </dgm:prSet>
      <dgm:spPr/>
    </dgm:pt>
    <dgm:pt modelId="{555BE7E3-AAC6-45AD-80C8-F451F661CA15}" type="pres">
      <dgm:prSet presAssocID="{9E2447C1-37A2-48BC-88EF-FEECC8045B55}" presName="space" presStyleCnt="0"/>
      <dgm:spPr/>
    </dgm:pt>
    <dgm:pt modelId="{546D6844-68C4-4C68-8FBC-D8EDF04FA8F4}" type="pres">
      <dgm:prSet presAssocID="{CF49E6B0-89C1-4CC7-80F4-6A89149C3CB6}" presName="composite" presStyleCnt="0"/>
      <dgm:spPr/>
    </dgm:pt>
    <dgm:pt modelId="{B1469AF1-9418-4495-934C-BA299812C736}" type="pres">
      <dgm:prSet presAssocID="{CF49E6B0-89C1-4CC7-80F4-6A89149C3CB6}" presName="parTx" presStyleLbl="alignNode1" presStyleIdx="1" presStyleCnt="2">
        <dgm:presLayoutVars>
          <dgm:chMax val="0"/>
          <dgm:chPref val="0"/>
          <dgm:bulletEnabled val="1"/>
        </dgm:presLayoutVars>
      </dgm:prSet>
      <dgm:spPr/>
    </dgm:pt>
    <dgm:pt modelId="{FCEE5DD7-9E85-45EB-A7A6-CC5181FBC57E}" type="pres">
      <dgm:prSet presAssocID="{CF49E6B0-89C1-4CC7-80F4-6A89149C3CB6}" presName="desTx" presStyleLbl="alignAccFollowNode1" presStyleIdx="1" presStyleCnt="2">
        <dgm:presLayoutVars>
          <dgm:bulletEnabled val="1"/>
        </dgm:presLayoutVars>
      </dgm:prSet>
      <dgm:spPr/>
    </dgm:pt>
  </dgm:ptLst>
  <dgm:cxnLst>
    <dgm:cxn modelId="{042E761C-523A-44D1-9695-9378C20353BF}" srcId="{CF49E6B0-89C1-4CC7-80F4-6A89149C3CB6}" destId="{F4EE4C28-0605-4242-867C-4A24980C9663}" srcOrd="0" destOrd="0" parTransId="{5430AB04-1FA8-4926-9108-F2152587EB16}" sibTransId="{2AE177EC-10F8-417B-84AF-10A0BB81D979}"/>
    <dgm:cxn modelId="{AD69971F-3031-4B4E-BC61-2123CC624A25}" srcId="{8453043C-2946-4E75-8517-D38B0981B496}" destId="{C3831757-EB6B-4DE5-8E9D-F6C4570977F8}" srcOrd="0" destOrd="0" parTransId="{28B7F90A-B397-4B38-97E6-E9EB9EB10AD4}" sibTransId="{9E2447C1-37A2-48BC-88EF-FEECC8045B55}"/>
    <dgm:cxn modelId="{49462043-853C-4401-BD7A-1560ED5DF956}" type="presOf" srcId="{CF49E6B0-89C1-4CC7-80F4-6A89149C3CB6}" destId="{B1469AF1-9418-4495-934C-BA299812C736}" srcOrd="0" destOrd="0" presId="urn:microsoft.com/office/officeart/2005/8/layout/hList1"/>
    <dgm:cxn modelId="{83DB1D86-5E97-4462-870C-D1594C69C898}" type="presOf" srcId="{F4EE4C28-0605-4242-867C-4A24980C9663}" destId="{FCEE5DD7-9E85-45EB-A7A6-CC5181FBC57E}" srcOrd="0" destOrd="0" presId="urn:microsoft.com/office/officeart/2005/8/layout/hList1"/>
    <dgm:cxn modelId="{7F83B5AC-828F-4BFD-BCF3-970FBA793C25}" type="presOf" srcId="{44ED8EF7-9195-4838-BAA8-3B5766E774EC}" destId="{E717858E-5591-40AB-9710-ADCCF690E7CD}" srcOrd="0" destOrd="0" presId="urn:microsoft.com/office/officeart/2005/8/layout/hList1"/>
    <dgm:cxn modelId="{1658F5C2-8156-4DB3-BB9B-3F488122DD22}" srcId="{C3831757-EB6B-4DE5-8E9D-F6C4570977F8}" destId="{44ED8EF7-9195-4838-BAA8-3B5766E774EC}" srcOrd="0" destOrd="0" parTransId="{731AACDB-AD1A-4192-A48A-FF4E0A20EF3E}" sibTransId="{B5E6908B-48D3-4044-9553-C766C359FC8A}"/>
    <dgm:cxn modelId="{3A7E5DD1-466A-4208-B24D-9888847842B1}" type="presOf" srcId="{8453043C-2946-4E75-8517-D38B0981B496}" destId="{C976DBDC-895D-4726-9F83-E6D82EEA7158}" srcOrd="0" destOrd="0" presId="urn:microsoft.com/office/officeart/2005/8/layout/hList1"/>
    <dgm:cxn modelId="{843A63DB-1AB0-4065-A652-6E90CF5DC693}" srcId="{8453043C-2946-4E75-8517-D38B0981B496}" destId="{CF49E6B0-89C1-4CC7-80F4-6A89149C3CB6}" srcOrd="1" destOrd="0" parTransId="{FC3DCA84-2E27-4B6C-AD02-6D9824DC502B}" sibTransId="{0C7B6862-772D-4DB7-9C06-7ACA3AE5E4D3}"/>
    <dgm:cxn modelId="{A997F4FD-2F4A-4A39-A44B-B3847DB32ACA}" type="presOf" srcId="{C3831757-EB6B-4DE5-8E9D-F6C4570977F8}" destId="{88FA85C7-E880-407C-8ABE-4F5750380C9C}" srcOrd="0" destOrd="0" presId="urn:microsoft.com/office/officeart/2005/8/layout/hList1"/>
    <dgm:cxn modelId="{5BC9520B-14EA-4B5D-B01F-6147F6D48841}" type="presParOf" srcId="{C976DBDC-895D-4726-9F83-E6D82EEA7158}" destId="{FBAF4C1E-5927-4D20-ACFD-2CECF08C1677}" srcOrd="0" destOrd="0" presId="urn:microsoft.com/office/officeart/2005/8/layout/hList1"/>
    <dgm:cxn modelId="{C52ADEA0-FFD3-494C-8D69-26FAF13EF691}" type="presParOf" srcId="{FBAF4C1E-5927-4D20-ACFD-2CECF08C1677}" destId="{88FA85C7-E880-407C-8ABE-4F5750380C9C}" srcOrd="0" destOrd="0" presId="urn:microsoft.com/office/officeart/2005/8/layout/hList1"/>
    <dgm:cxn modelId="{BA4E76D1-4057-4246-A1C1-1DA6FD67ABFB}" type="presParOf" srcId="{FBAF4C1E-5927-4D20-ACFD-2CECF08C1677}" destId="{E717858E-5591-40AB-9710-ADCCF690E7CD}" srcOrd="1" destOrd="0" presId="urn:microsoft.com/office/officeart/2005/8/layout/hList1"/>
    <dgm:cxn modelId="{E453CB6B-F000-4659-8448-5716FA18B1A7}" type="presParOf" srcId="{C976DBDC-895D-4726-9F83-E6D82EEA7158}" destId="{555BE7E3-AAC6-45AD-80C8-F451F661CA15}" srcOrd="1" destOrd="0" presId="urn:microsoft.com/office/officeart/2005/8/layout/hList1"/>
    <dgm:cxn modelId="{D7F05F51-61D2-497A-BDC6-BB20D3254CA4}" type="presParOf" srcId="{C976DBDC-895D-4726-9F83-E6D82EEA7158}" destId="{546D6844-68C4-4C68-8FBC-D8EDF04FA8F4}" srcOrd="2" destOrd="0" presId="urn:microsoft.com/office/officeart/2005/8/layout/hList1"/>
    <dgm:cxn modelId="{0257B4F2-F04B-411E-920F-DD0B38F0585B}" type="presParOf" srcId="{546D6844-68C4-4C68-8FBC-D8EDF04FA8F4}" destId="{B1469AF1-9418-4495-934C-BA299812C736}" srcOrd="0" destOrd="0" presId="urn:microsoft.com/office/officeart/2005/8/layout/hList1"/>
    <dgm:cxn modelId="{C1BEA33A-856D-487E-9602-60B3D38EB561}" type="presParOf" srcId="{546D6844-68C4-4C68-8FBC-D8EDF04FA8F4}" destId="{FCEE5DD7-9E85-45EB-A7A6-CC5181FBC57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53043C-2946-4E75-8517-D38B0981B496}"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3831757-EB6B-4DE5-8E9D-F6C4570977F8}">
      <dgm:prSet phldrT="[Text]"/>
      <dgm:spPr>
        <a:solidFill>
          <a:srgbClr val="73350F"/>
        </a:solidFill>
        <a:ln>
          <a:noFill/>
        </a:ln>
      </dgm:spPr>
      <dgm:t>
        <a:bodyPr/>
        <a:lstStyle/>
        <a:p>
          <a:r>
            <a:rPr lang="en-US" b="1" dirty="0"/>
            <a:t>Task Based</a:t>
          </a:r>
        </a:p>
      </dgm:t>
    </dgm:pt>
    <dgm:pt modelId="{28B7F90A-B397-4B38-97E6-E9EB9EB10AD4}" type="parTrans" cxnId="{AD69971F-3031-4B4E-BC61-2123CC624A25}">
      <dgm:prSet/>
      <dgm:spPr/>
      <dgm:t>
        <a:bodyPr/>
        <a:lstStyle/>
        <a:p>
          <a:endParaRPr lang="en-US"/>
        </a:p>
      </dgm:t>
    </dgm:pt>
    <dgm:pt modelId="{9E2447C1-37A2-48BC-88EF-FEECC8045B55}" type="sibTrans" cxnId="{AD69971F-3031-4B4E-BC61-2123CC624A25}">
      <dgm:prSet/>
      <dgm:spPr/>
      <dgm:t>
        <a:bodyPr/>
        <a:lstStyle/>
        <a:p>
          <a:endParaRPr lang="en-US"/>
        </a:p>
      </dgm:t>
    </dgm:pt>
    <dgm:pt modelId="{44ED8EF7-9195-4838-BAA8-3B5766E774EC}">
      <dgm:prSet phldrT="[Text]"/>
      <dgm:spPr/>
      <dgm:t>
        <a:bodyPr/>
        <a:lstStyle/>
        <a:p>
          <a:pPr marL="274320" indent="-274320">
            <a:buFont typeface="Arial" panose="020B0604020202020204" pitchFamily="34" charset="0"/>
            <a:buChar char="•"/>
          </a:pPr>
          <a:r>
            <a:rPr lang="en-US" dirty="0"/>
            <a:t>Goals</a:t>
          </a:r>
          <a:r>
            <a:rPr lang="en-US" baseline="0" dirty="0"/>
            <a:t> may</a:t>
          </a:r>
          <a:r>
            <a:rPr lang="en-US" baseline="0" dirty="0">
              <a:solidFill>
                <a:srgbClr val="FF0000"/>
              </a:solidFill>
            </a:rPr>
            <a:t> </a:t>
          </a:r>
          <a:r>
            <a:rPr lang="en-US" baseline="0" dirty="0"/>
            <a:t>be job or career specific</a:t>
          </a:r>
          <a:endParaRPr lang="en-US" dirty="0"/>
        </a:p>
      </dgm:t>
    </dgm:pt>
    <dgm:pt modelId="{731AACDB-AD1A-4192-A48A-FF4E0A20EF3E}" type="parTrans" cxnId="{1658F5C2-8156-4DB3-BB9B-3F488122DD22}">
      <dgm:prSet/>
      <dgm:spPr/>
      <dgm:t>
        <a:bodyPr/>
        <a:lstStyle/>
        <a:p>
          <a:endParaRPr lang="en-US"/>
        </a:p>
      </dgm:t>
    </dgm:pt>
    <dgm:pt modelId="{B5E6908B-48D3-4044-9553-C766C359FC8A}" type="sibTrans" cxnId="{1658F5C2-8156-4DB3-BB9B-3F488122DD22}">
      <dgm:prSet/>
      <dgm:spPr/>
      <dgm:t>
        <a:bodyPr/>
        <a:lstStyle/>
        <a:p>
          <a:endParaRPr lang="en-US"/>
        </a:p>
      </dgm:t>
    </dgm:pt>
    <dgm:pt modelId="{DCA28E17-99D7-4A9B-8268-9226F5DF45D1}">
      <dgm:prSet phldrT="[Text]"/>
      <dgm:spPr/>
      <dgm:t>
        <a:bodyPr/>
        <a:lstStyle/>
        <a:p>
          <a:pPr marL="274320" indent="-274320">
            <a:buFont typeface="Arial" panose="020B0604020202020204" pitchFamily="34" charset="0"/>
            <a:buChar char="•"/>
          </a:pPr>
          <a:r>
            <a:rPr lang="en-US" dirty="0"/>
            <a:t>May be easier for employers to assess because focus is on the completion of tasks</a:t>
          </a:r>
        </a:p>
      </dgm:t>
    </dgm:pt>
    <dgm:pt modelId="{ADE3F261-8439-4CD0-9A8B-3B520DF341FD}" type="parTrans" cxnId="{11141B76-3729-486F-98BE-FE12B0D7970A}">
      <dgm:prSet/>
      <dgm:spPr/>
      <dgm:t>
        <a:bodyPr/>
        <a:lstStyle/>
        <a:p>
          <a:endParaRPr lang="en-US"/>
        </a:p>
      </dgm:t>
    </dgm:pt>
    <dgm:pt modelId="{0B81281B-09EB-4346-AB1E-3EFB482D003F}" type="sibTrans" cxnId="{11141B76-3729-486F-98BE-FE12B0D7970A}">
      <dgm:prSet/>
      <dgm:spPr/>
      <dgm:t>
        <a:bodyPr/>
        <a:lstStyle/>
        <a:p>
          <a:endParaRPr lang="en-US"/>
        </a:p>
      </dgm:t>
    </dgm:pt>
    <dgm:pt modelId="{4AE97F1A-8415-4F24-A8C4-925E447CC21B}">
      <dgm:prSet phldrT="[Text]"/>
      <dgm:spPr/>
      <dgm:t>
        <a:bodyPr/>
        <a:lstStyle/>
        <a:p>
          <a:pPr marL="274320" indent="-274320">
            <a:buFont typeface="Arial" panose="020B0604020202020204" pitchFamily="34" charset="0"/>
            <a:buChar char="•"/>
          </a:pPr>
          <a:r>
            <a:rPr lang="en-US" dirty="0"/>
            <a:t>Does not explicitly assess the development of career-readiness skills and knowledge</a:t>
          </a:r>
        </a:p>
      </dgm:t>
    </dgm:pt>
    <dgm:pt modelId="{75519C3B-2946-4505-B057-4C4EA9ACAA03}" type="parTrans" cxnId="{81EDBCC9-13CB-4F4A-9597-E0225CC005E3}">
      <dgm:prSet/>
      <dgm:spPr/>
      <dgm:t>
        <a:bodyPr/>
        <a:lstStyle/>
        <a:p>
          <a:endParaRPr lang="en-US"/>
        </a:p>
      </dgm:t>
    </dgm:pt>
    <dgm:pt modelId="{04B73A89-690E-4CF3-B93F-2BE0A9CED928}" type="sibTrans" cxnId="{81EDBCC9-13CB-4F4A-9597-E0225CC005E3}">
      <dgm:prSet/>
      <dgm:spPr/>
      <dgm:t>
        <a:bodyPr/>
        <a:lstStyle/>
        <a:p>
          <a:endParaRPr lang="en-US"/>
        </a:p>
      </dgm:t>
    </dgm:pt>
    <dgm:pt modelId="{C976DBDC-895D-4726-9F83-E6D82EEA7158}" type="pres">
      <dgm:prSet presAssocID="{8453043C-2946-4E75-8517-D38B0981B496}" presName="Name0" presStyleCnt="0">
        <dgm:presLayoutVars>
          <dgm:dir/>
          <dgm:animLvl val="lvl"/>
          <dgm:resizeHandles val="exact"/>
        </dgm:presLayoutVars>
      </dgm:prSet>
      <dgm:spPr/>
    </dgm:pt>
    <dgm:pt modelId="{FBAF4C1E-5927-4D20-ACFD-2CECF08C1677}" type="pres">
      <dgm:prSet presAssocID="{C3831757-EB6B-4DE5-8E9D-F6C4570977F8}" presName="composite" presStyleCnt="0"/>
      <dgm:spPr/>
    </dgm:pt>
    <dgm:pt modelId="{88FA85C7-E880-407C-8ABE-4F5750380C9C}" type="pres">
      <dgm:prSet presAssocID="{C3831757-EB6B-4DE5-8E9D-F6C4570977F8}" presName="parTx" presStyleLbl="alignNode1" presStyleIdx="0" presStyleCnt="1">
        <dgm:presLayoutVars>
          <dgm:chMax val="0"/>
          <dgm:chPref val="0"/>
          <dgm:bulletEnabled val="1"/>
        </dgm:presLayoutVars>
      </dgm:prSet>
      <dgm:spPr/>
    </dgm:pt>
    <dgm:pt modelId="{E717858E-5591-40AB-9710-ADCCF690E7CD}" type="pres">
      <dgm:prSet presAssocID="{C3831757-EB6B-4DE5-8E9D-F6C4570977F8}" presName="desTx" presStyleLbl="alignAccFollowNode1" presStyleIdx="0" presStyleCnt="1">
        <dgm:presLayoutVars>
          <dgm:bulletEnabled val="1"/>
        </dgm:presLayoutVars>
      </dgm:prSet>
      <dgm:spPr/>
    </dgm:pt>
  </dgm:ptLst>
  <dgm:cxnLst>
    <dgm:cxn modelId="{AD69971F-3031-4B4E-BC61-2123CC624A25}" srcId="{8453043C-2946-4E75-8517-D38B0981B496}" destId="{C3831757-EB6B-4DE5-8E9D-F6C4570977F8}" srcOrd="0" destOrd="0" parTransId="{28B7F90A-B397-4B38-97E6-E9EB9EB10AD4}" sibTransId="{9E2447C1-37A2-48BC-88EF-FEECC8045B55}"/>
    <dgm:cxn modelId="{11141B76-3729-486F-98BE-FE12B0D7970A}" srcId="{C3831757-EB6B-4DE5-8E9D-F6C4570977F8}" destId="{DCA28E17-99D7-4A9B-8268-9226F5DF45D1}" srcOrd="1" destOrd="0" parTransId="{ADE3F261-8439-4CD0-9A8B-3B520DF341FD}" sibTransId="{0B81281B-09EB-4346-AB1E-3EFB482D003F}"/>
    <dgm:cxn modelId="{A76AF297-1497-4980-B01A-56F165AE1D77}" type="presOf" srcId="{4AE97F1A-8415-4F24-A8C4-925E447CC21B}" destId="{E717858E-5591-40AB-9710-ADCCF690E7CD}" srcOrd="0" destOrd="2" presId="urn:microsoft.com/office/officeart/2005/8/layout/hList1"/>
    <dgm:cxn modelId="{7F83B5AC-828F-4BFD-BCF3-970FBA793C25}" type="presOf" srcId="{44ED8EF7-9195-4838-BAA8-3B5766E774EC}" destId="{E717858E-5591-40AB-9710-ADCCF690E7CD}" srcOrd="0" destOrd="0" presId="urn:microsoft.com/office/officeart/2005/8/layout/hList1"/>
    <dgm:cxn modelId="{1658F5C2-8156-4DB3-BB9B-3F488122DD22}" srcId="{C3831757-EB6B-4DE5-8E9D-F6C4570977F8}" destId="{44ED8EF7-9195-4838-BAA8-3B5766E774EC}" srcOrd="0" destOrd="0" parTransId="{731AACDB-AD1A-4192-A48A-FF4E0A20EF3E}" sibTransId="{B5E6908B-48D3-4044-9553-C766C359FC8A}"/>
    <dgm:cxn modelId="{81EDBCC9-13CB-4F4A-9597-E0225CC005E3}" srcId="{C3831757-EB6B-4DE5-8E9D-F6C4570977F8}" destId="{4AE97F1A-8415-4F24-A8C4-925E447CC21B}" srcOrd="2" destOrd="0" parTransId="{75519C3B-2946-4505-B057-4C4EA9ACAA03}" sibTransId="{04B73A89-690E-4CF3-B93F-2BE0A9CED928}"/>
    <dgm:cxn modelId="{3A7E5DD1-466A-4208-B24D-9888847842B1}" type="presOf" srcId="{8453043C-2946-4E75-8517-D38B0981B496}" destId="{C976DBDC-895D-4726-9F83-E6D82EEA7158}" srcOrd="0" destOrd="0" presId="urn:microsoft.com/office/officeart/2005/8/layout/hList1"/>
    <dgm:cxn modelId="{5352B0DD-396F-431D-8B80-81132E56000C}" type="presOf" srcId="{DCA28E17-99D7-4A9B-8268-9226F5DF45D1}" destId="{E717858E-5591-40AB-9710-ADCCF690E7CD}" srcOrd="0" destOrd="1" presId="urn:microsoft.com/office/officeart/2005/8/layout/hList1"/>
    <dgm:cxn modelId="{A997F4FD-2F4A-4A39-A44B-B3847DB32ACA}" type="presOf" srcId="{C3831757-EB6B-4DE5-8E9D-F6C4570977F8}" destId="{88FA85C7-E880-407C-8ABE-4F5750380C9C}" srcOrd="0" destOrd="0" presId="urn:microsoft.com/office/officeart/2005/8/layout/hList1"/>
    <dgm:cxn modelId="{5BC9520B-14EA-4B5D-B01F-6147F6D48841}" type="presParOf" srcId="{C976DBDC-895D-4726-9F83-E6D82EEA7158}" destId="{FBAF4C1E-5927-4D20-ACFD-2CECF08C1677}" srcOrd="0" destOrd="0" presId="urn:microsoft.com/office/officeart/2005/8/layout/hList1"/>
    <dgm:cxn modelId="{C52ADEA0-FFD3-494C-8D69-26FAF13EF691}" type="presParOf" srcId="{FBAF4C1E-5927-4D20-ACFD-2CECF08C1677}" destId="{88FA85C7-E880-407C-8ABE-4F5750380C9C}" srcOrd="0" destOrd="0" presId="urn:microsoft.com/office/officeart/2005/8/layout/hList1"/>
    <dgm:cxn modelId="{BA4E76D1-4057-4246-A1C1-1DA6FD67ABFB}" type="presParOf" srcId="{FBAF4C1E-5927-4D20-ACFD-2CECF08C1677}" destId="{E717858E-5591-40AB-9710-ADCCF690E7CD}"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53043C-2946-4E75-8517-D38B0981B496}"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CF49E6B0-89C1-4CC7-80F4-6A89149C3CB6}">
      <dgm:prSet phldrT="[Text]"/>
      <dgm:spPr>
        <a:solidFill>
          <a:srgbClr val="125E1D"/>
        </a:solidFill>
        <a:ln>
          <a:noFill/>
        </a:ln>
      </dgm:spPr>
      <dgm:t>
        <a:bodyPr/>
        <a:lstStyle/>
        <a:p>
          <a:r>
            <a:rPr lang="en-US" dirty="0"/>
            <a:t>Skill Based</a:t>
          </a:r>
        </a:p>
      </dgm:t>
    </dgm:pt>
    <dgm:pt modelId="{FC3DCA84-2E27-4B6C-AD02-6D9824DC502B}" type="parTrans" cxnId="{843A63DB-1AB0-4065-A652-6E90CF5DC693}">
      <dgm:prSet/>
      <dgm:spPr/>
      <dgm:t>
        <a:bodyPr/>
        <a:lstStyle/>
        <a:p>
          <a:endParaRPr lang="en-US"/>
        </a:p>
      </dgm:t>
    </dgm:pt>
    <dgm:pt modelId="{0C7B6862-772D-4DB7-9C06-7ACA3AE5E4D3}" type="sibTrans" cxnId="{843A63DB-1AB0-4065-A652-6E90CF5DC693}">
      <dgm:prSet/>
      <dgm:spPr/>
      <dgm:t>
        <a:bodyPr/>
        <a:lstStyle/>
        <a:p>
          <a:endParaRPr lang="en-US"/>
        </a:p>
      </dgm:t>
    </dgm:pt>
    <dgm:pt modelId="{F4EE4C28-0605-4242-867C-4A24980C9663}">
      <dgm:prSet phldrT="[Text]"/>
      <dgm:spPr/>
      <dgm:t>
        <a:bodyPr/>
        <a:lstStyle/>
        <a:p>
          <a:pPr marL="274320" indent="-274320">
            <a:buFont typeface="Arial" panose="020B0604020202020204" pitchFamily="34" charset="0"/>
            <a:buChar char="•"/>
          </a:pPr>
          <a:r>
            <a:rPr lang="en-US" dirty="0"/>
            <a:t>Explicitly</a:t>
          </a:r>
          <a:r>
            <a:rPr lang="en-US" baseline="0" dirty="0"/>
            <a:t> measures the development of career-readiness skills</a:t>
          </a:r>
          <a:endParaRPr lang="en-US" dirty="0"/>
        </a:p>
      </dgm:t>
    </dgm:pt>
    <dgm:pt modelId="{5430AB04-1FA8-4926-9108-F2152587EB16}" type="parTrans" cxnId="{042E761C-523A-44D1-9695-9378C20353BF}">
      <dgm:prSet/>
      <dgm:spPr/>
      <dgm:t>
        <a:bodyPr/>
        <a:lstStyle/>
        <a:p>
          <a:endParaRPr lang="en-US"/>
        </a:p>
      </dgm:t>
    </dgm:pt>
    <dgm:pt modelId="{2AE177EC-10F8-417B-84AF-10A0BB81D979}" type="sibTrans" cxnId="{042E761C-523A-44D1-9695-9378C20353BF}">
      <dgm:prSet/>
      <dgm:spPr/>
      <dgm:t>
        <a:bodyPr/>
        <a:lstStyle/>
        <a:p>
          <a:endParaRPr lang="en-US"/>
        </a:p>
      </dgm:t>
    </dgm:pt>
    <dgm:pt modelId="{BA4F1D7D-26CE-4BD0-84EE-02D90F465EB2}">
      <dgm:prSet phldrT="[Text]"/>
      <dgm:spPr/>
      <dgm:t>
        <a:bodyPr/>
        <a:lstStyle/>
        <a:p>
          <a:pPr marL="274320" indent="-274320">
            <a:buFont typeface="Arial" panose="020B0604020202020204" pitchFamily="34" charset="0"/>
            <a:buChar char="•"/>
          </a:pPr>
          <a:r>
            <a:rPr lang="en-US" dirty="0"/>
            <a:t>May be more difficult for employers to determine specific skill growth or development</a:t>
          </a:r>
          <a:endParaRPr lang="en-US" strike="dblStrike" baseline="0" dirty="0"/>
        </a:p>
      </dgm:t>
    </dgm:pt>
    <dgm:pt modelId="{2208AE10-73AF-4395-AC22-956EE05052F0}" type="parTrans" cxnId="{17B9D571-69D0-4EFB-B1B8-8D39DB8ACD18}">
      <dgm:prSet/>
      <dgm:spPr/>
      <dgm:t>
        <a:bodyPr/>
        <a:lstStyle/>
        <a:p>
          <a:endParaRPr lang="en-US"/>
        </a:p>
      </dgm:t>
    </dgm:pt>
    <dgm:pt modelId="{155E630C-AACA-46CD-952C-DE5550DFFE97}" type="sibTrans" cxnId="{17B9D571-69D0-4EFB-B1B8-8D39DB8ACD18}">
      <dgm:prSet/>
      <dgm:spPr/>
      <dgm:t>
        <a:bodyPr/>
        <a:lstStyle/>
        <a:p>
          <a:endParaRPr lang="en-US"/>
        </a:p>
      </dgm:t>
    </dgm:pt>
    <dgm:pt modelId="{2F8F5783-B7F0-4110-A5F4-BA79D9B6F403}">
      <dgm:prSet phldrT="[Text]"/>
      <dgm:spPr/>
      <dgm:t>
        <a:bodyPr/>
        <a:lstStyle/>
        <a:p>
          <a:pPr marL="274320" indent="-274320">
            <a:buFont typeface="Arial" panose="020B0604020202020204" pitchFamily="34" charset="0"/>
            <a:buChar char="•"/>
          </a:pPr>
          <a:r>
            <a:rPr lang="en-US" dirty="0"/>
            <a:t>May require additional training and support to employers on developing, monitoring, and scoring this type of goal</a:t>
          </a:r>
          <a:endParaRPr lang="en-US" strike="dblStrike" baseline="0" dirty="0"/>
        </a:p>
      </dgm:t>
    </dgm:pt>
    <dgm:pt modelId="{20953676-CBC1-48AE-955B-C85BACA697B2}" type="parTrans" cxnId="{B153A1F9-52B2-48F1-A059-188823706FE5}">
      <dgm:prSet/>
      <dgm:spPr/>
      <dgm:t>
        <a:bodyPr/>
        <a:lstStyle/>
        <a:p>
          <a:endParaRPr lang="en-US"/>
        </a:p>
      </dgm:t>
    </dgm:pt>
    <dgm:pt modelId="{B94327E1-873D-46C8-B192-6B6A19E546DD}" type="sibTrans" cxnId="{B153A1F9-52B2-48F1-A059-188823706FE5}">
      <dgm:prSet/>
      <dgm:spPr/>
      <dgm:t>
        <a:bodyPr/>
        <a:lstStyle/>
        <a:p>
          <a:endParaRPr lang="en-US"/>
        </a:p>
      </dgm:t>
    </dgm:pt>
    <dgm:pt modelId="{C976DBDC-895D-4726-9F83-E6D82EEA7158}" type="pres">
      <dgm:prSet presAssocID="{8453043C-2946-4E75-8517-D38B0981B496}" presName="Name0" presStyleCnt="0">
        <dgm:presLayoutVars>
          <dgm:dir/>
          <dgm:animLvl val="lvl"/>
          <dgm:resizeHandles val="exact"/>
        </dgm:presLayoutVars>
      </dgm:prSet>
      <dgm:spPr/>
    </dgm:pt>
    <dgm:pt modelId="{546D6844-68C4-4C68-8FBC-D8EDF04FA8F4}" type="pres">
      <dgm:prSet presAssocID="{CF49E6B0-89C1-4CC7-80F4-6A89149C3CB6}" presName="composite" presStyleCnt="0"/>
      <dgm:spPr/>
    </dgm:pt>
    <dgm:pt modelId="{B1469AF1-9418-4495-934C-BA299812C736}" type="pres">
      <dgm:prSet presAssocID="{CF49E6B0-89C1-4CC7-80F4-6A89149C3CB6}" presName="parTx" presStyleLbl="alignNode1" presStyleIdx="0" presStyleCnt="1">
        <dgm:presLayoutVars>
          <dgm:chMax val="0"/>
          <dgm:chPref val="0"/>
          <dgm:bulletEnabled val="1"/>
        </dgm:presLayoutVars>
      </dgm:prSet>
      <dgm:spPr/>
    </dgm:pt>
    <dgm:pt modelId="{FCEE5DD7-9E85-45EB-A7A6-CC5181FBC57E}" type="pres">
      <dgm:prSet presAssocID="{CF49E6B0-89C1-4CC7-80F4-6A89149C3CB6}" presName="desTx" presStyleLbl="alignAccFollowNode1" presStyleIdx="0" presStyleCnt="1">
        <dgm:presLayoutVars>
          <dgm:bulletEnabled val="1"/>
        </dgm:presLayoutVars>
      </dgm:prSet>
      <dgm:spPr/>
    </dgm:pt>
  </dgm:ptLst>
  <dgm:cxnLst>
    <dgm:cxn modelId="{B14B9012-01FE-47D8-BF4D-7C7C923D2A37}" type="presOf" srcId="{2F8F5783-B7F0-4110-A5F4-BA79D9B6F403}" destId="{FCEE5DD7-9E85-45EB-A7A6-CC5181FBC57E}" srcOrd="0" destOrd="2" presId="urn:microsoft.com/office/officeart/2005/8/layout/hList1"/>
    <dgm:cxn modelId="{042E761C-523A-44D1-9695-9378C20353BF}" srcId="{CF49E6B0-89C1-4CC7-80F4-6A89149C3CB6}" destId="{F4EE4C28-0605-4242-867C-4A24980C9663}" srcOrd="0" destOrd="0" parTransId="{5430AB04-1FA8-4926-9108-F2152587EB16}" sibTransId="{2AE177EC-10F8-417B-84AF-10A0BB81D979}"/>
    <dgm:cxn modelId="{49462043-853C-4401-BD7A-1560ED5DF956}" type="presOf" srcId="{CF49E6B0-89C1-4CC7-80F4-6A89149C3CB6}" destId="{B1469AF1-9418-4495-934C-BA299812C736}" srcOrd="0" destOrd="0" presId="urn:microsoft.com/office/officeart/2005/8/layout/hList1"/>
    <dgm:cxn modelId="{0F4B436F-0A42-4216-813E-FDE1D43144CF}" type="presOf" srcId="{BA4F1D7D-26CE-4BD0-84EE-02D90F465EB2}" destId="{FCEE5DD7-9E85-45EB-A7A6-CC5181FBC57E}" srcOrd="0" destOrd="1" presId="urn:microsoft.com/office/officeart/2005/8/layout/hList1"/>
    <dgm:cxn modelId="{17B9D571-69D0-4EFB-B1B8-8D39DB8ACD18}" srcId="{CF49E6B0-89C1-4CC7-80F4-6A89149C3CB6}" destId="{BA4F1D7D-26CE-4BD0-84EE-02D90F465EB2}" srcOrd="1" destOrd="0" parTransId="{2208AE10-73AF-4395-AC22-956EE05052F0}" sibTransId="{155E630C-AACA-46CD-952C-DE5550DFFE97}"/>
    <dgm:cxn modelId="{83DB1D86-5E97-4462-870C-D1594C69C898}" type="presOf" srcId="{F4EE4C28-0605-4242-867C-4A24980C9663}" destId="{FCEE5DD7-9E85-45EB-A7A6-CC5181FBC57E}" srcOrd="0" destOrd="0" presId="urn:microsoft.com/office/officeart/2005/8/layout/hList1"/>
    <dgm:cxn modelId="{3A7E5DD1-466A-4208-B24D-9888847842B1}" type="presOf" srcId="{8453043C-2946-4E75-8517-D38B0981B496}" destId="{C976DBDC-895D-4726-9F83-E6D82EEA7158}" srcOrd="0" destOrd="0" presId="urn:microsoft.com/office/officeart/2005/8/layout/hList1"/>
    <dgm:cxn modelId="{843A63DB-1AB0-4065-A652-6E90CF5DC693}" srcId="{8453043C-2946-4E75-8517-D38B0981B496}" destId="{CF49E6B0-89C1-4CC7-80F4-6A89149C3CB6}" srcOrd="0" destOrd="0" parTransId="{FC3DCA84-2E27-4B6C-AD02-6D9824DC502B}" sibTransId="{0C7B6862-772D-4DB7-9C06-7ACA3AE5E4D3}"/>
    <dgm:cxn modelId="{B153A1F9-52B2-48F1-A059-188823706FE5}" srcId="{CF49E6B0-89C1-4CC7-80F4-6A89149C3CB6}" destId="{2F8F5783-B7F0-4110-A5F4-BA79D9B6F403}" srcOrd="2" destOrd="0" parTransId="{20953676-CBC1-48AE-955B-C85BACA697B2}" sibTransId="{B94327E1-873D-46C8-B192-6B6A19E546DD}"/>
    <dgm:cxn modelId="{D7F05F51-61D2-497A-BDC6-BB20D3254CA4}" type="presParOf" srcId="{C976DBDC-895D-4726-9F83-E6D82EEA7158}" destId="{546D6844-68C4-4C68-8FBC-D8EDF04FA8F4}" srcOrd="0" destOrd="0" presId="urn:microsoft.com/office/officeart/2005/8/layout/hList1"/>
    <dgm:cxn modelId="{0257B4F2-F04B-411E-920F-DD0B38F0585B}" type="presParOf" srcId="{546D6844-68C4-4C68-8FBC-D8EDF04FA8F4}" destId="{B1469AF1-9418-4495-934C-BA299812C736}" srcOrd="0" destOrd="0" presId="urn:microsoft.com/office/officeart/2005/8/layout/hList1"/>
    <dgm:cxn modelId="{C1BEA33A-856D-487E-9602-60B3D38EB561}" type="presParOf" srcId="{546D6844-68C4-4C68-8FBC-D8EDF04FA8F4}" destId="{FCEE5DD7-9E85-45EB-A7A6-CC5181FBC57E}"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AED6F-50DE-47AF-9205-21A44F1985E0}">
      <dsp:nvSpPr>
        <dsp:cNvPr id="0" name=""/>
        <dsp:cNvSpPr/>
      </dsp:nvSpPr>
      <dsp:spPr>
        <a:xfrm>
          <a:off x="0" y="0"/>
          <a:ext cx="8915400" cy="3764224"/>
        </a:xfrm>
        <a:prstGeom prst="roundRect">
          <a:avLst>
            <a:gd name="adj" fmla="val 10000"/>
          </a:avLst>
        </a:prstGeom>
        <a:solidFill>
          <a:srgbClr val="2E4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endParaRPr lang="en-US" sz="800" kern="1200" dirty="0"/>
        </a:p>
        <a:p>
          <a:pPr marL="228600" lvl="1" indent="-228600" algn="l" defTabSz="1066800">
            <a:lnSpc>
              <a:spcPct val="90000"/>
            </a:lnSpc>
            <a:spcBef>
              <a:spcPct val="0"/>
            </a:spcBef>
            <a:spcAft>
              <a:spcPct val="15000"/>
            </a:spcAft>
            <a:buChar char="•"/>
          </a:pPr>
          <a:r>
            <a:rPr lang="en-US" sz="2400" kern="1200" dirty="0"/>
            <a:t>Collect employer’s perspective on the knowledge and skills students gain.</a:t>
          </a:r>
          <a:br>
            <a:rPr lang="en-US" sz="2400" kern="1200" dirty="0"/>
          </a:br>
          <a:endParaRPr lang="en-US" sz="2400" kern="1200" dirty="0"/>
        </a:p>
        <a:p>
          <a:pPr marL="228600" lvl="1" indent="-228600" algn="l" defTabSz="1066800">
            <a:lnSpc>
              <a:spcPct val="90000"/>
            </a:lnSpc>
            <a:spcBef>
              <a:spcPct val="0"/>
            </a:spcBef>
            <a:spcAft>
              <a:spcPct val="15000"/>
            </a:spcAft>
            <a:buChar char="•"/>
          </a:pPr>
          <a:r>
            <a:rPr lang="en-US" sz="2400" kern="1200" dirty="0"/>
            <a:t>Encourage employers to provide students with feedback on their performance. </a:t>
          </a:r>
          <a:br>
            <a:rPr lang="en-US" sz="2400" kern="1200" dirty="0"/>
          </a:br>
          <a:endParaRPr lang="en-US" sz="2400" kern="1200" dirty="0"/>
        </a:p>
        <a:p>
          <a:pPr marL="228600" lvl="1" indent="-228600" algn="l" defTabSz="1066800">
            <a:lnSpc>
              <a:spcPct val="90000"/>
            </a:lnSpc>
            <a:spcBef>
              <a:spcPct val="0"/>
            </a:spcBef>
            <a:spcAft>
              <a:spcPct val="15000"/>
            </a:spcAft>
            <a:buChar char="•"/>
          </a:pPr>
          <a:r>
            <a:rPr lang="en-US" sz="2400" kern="1200" dirty="0"/>
            <a:t>Model the employer evaluation and feedback process within the real world.</a:t>
          </a:r>
          <a:br>
            <a:rPr lang="en-US" sz="2400" kern="1200" dirty="0"/>
          </a:br>
          <a:endParaRPr lang="en-US" sz="2400" kern="1200" dirty="0"/>
        </a:p>
        <a:p>
          <a:pPr marL="228600" lvl="1" indent="-228600" algn="l" defTabSz="1066800">
            <a:lnSpc>
              <a:spcPct val="90000"/>
            </a:lnSpc>
            <a:spcBef>
              <a:spcPct val="0"/>
            </a:spcBef>
            <a:spcAft>
              <a:spcPct val="15000"/>
            </a:spcAft>
            <a:buChar char="•"/>
          </a:pPr>
          <a:r>
            <a:rPr lang="en-US" sz="2400" kern="1200" dirty="0"/>
            <a:t>Evaluate work-based learning program quality.</a:t>
          </a:r>
        </a:p>
      </dsp:txBody>
      <dsp:txXfrm>
        <a:off x="2159502" y="0"/>
        <a:ext cx="6755897" cy="3764224"/>
      </dsp:txXfrm>
    </dsp:sp>
    <dsp:sp modelId="{D522BF97-1DB4-49EC-8DED-1BBA51B2BD18}">
      <dsp:nvSpPr>
        <dsp:cNvPr id="0" name=""/>
        <dsp:cNvSpPr/>
      </dsp:nvSpPr>
      <dsp:spPr>
        <a:xfrm>
          <a:off x="156675" y="1028024"/>
          <a:ext cx="1899515" cy="161325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1F890-ED85-42E6-B1A3-016E27C9C5B8}">
      <dsp:nvSpPr>
        <dsp:cNvPr id="0" name=""/>
        <dsp:cNvSpPr/>
      </dsp:nvSpPr>
      <dsp:spPr>
        <a:xfrm>
          <a:off x="2570" y="290502"/>
          <a:ext cx="2506005" cy="8352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t>Weighted</a:t>
          </a:r>
        </a:p>
      </dsp:txBody>
      <dsp:txXfrm>
        <a:off x="2570" y="290502"/>
        <a:ext cx="2506005" cy="835200"/>
      </dsp:txXfrm>
    </dsp:sp>
    <dsp:sp modelId="{45FCE085-61F5-4E08-B760-29AAC18132D7}">
      <dsp:nvSpPr>
        <dsp:cNvPr id="0" name=""/>
        <dsp:cNvSpPr/>
      </dsp:nvSpPr>
      <dsp:spPr>
        <a:xfrm>
          <a:off x="2570" y="1125702"/>
          <a:ext cx="2506005" cy="2316007"/>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0" lvl="1" indent="0" algn="l" defTabSz="1289050">
            <a:lnSpc>
              <a:spcPct val="90000"/>
            </a:lnSpc>
            <a:spcBef>
              <a:spcPct val="0"/>
            </a:spcBef>
            <a:spcAft>
              <a:spcPct val="15000"/>
            </a:spcAft>
            <a:buNone/>
          </a:pPr>
          <a:r>
            <a:rPr lang="en-US" sz="2900" kern="1200" dirty="0"/>
            <a:t>Assign points or values to each rating</a:t>
          </a:r>
        </a:p>
      </dsp:txBody>
      <dsp:txXfrm>
        <a:off x="2570" y="1125702"/>
        <a:ext cx="2506005" cy="2316007"/>
      </dsp:txXfrm>
    </dsp:sp>
    <dsp:sp modelId="{00232430-A898-4353-BBCB-FDAA9B56F9EC}">
      <dsp:nvSpPr>
        <dsp:cNvPr id="0" name=""/>
        <dsp:cNvSpPr/>
      </dsp:nvSpPr>
      <dsp:spPr>
        <a:xfrm>
          <a:off x="2859415" y="290502"/>
          <a:ext cx="2506005" cy="835200"/>
        </a:xfrm>
        <a:prstGeom prst="rect">
          <a:avLst/>
        </a:prstGeom>
        <a:solidFill>
          <a:srgbClr val="185E5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t>Qualitative</a:t>
          </a:r>
        </a:p>
      </dsp:txBody>
      <dsp:txXfrm>
        <a:off x="2859415" y="290502"/>
        <a:ext cx="2506005" cy="835200"/>
      </dsp:txXfrm>
    </dsp:sp>
    <dsp:sp modelId="{DD5C3C7F-B2AC-4105-AD92-BC88F84FEB77}">
      <dsp:nvSpPr>
        <dsp:cNvPr id="0" name=""/>
        <dsp:cNvSpPr/>
      </dsp:nvSpPr>
      <dsp:spPr>
        <a:xfrm>
          <a:off x="2859415" y="1125702"/>
          <a:ext cx="2506005" cy="2316007"/>
        </a:xfrm>
        <a:prstGeom prst="rect">
          <a:avLst/>
        </a:prstGeom>
        <a:solidFill>
          <a:schemeClr val="accent4">
            <a:tint val="40000"/>
            <a:alpha val="90000"/>
            <a:hueOff val="-8106281"/>
            <a:satOff val="34607"/>
            <a:lumOff val="3182"/>
            <a:alphaOff val="0"/>
          </a:schemeClr>
        </a:solidFill>
        <a:ln w="25400" cap="flat" cmpd="sng" algn="ctr">
          <a:solidFill>
            <a:schemeClr val="accent4">
              <a:tint val="40000"/>
              <a:alpha val="90000"/>
              <a:hueOff val="-8106281"/>
              <a:satOff val="34607"/>
              <a:lumOff val="31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0" lvl="1" indent="0" algn="l" defTabSz="1289050">
            <a:lnSpc>
              <a:spcPct val="90000"/>
            </a:lnSpc>
            <a:spcBef>
              <a:spcPct val="0"/>
            </a:spcBef>
            <a:spcAft>
              <a:spcPct val="15000"/>
            </a:spcAft>
            <a:buNone/>
          </a:pPr>
          <a:r>
            <a:rPr lang="en-US" sz="2900" kern="1200" dirty="0"/>
            <a:t>Describe the level of performance or growth</a:t>
          </a:r>
        </a:p>
      </dsp:txBody>
      <dsp:txXfrm>
        <a:off x="2859415" y="1125702"/>
        <a:ext cx="2506005" cy="2316007"/>
      </dsp:txXfrm>
    </dsp:sp>
    <dsp:sp modelId="{251542F9-45E3-4A7B-ABF1-C0BBC445DDD5}">
      <dsp:nvSpPr>
        <dsp:cNvPr id="0" name=""/>
        <dsp:cNvSpPr/>
      </dsp:nvSpPr>
      <dsp:spPr>
        <a:xfrm>
          <a:off x="5716261" y="290502"/>
          <a:ext cx="2506005" cy="835200"/>
        </a:xfrm>
        <a:prstGeom prst="rect">
          <a:avLst/>
        </a:prstGeom>
        <a:solidFill>
          <a:srgbClr val="85620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t>Portfolio</a:t>
          </a:r>
        </a:p>
      </dsp:txBody>
      <dsp:txXfrm>
        <a:off x="5716261" y="290502"/>
        <a:ext cx="2506005" cy="835200"/>
      </dsp:txXfrm>
    </dsp:sp>
    <dsp:sp modelId="{1AB32870-C9BA-46A3-8573-AF34B61FD083}">
      <dsp:nvSpPr>
        <dsp:cNvPr id="0" name=""/>
        <dsp:cNvSpPr/>
      </dsp:nvSpPr>
      <dsp:spPr>
        <a:xfrm>
          <a:off x="5716261" y="1125702"/>
          <a:ext cx="2506005" cy="2316007"/>
        </a:xfrm>
        <a:prstGeom prst="rect">
          <a:avLst/>
        </a:prstGeom>
        <a:solidFill>
          <a:schemeClr val="accent4">
            <a:tint val="40000"/>
            <a:alpha val="90000"/>
            <a:hueOff val="-16212561"/>
            <a:satOff val="69215"/>
            <a:lumOff val="6363"/>
            <a:alphaOff val="0"/>
          </a:schemeClr>
        </a:solidFill>
        <a:ln w="25400" cap="flat" cmpd="sng" algn="ctr">
          <a:solidFill>
            <a:schemeClr val="accent4">
              <a:tint val="40000"/>
              <a:alpha val="90000"/>
              <a:hueOff val="-16212561"/>
              <a:satOff val="69215"/>
              <a:lumOff val="63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0" lvl="1" indent="0" algn="l" defTabSz="1289050">
            <a:lnSpc>
              <a:spcPct val="90000"/>
            </a:lnSpc>
            <a:spcBef>
              <a:spcPct val="0"/>
            </a:spcBef>
            <a:spcAft>
              <a:spcPct val="15000"/>
            </a:spcAft>
            <a:buNone/>
          </a:pPr>
          <a:r>
            <a:rPr lang="en-US" sz="2900" kern="1200" dirty="0"/>
            <a:t>Serves as an artifact within a larger portfolio</a:t>
          </a:r>
        </a:p>
      </dsp:txBody>
      <dsp:txXfrm>
        <a:off x="5716261" y="1125702"/>
        <a:ext cx="2506005" cy="23160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1F890-ED85-42E6-B1A3-016E27C9C5B8}">
      <dsp:nvSpPr>
        <dsp:cNvPr id="0" name=""/>
        <dsp:cNvSpPr/>
      </dsp:nvSpPr>
      <dsp:spPr>
        <a:xfrm>
          <a:off x="0" y="258593"/>
          <a:ext cx="8224837" cy="9504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b="1" kern="1200" dirty="0"/>
            <a:t>Weighted</a:t>
          </a:r>
        </a:p>
      </dsp:txBody>
      <dsp:txXfrm>
        <a:off x="0" y="258593"/>
        <a:ext cx="8224837" cy="950400"/>
      </dsp:txXfrm>
    </dsp:sp>
    <dsp:sp modelId="{45FCE085-61F5-4E08-B760-29AAC18132D7}">
      <dsp:nvSpPr>
        <dsp:cNvPr id="0" name=""/>
        <dsp:cNvSpPr/>
      </dsp:nvSpPr>
      <dsp:spPr>
        <a:xfrm>
          <a:off x="0" y="1208993"/>
          <a:ext cx="8224837" cy="2264625"/>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74320" lvl="1" indent="-274320" algn="l" defTabSz="1466850">
            <a:lnSpc>
              <a:spcPct val="90000"/>
            </a:lnSpc>
            <a:spcBef>
              <a:spcPct val="0"/>
            </a:spcBef>
            <a:spcAft>
              <a:spcPct val="15000"/>
            </a:spcAft>
            <a:buFont typeface="Arial" panose="020B0604020202020204" pitchFamily="34" charset="0"/>
            <a:buChar char="•"/>
          </a:pPr>
          <a:r>
            <a:rPr lang="en-US" sz="3300" kern="1200" dirty="0"/>
            <a:t>Produces quantitative data that the school, district, or state can track for continuous improvement efforts</a:t>
          </a:r>
        </a:p>
        <a:p>
          <a:pPr marL="274320" lvl="1" indent="-274320" algn="l" defTabSz="1466850">
            <a:lnSpc>
              <a:spcPct val="90000"/>
            </a:lnSpc>
            <a:spcBef>
              <a:spcPct val="0"/>
            </a:spcBef>
            <a:spcAft>
              <a:spcPct val="15000"/>
            </a:spcAft>
            <a:buFont typeface="Arial" panose="020B0604020202020204" pitchFamily="34" charset="0"/>
            <a:buChar char="•"/>
          </a:pPr>
          <a:r>
            <a:rPr lang="en-US" sz="3300" kern="1200" dirty="0"/>
            <a:t>Scores can easily translate into a grade</a:t>
          </a:r>
          <a:endParaRPr lang="en-US" sz="3300" kern="1200" dirty="0">
            <a:solidFill>
              <a:srgbClr val="FF0000"/>
            </a:solidFill>
          </a:endParaRPr>
        </a:p>
      </dsp:txBody>
      <dsp:txXfrm>
        <a:off x="0" y="1208993"/>
        <a:ext cx="8224837" cy="22646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32430-A898-4353-BBCB-FDAA9B56F9EC}">
      <dsp:nvSpPr>
        <dsp:cNvPr id="0" name=""/>
        <dsp:cNvSpPr/>
      </dsp:nvSpPr>
      <dsp:spPr>
        <a:xfrm>
          <a:off x="0" y="202767"/>
          <a:ext cx="8224837" cy="777600"/>
        </a:xfrm>
        <a:prstGeom prst="rect">
          <a:avLst/>
        </a:prstGeom>
        <a:solidFill>
          <a:srgbClr val="185E5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dirty="0"/>
            <a:t>Qualitative</a:t>
          </a:r>
        </a:p>
      </dsp:txBody>
      <dsp:txXfrm>
        <a:off x="0" y="202767"/>
        <a:ext cx="8224837" cy="777600"/>
      </dsp:txXfrm>
    </dsp:sp>
    <dsp:sp modelId="{DD5C3C7F-B2AC-4105-AD92-BC88F84FEB77}">
      <dsp:nvSpPr>
        <dsp:cNvPr id="0" name=""/>
        <dsp:cNvSpPr/>
      </dsp:nvSpPr>
      <dsp:spPr>
        <a:xfrm>
          <a:off x="0" y="980367"/>
          <a:ext cx="8224837" cy="2668140"/>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74320" lvl="1" indent="-274320" algn="l" defTabSz="1200150">
            <a:lnSpc>
              <a:spcPct val="90000"/>
            </a:lnSpc>
            <a:spcBef>
              <a:spcPct val="0"/>
            </a:spcBef>
            <a:spcAft>
              <a:spcPct val="15000"/>
            </a:spcAft>
            <a:buFont typeface="Arial" panose="020B0604020202020204" pitchFamily="34" charset="0"/>
            <a:buChar char="•"/>
          </a:pPr>
          <a:r>
            <a:rPr lang="en-US" sz="2700" kern="1200" dirty="0"/>
            <a:t>Does not provide quantifiable data</a:t>
          </a:r>
        </a:p>
        <a:p>
          <a:pPr marL="274320" lvl="1" indent="-274320" algn="l" defTabSz="1200150">
            <a:lnSpc>
              <a:spcPct val="90000"/>
            </a:lnSpc>
            <a:spcBef>
              <a:spcPct val="0"/>
            </a:spcBef>
            <a:spcAft>
              <a:spcPct val="15000"/>
            </a:spcAft>
            <a:buFont typeface="Arial" panose="020B0604020202020204" pitchFamily="34" charset="0"/>
            <a:buChar char="•"/>
          </a:pPr>
          <a:r>
            <a:rPr lang="en-US" sz="2700" kern="1200" dirty="0"/>
            <a:t>Focuses</a:t>
          </a:r>
          <a:r>
            <a:rPr lang="en-US" sz="2700" kern="1200" dirty="0">
              <a:solidFill>
                <a:srgbClr val="FF0000"/>
              </a:solidFill>
            </a:rPr>
            <a:t> </a:t>
          </a:r>
          <a:r>
            <a:rPr lang="en-US" sz="2700" kern="1200" dirty="0"/>
            <a:t>on the description of performance and growth</a:t>
          </a:r>
        </a:p>
        <a:p>
          <a:pPr marL="274320" lvl="1" indent="-274320" algn="l" defTabSz="1200150">
            <a:lnSpc>
              <a:spcPct val="90000"/>
            </a:lnSpc>
            <a:spcBef>
              <a:spcPct val="0"/>
            </a:spcBef>
            <a:spcAft>
              <a:spcPct val="15000"/>
            </a:spcAft>
            <a:buFont typeface="Arial" panose="020B0604020202020204" pitchFamily="34" charset="0"/>
            <a:buChar char="•"/>
          </a:pPr>
          <a:r>
            <a:rPr lang="en-US" sz="2700" kern="1200" dirty="0"/>
            <a:t>May encourage employers and students to focus on how students can develop and grow skills</a:t>
          </a:r>
        </a:p>
        <a:p>
          <a:pPr marL="274320" lvl="1" indent="-274320" algn="l" defTabSz="1200150">
            <a:lnSpc>
              <a:spcPct val="90000"/>
            </a:lnSpc>
            <a:spcBef>
              <a:spcPct val="0"/>
            </a:spcBef>
            <a:spcAft>
              <a:spcPct val="15000"/>
            </a:spcAft>
            <a:buFont typeface="Arial" panose="020B0604020202020204" pitchFamily="34" charset="0"/>
            <a:buChar char="•"/>
          </a:pPr>
          <a:r>
            <a:rPr lang="en-US" sz="2700" kern="1200" dirty="0"/>
            <a:t>Data can be difficult to track or monitor</a:t>
          </a:r>
          <a:endParaRPr lang="en-US" sz="2700" strike="sngStrike" kern="1200" baseline="0" dirty="0"/>
        </a:p>
      </dsp:txBody>
      <dsp:txXfrm>
        <a:off x="0" y="980367"/>
        <a:ext cx="8224837" cy="26681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32430-A898-4353-BBCB-FDAA9B56F9EC}">
      <dsp:nvSpPr>
        <dsp:cNvPr id="0" name=""/>
        <dsp:cNvSpPr/>
      </dsp:nvSpPr>
      <dsp:spPr>
        <a:xfrm>
          <a:off x="0" y="30213"/>
          <a:ext cx="8224837" cy="806400"/>
        </a:xfrm>
        <a:prstGeom prst="rect">
          <a:avLst/>
        </a:prstGeom>
        <a:solidFill>
          <a:srgbClr val="8C670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Portfolio</a:t>
          </a:r>
        </a:p>
      </dsp:txBody>
      <dsp:txXfrm>
        <a:off x="0" y="30213"/>
        <a:ext cx="8224837" cy="806400"/>
      </dsp:txXfrm>
    </dsp:sp>
    <dsp:sp modelId="{DD5C3C7F-B2AC-4105-AD92-BC88F84FEB77}">
      <dsp:nvSpPr>
        <dsp:cNvPr id="0" name=""/>
        <dsp:cNvSpPr/>
      </dsp:nvSpPr>
      <dsp:spPr>
        <a:xfrm>
          <a:off x="0" y="836613"/>
          <a:ext cx="8224837" cy="2766959"/>
        </a:xfrm>
        <a:prstGeom prst="rect">
          <a:avLst/>
        </a:prstGeom>
        <a:solidFill>
          <a:schemeClr val="accent5">
            <a:alpha val="90000"/>
            <a:tint val="40000"/>
            <a:hueOff val="0"/>
            <a:satOff val="0"/>
            <a:lumOff val="0"/>
            <a:alphaOff val="0"/>
          </a:schemeClr>
        </a:solidFill>
        <a:ln w="254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74320" lvl="1" indent="-274320" algn="l" defTabSz="1244600">
            <a:lnSpc>
              <a:spcPct val="90000"/>
            </a:lnSpc>
            <a:spcBef>
              <a:spcPct val="0"/>
            </a:spcBef>
            <a:spcAft>
              <a:spcPct val="15000"/>
            </a:spcAft>
            <a:buFont typeface="Arial" panose="020B0604020202020204" pitchFamily="34" charset="0"/>
            <a:buChar char="•"/>
          </a:pPr>
          <a:r>
            <a:rPr lang="en-US" sz="2800" kern="1200" dirty="0"/>
            <a:t>Serves as one artifact within a portfolio</a:t>
          </a:r>
        </a:p>
        <a:p>
          <a:pPr marL="274320" lvl="1" indent="-274320" algn="l" defTabSz="1244600">
            <a:lnSpc>
              <a:spcPct val="90000"/>
            </a:lnSpc>
            <a:spcBef>
              <a:spcPct val="0"/>
            </a:spcBef>
            <a:spcAft>
              <a:spcPct val="15000"/>
            </a:spcAft>
            <a:buFont typeface="Arial" panose="020B0604020202020204" pitchFamily="34" charset="0"/>
            <a:buChar char="•"/>
          </a:pPr>
          <a:r>
            <a:rPr lang="en-US" sz="2800" kern="1200" dirty="0"/>
            <a:t>Provides a more comprehensive understanding of student skills from multiple perspectives</a:t>
          </a:r>
        </a:p>
        <a:p>
          <a:pPr marL="274320" lvl="1" indent="-274320" algn="l" defTabSz="1244600">
            <a:lnSpc>
              <a:spcPct val="90000"/>
            </a:lnSpc>
            <a:spcBef>
              <a:spcPct val="0"/>
            </a:spcBef>
            <a:spcAft>
              <a:spcPct val="15000"/>
            </a:spcAft>
            <a:buFont typeface="Arial" panose="020B0604020202020204" pitchFamily="34" charset="0"/>
            <a:buChar char="•"/>
          </a:pPr>
          <a:r>
            <a:rPr lang="en-US" sz="2800" kern="1200" dirty="0"/>
            <a:t>Provides a balance on focusing on student development while giving data for graduation or accountability purposes </a:t>
          </a:r>
        </a:p>
      </dsp:txBody>
      <dsp:txXfrm>
        <a:off x="0" y="836613"/>
        <a:ext cx="8224837" cy="2766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B9DED-DB8D-41DB-B53C-FE4957161005}">
      <dsp:nvSpPr>
        <dsp:cNvPr id="0" name=""/>
        <dsp:cNvSpPr/>
      </dsp:nvSpPr>
      <dsp:spPr>
        <a:xfrm>
          <a:off x="163000" y="651885"/>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Student Progress: </a:t>
          </a:r>
          <a:r>
            <a:rPr lang="en-US" sz="1600" kern="1200" dirty="0"/>
            <a:t>Evaluating individual student progress, grading, or certifying an accomplishment</a:t>
          </a:r>
        </a:p>
      </dsp:txBody>
      <dsp:txXfrm>
        <a:off x="163000" y="651885"/>
        <a:ext cx="3855392" cy="1204810"/>
      </dsp:txXfrm>
    </dsp:sp>
    <dsp:sp modelId="{C419AEC5-421C-4DDE-9B44-B4054FB43F03}">
      <dsp:nvSpPr>
        <dsp:cNvPr id="0" name=""/>
        <dsp:cNvSpPr/>
      </dsp:nvSpPr>
      <dsp:spPr>
        <a:xfrm>
          <a:off x="2359" y="477857"/>
          <a:ext cx="843367" cy="126505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DF285-2667-46B0-BAD7-F1AB4A6B73AF}">
      <dsp:nvSpPr>
        <dsp:cNvPr id="0" name=""/>
        <dsp:cNvSpPr/>
      </dsp:nvSpPr>
      <dsp:spPr>
        <a:xfrm>
          <a:off x="4367085" y="651885"/>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Instructional: </a:t>
          </a:r>
          <a:r>
            <a:rPr lang="en-US" sz="1600" kern="1200" dirty="0"/>
            <a:t>Diagnosing students’ needs, informing instructional planning, or improving instructional effectiveness</a:t>
          </a:r>
        </a:p>
      </dsp:txBody>
      <dsp:txXfrm>
        <a:off x="4367085" y="651885"/>
        <a:ext cx="3855392" cy="1204810"/>
      </dsp:txXfrm>
    </dsp:sp>
    <dsp:sp modelId="{E1B75404-6AE9-4C3E-9F5F-A534558DA66F}">
      <dsp:nvSpPr>
        <dsp:cNvPr id="0" name=""/>
        <dsp:cNvSpPr/>
      </dsp:nvSpPr>
      <dsp:spPr>
        <a:xfrm>
          <a:off x="4206443" y="477857"/>
          <a:ext cx="843367" cy="126505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FA4DAB-C206-4D2B-A23F-D0658E59A8C8}">
      <dsp:nvSpPr>
        <dsp:cNvPr id="0" name=""/>
        <dsp:cNvSpPr/>
      </dsp:nvSpPr>
      <dsp:spPr>
        <a:xfrm>
          <a:off x="2265043" y="2168607"/>
          <a:ext cx="3855392" cy="1204810"/>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058"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Program Quality:</a:t>
          </a:r>
          <a:r>
            <a:rPr lang="en-US" sz="1600" kern="1200" dirty="0"/>
            <a:t> Collecting feedback on school coordination and support to employers </a:t>
          </a:r>
        </a:p>
      </dsp:txBody>
      <dsp:txXfrm>
        <a:off x="2265043" y="2168607"/>
        <a:ext cx="3855392" cy="1204810"/>
      </dsp:txXfrm>
    </dsp:sp>
    <dsp:sp modelId="{BCF68D3C-7394-4569-A1D3-5B8BB4890F1A}">
      <dsp:nvSpPr>
        <dsp:cNvPr id="0" name=""/>
        <dsp:cNvSpPr/>
      </dsp:nvSpPr>
      <dsp:spPr>
        <a:xfrm>
          <a:off x="2104401" y="1994579"/>
          <a:ext cx="843367" cy="126505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4E273-274A-4222-B916-7EC62927EA80}">
      <dsp:nvSpPr>
        <dsp:cNvPr id="0" name=""/>
        <dsp:cNvSpPr/>
      </dsp:nvSpPr>
      <dsp:spPr>
        <a:xfrm rot="5400000">
          <a:off x="5479276" y="-2121724"/>
          <a:ext cx="1166391" cy="5705856"/>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74320" lvl="1" indent="-274320" algn="l" defTabSz="1066800">
            <a:lnSpc>
              <a:spcPct val="90000"/>
            </a:lnSpc>
            <a:spcBef>
              <a:spcPct val="0"/>
            </a:spcBef>
            <a:spcAft>
              <a:spcPct val="15000"/>
            </a:spcAft>
            <a:buNone/>
          </a:pPr>
          <a:r>
            <a:rPr lang="en-US" sz="2400" kern="1200" dirty="0"/>
            <a:t>Foundational subject matter knowledge</a:t>
          </a:r>
        </a:p>
      </dsp:txBody>
      <dsp:txXfrm rot="-5400000">
        <a:off x="3209544" y="204947"/>
        <a:ext cx="5648917" cy="1052513"/>
      </dsp:txXfrm>
    </dsp:sp>
    <dsp:sp modelId="{72A5710B-DEF1-4D9E-B2BD-FB46BD2EEB62}">
      <dsp:nvSpPr>
        <dsp:cNvPr id="0" name=""/>
        <dsp:cNvSpPr/>
      </dsp:nvSpPr>
      <dsp:spPr>
        <a:xfrm>
          <a:off x="0" y="2209"/>
          <a:ext cx="3209544" cy="1457989"/>
        </a:xfrm>
        <a:prstGeom prst="roundRect">
          <a:avLst/>
        </a:prstGeom>
        <a:solidFill>
          <a:srgbClr val="125E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Academic Knowledge</a:t>
          </a:r>
          <a:endParaRPr lang="en-US" sz="3000" kern="1200" dirty="0"/>
        </a:p>
      </dsp:txBody>
      <dsp:txXfrm>
        <a:off x="71173" y="73382"/>
        <a:ext cx="3067198" cy="1315643"/>
      </dsp:txXfrm>
    </dsp:sp>
    <dsp:sp modelId="{069877F9-DCB7-43E0-A8B7-25F53D21DB7C}">
      <dsp:nvSpPr>
        <dsp:cNvPr id="0" name=""/>
        <dsp:cNvSpPr/>
      </dsp:nvSpPr>
      <dsp:spPr>
        <a:xfrm rot="5400000">
          <a:off x="5479276" y="-590835"/>
          <a:ext cx="1166391" cy="5705856"/>
        </a:xfrm>
        <a:prstGeom prst="round2SameRect">
          <a:avLst/>
        </a:prstGeom>
        <a:solidFill>
          <a:schemeClr val="accent3">
            <a:tint val="40000"/>
            <a:alpha val="90000"/>
            <a:hueOff val="6188786"/>
            <a:satOff val="-10225"/>
            <a:lumOff val="-1132"/>
            <a:alphaOff val="0"/>
          </a:schemeClr>
        </a:solidFill>
        <a:ln w="25400" cap="flat" cmpd="sng" algn="ctr">
          <a:solidFill>
            <a:schemeClr val="accent3">
              <a:tint val="40000"/>
              <a:alpha val="90000"/>
              <a:hueOff val="6188786"/>
              <a:satOff val="-10225"/>
              <a:lumOff val="-11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1" indent="0" algn="l" defTabSz="1066800">
            <a:lnSpc>
              <a:spcPct val="90000"/>
            </a:lnSpc>
            <a:spcBef>
              <a:spcPct val="0"/>
            </a:spcBef>
            <a:spcAft>
              <a:spcPct val="15000"/>
            </a:spcAft>
            <a:buNone/>
          </a:pPr>
          <a:r>
            <a:rPr lang="en-US" sz="2400" kern="1200" dirty="0"/>
            <a:t>Skills needed for specific occupations, industries, or careers </a:t>
          </a:r>
        </a:p>
      </dsp:txBody>
      <dsp:txXfrm rot="-5400000">
        <a:off x="3209544" y="1735836"/>
        <a:ext cx="5648917" cy="1052513"/>
      </dsp:txXfrm>
    </dsp:sp>
    <dsp:sp modelId="{4608C322-5827-4852-A3B1-53655C6D7ABA}">
      <dsp:nvSpPr>
        <dsp:cNvPr id="0" name=""/>
        <dsp:cNvSpPr/>
      </dsp:nvSpPr>
      <dsp:spPr>
        <a:xfrm>
          <a:off x="0" y="1533098"/>
          <a:ext cx="3209544" cy="1457989"/>
        </a:xfrm>
        <a:prstGeom prst="roundRect">
          <a:avLst/>
        </a:prstGeom>
        <a:solidFill>
          <a:srgbClr val="27617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Technical Knowledge and Skills</a:t>
          </a:r>
          <a:endParaRPr lang="en-US" sz="3000" kern="1200" dirty="0"/>
        </a:p>
      </dsp:txBody>
      <dsp:txXfrm>
        <a:off x="71173" y="1604271"/>
        <a:ext cx="3067198" cy="1315643"/>
      </dsp:txXfrm>
    </dsp:sp>
    <dsp:sp modelId="{95E3FC6C-CDD4-4F2B-8680-E441A6A775C5}">
      <dsp:nvSpPr>
        <dsp:cNvPr id="0" name=""/>
        <dsp:cNvSpPr/>
      </dsp:nvSpPr>
      <dsp:spPr>
        <a:xfrm rot="5400000">
          <a:off x="5479276" y="940054"/>
          <a:ext cx="1166391" cy="5705856"/>
        </a:xfrm>
        <a:prstGeom prst="round2SameRect">
          <a:avLst/>
        </a:prstGeom>
        <a:solidFill>
          <a:schemeClr val="accent3">
            <a:tint val="40000"/>
            <a:alpha val="90000"/>
            <a:hueOff val="12377573"/>
            <a:satOff val="-20450"/>
            <a:lumOff val="-2264"/>
            <a:alphaOff val="0"/>
          </a:schemeClr>
        </a:solidFill>
        <a:ln w="25400" cap="flat" cmpd="sng" algn="ctr">
          <a:solidFill>
            <a:schemeClr val="accent3">
              <a:tint val="40000"/>
              <a:alpha val="90000"/>
              <a:hueOff val="12377573"/>
              <a:satOff val="-20450"/>
              <a:lumOff val="-22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1" indent="0" algn="l" defTabSz="1066800">
            <a:lnSpc>
              <a:spcPct val="90000"/>
            </a:lnSpc>
            <a:spcBef>
              <a:spcPct val="0"/>
            </a:spcBef>
            <a:spcAft>
              <a:spcPct val="15000"/>
            </a:spcAft>
            <a:buNone/>
          </a:pPr>
          <a:r>
            <a:rPr lang="en-US" sz="2400" kern="1200" dirty="0"/>
            <a:t>General skills and knowledge necessary for all employment levels and in all sectors</a:t>
          </a:r>
        </a:p>
      </dsp:txBody>
      <dsp:txXfrm rot="-5400000">
        <a:off x="3209544" y="3266726"/>
        <a:ext cx="5648917" cy="1052513"/>
      </dsp:txXfrm>
    </dsp:sp>
    <dsp:sp modelId="{6FEE36C2-57A7-4ED9-B85E-A48062F95F9C}">
      <dsp:nvSpPr>
        <dsp:cNvPr id="0" name=""/>
        <dsp:cNvSpPr/>
      </dsp:nvSpPr>
      <dsp:spPr>
        <a:xfrm>
          <a:off x="0" y="3063987"/>
          <a:ext cx="3209544" cy="1457989"/>
        </a:xfrm>
        <a:prstGeom prst="roundRect">
          <a:avLst/>
        </a:prstGeom>
        <a:solidFill>
          <a:schemeClr val="accent3">
            <a:hueOff val="12979021"/>
            <a:satOff val="-33706"/>
            <a:lumOff val="-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dirty="0"/>
            <a:t>Employability Skills</a:t>
          </a:r>
        </a:p>
      </dsp:txBody>
      <dsp:txXfrm>
        <a:off x="71173" y="3135160"/>
        <a:ext cx="3067198" cy="13156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6ABAB-EBEC-415C-BE42-5928F2087C6A}">
      <dsp:nvSpPr>
        <dsp:cNvPr id="0" name=""/>
        <dsp:cNvSpPr/>
      </dsp:nvSpPr>
      <dsp:spPr>
        <a:xfrm>
          <a:off x="-5381013" y="-824003"/>
          <a:ext cx="6407332" cy="6407332"/>
        </a:xfrm>
        <a:prstGeom prst="blockArc">
          <a:avLst>
            <a:gd name="adj1" fmla="val 18900000"/>
            <a:gd name="adj2" fmla="val 2700000"/>
            <a:gd name="adj3" fmla="val 337"/>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0C398-FCA7-4EAF-AF58-7582ABA27761}">
      <dsp:nvSpPr>
        <dsp:cNvPr id="0" name=""/>
        <dsp:cNvSpPr/>
      </dsp:nvSpPr>
      <dsp:spPr>
        <a:xfrm>
          <a:off x="537313" y="365896"/>
          <a:ext cx="8311917" cy="7321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In-Person Meeting</a:t>
          </a:r>
        </a:p>
      </dsp:txBody>
      <dsp:txXfrm>
        <a:off x="537313" y="365896"/>
        <a:ext cx="8311917" cy="732174"/>
      </dsp:txXfrm>
    </dsp:sp>
    <dsp:sp modelId="{84544877-5054-4C7A-887D-AEE4AAA481E5}">
      <dsp:nvSpPr>
        <dsp:cNvPr id="0" name=""/>
        <dsp:cNvSpPr/>
      </dsp:nvSpPr>
      <dsp:spPr>
        <a:xfrm>
          <a:off x="79704" y="274375"/>
          <a:ext cx="915218" cy="915218"/>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E4C721-BE99-42F0-B862-EC1650ACE3FD}">
      <dsp:nvSpPr>
        <dsp:cNvPr id="0" name=""/>
        <dsp:cNvSpPr/>
      </dsp:nvSpPr>
      <dsp:spPr>
        <a:xfrm>
          <a:off x="957086" y="1464349"/>
          <a:ext cx="7892145" cy="732174"/>
        </a:xfrm>
        <a:prstGeom prst="rect">
          <a:avLst/>
        </a:prstGeom>
        <a:solidFill>
          <a:srgbClr val="2E44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Survey or Focus Groups</a:t>
          </a:r>
        </a:p>
      </dsp:txBody>
      <dsp:txXfrm>
        <a:off x="957086" y="1464349"/>
        <a:ext cx="7892145" cy="732174"/>
      </dsp:txXfrm>
    </dsp:sp>
    <dsp:sp modelId="{D077DD6F-9D29-47CA-B5A4-FFA8D98992FD}">
      <dsp:nvSpPr>
        <dsp:cNvPr id="0" name=""/>
        <dsp:cNvSpPr/>
      </dsp:nvSpPr>
      <dsp:spPr>
        <a:xfrm>
          <a:off x="499477" y="1372827"/>
          <a:ext cx="915218" cy="915218"/>
        </a:xfrm>
        <a:prstGeom prst="ellipse">
          <a:avLst/>
        </a:prstGeom>
        <a:solidFill>
          <a:schemeClr val="lt1">
            <a:hueOff val="0"/>
            <a:satOff val="0"/>
            <a:lumOff val="0"/>
            <a:alphaOff val="0"/>
          </a:schemeClr>
        </a:solidFill>
        <a:ln w="25400" cap="flat" cmpd="sng" algn="ctr">
          <a:solidFill>
            <a:schemeClr val="accent4">
              <a:hueOff val="-5182695"/>
              <a:satOff val="18011"/>
              <a:lumOff val="5555"/>
              <a:alphaOff val="0"/>
            </a:schemeClr>
          </a:solidFill>
          <a:prstDash val="solid"/>
        </a:ln>
        <a:effectLst/>
      </dsp:spPr>
      <dsp:style>
        <a:lnRef idx="2">
          <a:scrgbClr r="0" g="0" b="0"/>
        </a:lnRef>
        <a:fillRef idx="1">
          <a:scrgbClr r="0" g="0" b="0"/>
        </a:fillRef>
        <a:effectRef idx="0">
          <a:scrgbClr r="0" g="0" b="0"/>
        </a:effectRef>
        <a:fontRef idx="minor"/>
      </dsp:style>
    </dsp:sp>
    <dsp:sp modelId="{7D88A7E2-9FFA-41C5-B4A3-359F58992D06}">
      <dsp:nvSpPr>
        <dsp:cNvPr id="0" name=""/>
        <dsp:cNvSpPr/>
      </dsp:nvSpPr>
      <dsp:spPr>
        <a:xfrm>
          <a:off x="957086" y="2562801"/>
          <a:ext cx="7892145" cy="732174"/>
        </a:xfrm>
        <a:prstGeom prst="rect">
          <a:avLst/>
        </a:prstGeom>
        <a:solidFill>
          <a:srgbClr val="125E1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Review and Comment</a:t>
          </a:r>
        </a:p>
      </dsp:txBody>
      <dsp:txXfrm>
        <a:off x="957086" y="2562801"/>
        <a:ext cx="7892145" cy="732174"/>
      </dsp:txXfrm>
    </dsp:sp>
    <dsp:sp modelId="{37DF143B-4C17-442A-A8FC-8F3CB0F7C801}">
      <dsp:nvSpPr>
        <dsp:cNvPr id="0" name=""/>
        <dsp:cNvSpPr/>
      </dsp:nvSpPr>
      <dsp:spPr>
        <a:xfrm>
          <a:off x="499477" y="2471279"/>
          <a:ext cx="915218" cy="915218"/>
        </a:xfrm>
        <a:prstGeom prst="ellipse">
          <a:avLst/>
        </a:prstGeom>
        <a:solidFill>
          <a:schemeClr val="lt1">
            <a:hueOff val="0"/>
            <a:satOff val="0"/>
            <a:lumOff val="0"/>
            <a:alphaOff val="0"/>
          </a:schemeClr>
        </a:solidFill>
        <a:ln w="25400" cap="flat" cmpd="sng" algn="ctr">
          <a:solidFill>
            <a:srgbClr val="125E1D"/>
          </a:solidFill>
          <a:prstDash val="solid"/>
        </a:ln>
        <a:effectLst/>
      </dsp:spPr>
      <dsp:style>
        <a:lnRef idx="2">
          <a:scrgbClr r="0" g="0" b="0"/>
        </a:lnRef>
        <a:fillRef idx="1">
          <a:scrgbClr r="0" g="0" b="0"/>
        </a:fillRef>
        <a:effectRef idx="0">
          <a:scrgbClr r="0" g="0" b="0"/>
        </a:effectRef>
        <a:fontRef idx="minor"/>
      </dsp:style>
    </dsp:sp>
    <dsp:sp modelId="{7BEB327C-C23C-4F9D-A3C2-744918CE9572}">
      <dsp:nvSpPr>
        <dsp:cNvPr id="0" name=""/>
        <dsp:cNvSpPr/>
      </dsp:nvSpPr>
      <dsp:spPr>
        <a:xfrm>
          <a:off x="537313" y="3661253"/>
          <a:ext cx="8311917" cy="732174"/>
        </a:xfrm>
        <a:prstGeom prst="rect">
          <a:avLst/>
        </a:prstGeom>
        <a:solidFill>
          <a:srgbClr val="946D0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1164"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dirty="0"/>
            <a:t>Adopt National or Existing Framework</a:t>
          </a:r>
        </a:p>
      </dsp:txBody>
      <dsp:txXfrm>
        <a:off x="537313" y="3661253"/>
        <a:ext cx="8311917" cy="732174"/>
      </dsp:txXfrm>
    </dsp:sp>
    <dsp:sp modelId="{74A658D4-94A6-432C-A06F-03A183F9C2EB}">
      <dsp:nvSpPr>
        <dsp:cNvPr id="0" name=""/>
        <dsp:cNvSpPr/>
      </dsp:nvSpPr>
      <dsp:spPr>
        <a:xfrm>
          <a:off x="79704" y="3569731"/>
          <a:ext cx="915218" cy="915218"/>
        </a:xfrm>
        <a:prstGeom prst="ellipse">
          <a:avLst/>
        </a:prstGeom>
        <a:solidFill>
          <a:schemeClr val="lt1">
            <a:hueOff val="0"/>
            <a:satOff val="0"/>
            <a:lumOff val="0"/>
            <a:alphaOff val="0"/>
          </a:schemeClr>
        </a:solidFill>
        <a:ln w="25400" cap="flat" cmpd="sng" algn="ctr">
          <a:solidFill>
            <a:srgbClr val="946D0A"/>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1C016-8D9F-4F60-957F-0B6B35FE6001}">
      <dsp:nvSpPr>
        <dsp:cNvPr id="0" name=""/>
        <dsp:cNvSpPr/>
      </dsp:nvSpPr>
      <dsp:spPr>
        <a:xfrm rot="10800000">
          <a:off x="1736141" y="2280"/>
          <a:ext cx="5928741" cy="971247"/>
        </a:xfrm>
        <a:prstGeom prst="homePlat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28293" tIns="91440" rIns="170688" bIns="91440" numCol="1" spcCol="1270" anchor="ctr" anchorCtr="0">
          <a:noAutofit/>
        </a:bodyPr>
        <a:lstStyle/>
        <a:p>
          <a:pPr marL="1143000" lvl="0" indent="-1143000" algn="l" defTabSz="1066800">
            <a:lnSpc>
              <a:spcPct val="90000"/>
            </a:lnSpc>
            <a:spcBef>
              <a:spcPct val="0"/>
            </a:spcBef>
            <a:spcAft>
              <a:spcPct val="35000"/>
            </a:spcAft>
            <a:buNone/>
          </a:pPr>
          <a:r>
            <a:rPr lang="en-US" sz="2400" b="1" kern="1200" dirty="0"/>
            <a:t>Rubric</a:t>
          </a:r>
          <a:r>
            <a:rPr lang="en-US" sz="2400" kern="1200" dirty="0"/>
            <a:t>: Describes skills across performance levels</a:t>
          </a:r>
        </a:p>
      </dsp:txBody>
      <dsp:txXfrm rot="10800000">
        <a:off x="1978953" y="2280"/>
        <a:ext cx="5685929" cy="971247"/>
      </dsp:txXfrm>
    </dsp:sp>
    <dsp:sp modelId="{73802E5D-BF9A-413E-865C-3B6EC8B14B4F}">
      <dsp:nvSpPr>
        <dsp:cNvPr id="0" name=""/>
        <dsp:cNvSpPr/>
      </dsp:nvSpPr>
      <dsp:spPr>
        <a:xfrm>
          <a:off x="1250517" y="2280"/>
          <a:ext cx="971247" cy="97124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281363F-D320-4133-8F54-4B9B2A5CA6DD}">
      <dsp:nvSpPr>
        <dsp:cNvPr id="0" name=""/>
        <dsp:cNvSpPr/>
      </dsp:nvSpPr>
      <dsp:spPr>
        <a:xfrm rot="10800000">
          <a:off x="1736141" y="1263452"/>
          <a:ext cx="5928741" cy="971247"/>
        </a:xfrm>
        <a:prstGeom prst="homePlate">
          <a:avLst/>
        </a:prstGeom>
        <a:solidFill>
          <a:srgbClr val="2E4488"/>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28293" tIns="91440" rIns="170688" bIns="91440" numCol="1" spcCol="1270" anchor="ctr" anchorCtr="0">
          <a:noAutofit/>
        </a:bodyPr>
        <a:lstStyle/>
        <a:p>
          <a:pPr marL="1882775" lvl="0" indent="-1882775" algn="l" defTabSz="1066800">
            <a:lnSpc>
              <a:spcPct val="90000"/>
            </a:lnSpc>
            <a:spcBef>
              <a:spcPct val="0"/>
            </a:spcBef>
            <a:spcAft>
              <a:spcPct val="35000"/>
            </a:spcAft>
            <a:buNone/>
          </a:pPr>
          <a:r>
            <a:rPr lang="en-US" sz="2400" b="1" kern="1200" dirty="0"/>
            <a:t>Likert Scale</a:t>
          </a:r>
          <a:r>
            <a:rPr lang="en-US" sz="2400" kern="1200" dirty="0"/>
            <a:t>: Rates quality of  performance</a:t>
          </a:r>
        </a:p>
      </dsp:txBody>
      <dsp:txXfrm rot="10800000">
        <a:off x="1978953" y="1263452"/>
        <a:ext cx="5685929" cy="971247"/>
      </dsp:txXfrm>
    </dsp:sp>
    <dsp:sp modelId="{54AA6376-CECA-4073-85B8-99C40500BF26}">
      <dsp:nvSpPr>
        <dsp:cNvPr id="0" name=""/>
        <dsp:cNvSpPr/>
      </dsp:nvSpPr>
      <dsp:spPr>
        <a:xfrm>
          <a:off x="1250517" y="1263452"/>
          <a:ext cx="971247" cy="97124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179DC44-BE8C-4BB4-8F42-DB1D77779500}">
      <dsp:nvSpPr>
        <dsp:cNvPr id="0" name=""/>
        <dsp:cNvSpPr/>
      </dsp:nvSpPr>
      <dsp:spPr>
        <a:xfrm rot="10800000">
          <a:off x="1736141" y="2524624"/>
          <a:ext cx="5928741" cy="971247"/>
        </a:xfrm>
        <a:prstGeom prst="homePlate">
          <a:avLst/>
        </a:prstGeom>
        <a:solidFill>
          <a:srgbClr val="125E1D"/>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28293" tIns="91440" rIns="170688" bIns="91440" numCol="1" spcCol="1270" anchor="ctr" anchorCtr="0">
          <a:noAutofit/>
        </a:bodyPr>
        <a:lstStyle/>
        <a:p>
          <a:pPr marL="1645920" lvl="0" indent="-1645920" algn="l" defTabSz="1066800">
            <a:lnSpc>
              <a:spcPct val="90000"/>
            </a:lnSpc>
            <a:spcBef>
              <a:spcPct val="0"/>
            </a:spcBef>
            <a:spcAft>
              <a:spcPct val="35000"/>
            </a:spcAft>
            <a:buNone/>
          </a:pPr>
          <a:r>
            <a:rPr lang="en-US" sz="2400" b="1" kern="1200" dirty="0"/>
            <a:t>Reflection</a:t>
          </a:r>
          <a:r>
            <a:rPr lang="en-US" sz="2400" kern="1200" dirty="0"/>
            <a:t>: Responds to open-ended reflection questions</a:t>
          </a:r>
        </a:p>
      </dsp:txBody>
      <dsp:txXfrm rot="10800000">
        <a:off x="1978953" y="2524624"/>
        <a:ext cx="5685929" cy="971247"/>
      </dsp:txXfrm>
    </dsp:sp>
    <dsp:sp modelId="{EFA4CC39-1F6E-4644-96E3-E9FD65C11493}">
      <dsp:nvSpPr>
        <dsp:cNvPr id="0" name=""/>
        <dsp:cNvSpPr/>
      </dsp:nvSpPr>
      <dsp:spPr>
        <a:xfrm>
          <a:off x="1250517" y="2524624"/>
          <a:ext cx="971247" cy="971247"/>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C4EF159-18DA-4CBC-8684-C3931D6922C5}">
      <dsp:nvSpPr>
        <dsp:cNvPr id="0" name=""/>
        <dsp:cNvSpPr/>
      </dsp:nvSpPr>
      <dsp:spPr>
        <a:xfrm rot="10800000">
          <a:off x="1736141" y="3785796"/>
          <a:ext cx="5928741" cy="971247"/>
        </a:xfrm>
        <a:prstGeom prst="homePlate">
          <a:avLst/>
        </a:prstGeom>
        <a:solidFill>
          <a:srgbClr val="946D0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28293" tIns="91440" rIns="170688" bIns="91440" numCol="1" spcCol="1270" anchor="ctr" anchorCtr="0">
          <a:noAutofit/>
        </a:bodyPr>
        <a:lstStyle/>
        <a:p>
          <a:pPr marL="1280160" lvl="0" indent="-1280160" algn="l" defTabSz="1066800">
            <a:lnSpc>
              <a:spcPct val="90000"/>
            </a:lnSpc>
            <a:spcBef>
              <a:spcPct val="0"/>
            </a:spcBef>
            <a:spcAft>
              <a:spcPct val="35000"/>
            </a:spcAft>
            <a:buNone/>
          </a:pPr>
          <a:r>
            <a:rPr lang="en-US" sz="2400" b="1" kern="1200" dirty="0"/>
            <a:t>Results</a:t>
          </a:r>
          <a:r>
            <a:rPr lang="en-US" sz="2400" b="0" kern="1200" dirty="0"/>
            <a:t>:</a:t>
          </a:r>
          <a:r>
            <a:rPr lang="en-US" sz="2400" b="1" kern="1200" dirty="0"/>
            <a:t> </a:t>
          </a:r>
          <a:r>
            <a:rPr lang="en-US" sz="2400" kern="1200" dirty="0"/>
            <a:t>Based on completion of goal or task</a:t>
          </a:r>
        </a:p>
      </dsp:txBody>
      <dsp:txXfrm rot="10800000">
        <a:off x="1978953" y="3785796"/>
        <a:ext cx="5685929" cy="971247"/>
      </dsp:txXfrm>
    </dsp:sp>
    <dsp:sp modelId="{A6A06A2D-FF93-4E5A-A414-8E03BC1F88DE}">
      <dsp:nvSpPr>
        <dsp:cNvPr id="0" name=""/>
        <dsp:cNvSpPr/>
      </dsp:nvSpPr>
      <dsp:spPr>
        <a:xfrm>
          <a:off x="1250517" y="3785796"/>
          <a:ext cx="971247" cy="971247"/>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28142-C1CC-44E6-A9F7-1102D7C983BA}">
      <dsp:nvSpPr>
        <dsp:cNvPr id="0" name=""/>
        <dsp:cNvSpPr/>
      </dsp:nvSpPr>
      <dsp:spPr>
        <a:xfrm>
          <a:off x="0" y="0"/>
          <a:ext cx="8224837" cy="806400"/>
        </a:xfrm>
        <a:prstGeom prst="rect">
          <a:avLst/>
        </a:prstGeom>
        <a:solidFill>
          <a:srgbClr val="73350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Likert Scale</a:t>
          </a:r>
        </a:p>
      </dsp:txBody>
      <dsp:txXfrm>
        <a:off x="0" y="0"/>
        <a:ext cx="8224837" cy="806400"/>
      </dsp:txXfrm>
    </dsp:sp>
    <dsp:sp modelId="{627E4785-3A0E-471F-8A7A-BD5BCA0A404A}">
      <dsp:nvSpPr>
        <dsp:cNvPr id="0" name=""/>
        <dsp:cNvSpPr/>
      </dsp:nvSpPr>
      <dsp:spPr>
        <a:xfrm>
          <a:off x="0" y="906409"/>
          <a:ext cx="8224837" cy="276695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74320" lvl="1" indent="-274320" algn="l" defTabSz="1244600">
            <a:lnSpc>
              <a:spcPct val="90000"/>
            </a:lnSpc>
            <a:spcBef>
              <a:spcPct val="0"/>
            </a:spcBef>
            <a:spcAft>
              <a:spcPct val="15000"/>
            </a:spcAft>
            <a:buFont typeface="Arial" panose="020B0604020202020204" pitchFamily="34" charset="0"/>
            <a:buChar char="•"/>
          </a:pPr>
          <a:r>
            <a:rPr lang="en-US" sz="2800" kern="1200" dirty="0"/>
            <a:t>Short word, number, or label to rate the level of performance</a:t>
          </a:r>
        </a:p>
        <a:p>
          <a:pPr marL="274320" lvl="1" indent="-274320" algn="l" defTabSz="1244600">
            <a:lnSpc>
              <a:spcPct val="90000"/>
            </a:lnSpc>
            <a:spcBef>
              <a:spcPct val="0"/>
            </a:spcBef>
            <a:spcAft>
              <a:spcPct val="15000"/>
            </a:spcAft>
            <a:buFont typeface="Arial" panose="020B0604020202020204" pitchFamily="34" charset="0"/>
            <a:buChar char="•"/>
          </a:pPr>
          <a:r>
            <a:rPr lang="en-US" sz="2800" kern="1200" dirty="0"/>
            <a:t>Number of scales to differentiate performance</a:t>
          </a:r>
        </a:p>
        <a:p>
          <a:pPr marL="274320" lvl="1" indent="-274320" algn="l" defTabSz="1244600">
            <a:lnSpc>
              <a:spcPct val="90000"/>
            </a:lnSpc>
            <a:spcBef>
              <a:spcPct val="0"/>
            </a:spcBef>
            <a:spcAft>
              <a:spcPct val="15000"/>
            </a:spcAft>
            <a:buFont typeface="Arial" panose="020B0604020202020204" pitchFamily="34" charset="0"/>
            <a:buChar char="•"/>
          </a:pPr>
          <a:r>
            <a:rPr lang="en-US" sz="2800" kern="1200" dirty="0"/>
            <a:t>Simple and easy for employers to use</a:t>
          </a:r>
        </a:p>
        <a:p>
          <a:pPr marL="274320" lvl="1" indent="-274320" algn="l" defTabSz="1244600">
            <a:lnSpc>
              <a:spcPct val="90000"/>
            </a:lnSpc>
            <a:spcBef>
              <a:spcPct val="0"/>
            </a:spcBef>
            <a:spcAft>
              <a:spcPct val="15000"/>
            </a:spcAft>
            <a:buFont typeface="Arial" panose="020B0604020202020204" pitchFamily="34" charset="0"/>
            <a:buChar char="•"/>
          </a:pPr>
          <a:r>
            <a:rPr lang="en-US" sz="2800" kern="1200" dirty="0"/>
            <a:t>May not provide enough description to differentiate levels of performance</a:t>
          </a:r>
        </a:p>
      </dsp:txBody>
      <dsp:txXfrm>
        <a:off x="0" y="906409"/>
        <a:ext cx="8224837" cy="27669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A85C7-E880-407C-8ABE-4F5750380C9C}">
      <dsp:nvSpPr>
        <dsp:cNvPr id="0" name=""/>
        <dsp:cNvSpPr/>
      </dsp:nvSpPr>
      <dsp:spPr>
        <a:xfrm>
          <a:off x="40" y="32063"/>
          <a:ext cx="3843344" cy="777600"/>
        </a:xfrm>
        <a:prstGeom prst="rect">
          <a:avLst/>
        </a:prstGeom>
        <a:solidFill>
          <a:srgbClr val="73350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Task Based</a:t>
          </a:r>
        </a:p>
      </dsp:txBody>
      <dsp:txXfrm>
        <a:off x="40" y="32063"/>
        <a:ext cx="3843344" cy="777600"/>
      </dsp:txXfrm>
    </dsp:sp>
    <dsp:sp modelId="{E717858E-5591-40AB-9710-ADCCF690E7CD}">
      <dsp:nvSpPr>
        <dsp:cNvPr id="0" name=""/>
        <dsp:cNvSpPr/>
      </dsp:nvSpPr>
      <dsp:spPr>
        <a:xfrm>
          <a:off x="40" y="809663"/>
          <a:ext cx="3843344" cy="289048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0" lvl="1" indent="0" algn="l" defTabSz="1200150">
            <a:lnSpc>
              <a:spcPct val="90000"/>
            </a:lnSpc>
            <a:spcBef>
              <a:spcPct val="0"/>
            </a:spcBef>
            <a:spcAft>
              <a:spcPct val="15000"/>
            </a:spcAft>
            <a:buNone/>
          </a:pPr>
          <a:r>
            <a:rPr lang="en-US" sz="2700" kern="1200" dirty="0"/>
            <a:t>Determined by employer and student based on tasks, responsibilities, or other career development objectives.</a:t>
          </a:r>
        </a:p>
      </dsp:txBody>
      <dsp:txXfrm>
        <a:off x="40" y="809663"/>
        <a:ext cx="3843344" cy="2890484"/>
      </dsp:txXfrm>
    </dsp:sp>
    <dsp:sp modelId="{B1469AF1-9418-4495-934C-BA299812C736}">
      <dsp:nvSpPr>
        <dsp:cNvPr id="0" name=""/>
        <dsp:cNvSpPr/>
      </dsp:nvSpPr>
      <dsp:spPr>
        <a:xfrm>
          <a:off x="4381452" y="32063"/>
          <a:ext cx="3843344" cy="777600"/>
        </a:xfrm>
        <a:prstGeom prst="rect">
          <a:avLst/>
        </a:prstGeom>
        <a:solidFill>
          <a:srgbClr val="125E1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Skill Based</a:t>
          </a:r>
        </a:p>
      </dsp:txBody>
      <dsp:txXfrm>
        <a:off x="4381452" y="32063"/>
        <a:ext cx="3843344" cy="777600"/>
      </dsp:txXfrm>
    </dsp:sp>
    <dsp:sp modelId="{FCEE5DD7-9E85-45EB-A7A6-CC5181FBC57E}">
      <dsp:nvSpPr>
        <dsp:cNvPr id="0" name=""/>
        <dsp:cNvSpPr/>
      </dsp:nvSpPr>
      <dsp:spPr>
        <a:xfrm>
          <a:off x="4381452" y="809663"/>
          <a:ext cx="3843344" cy="289048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0" lvl="1" indent="0" algn="l" defTabSz="1200150">
            <a:lnSpc>
              <a:spcPct val="90000"/>
            </a:lnSpc>
            <a:spcBef>
              <a:spcPct val="0"/>
            </a:spcBef>
            <a:spcAft>
              <a:spcPct val="15000"/>
            </a:spcAft>
            <a:buNone/>
          </a:pPr>
          <a:r>
            <a:rPr lang="en-US" sz="2700" kern="1200" dirty="0"/>
            <a:t>Establish a goal focused on practicing or developing a particular skill.</a:t>
          </a:r>
        </a:p>
      </dsp:txBody>
      <dsp:txXfrm>
        <a:off x="4381452" y="809663"/>
        <a:ext cx="3843344" cy="28904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A85C7-E880-407C-8ABE-4F5750380C9C}">
      <dsp:nvSpPr>
        <dsp:cNvPr id="0" name=""/>
        <dsp:cNvSpPr/>
      </dsp:nvSpPr>
      <dsp:spPr>
        <a:xfrm>
          <a:off x="0" y="178268"/>
          <a:ext cx="8224837" cy="864000"/>
        </a:xfrm>
        <a:prstGeom prst="rect">
          <a:avLst/>
        </a:prstGeom>
        <a:solidFill>
          <a:srgbClr val="73350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Task Based</a:t>
          </a:r>
        </a:p>
      </dsp:txBody>
      <dsp:txXfrm>
        <a:off x="0" y="178268"/>
        <a:ext cx="8224837" cy="864000"/>
      </dsp:txXfrm>
    </dsp:sp>
    <dsp:sp modelId="{E717858E-5591-40AB-9710-ADCCF690E7CD}">
      <dsp:nvSpPr>
        <dsp:cNvPr id="0" name=""/>
        <dsp:cNvSpPr/>
      </dsp:nvSpPr>
      <dsp:spPr>
        <a:xfrm>
          <a:off x="0" y="1042268"/>
          <a:ext cx="8224837" cy="251167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74320" lvl="1" indent="-274320" algn="l" defTabSz="1333500">
            <a:lnSpc>
              <a:spcPct val="90000"/>
            </a:lnSpc>
            <a:spcBef>
              <a:spcPct val="0"/>
            </a:spcBef>
            <a:spcAft>
              <a:spcPct val="15000"/>
            </a:spcAft>
            <a:buFont typeface="Arial" panose="020B0604020202020204" pitchFamily="34" charset="0"/>
            <a:buChar char="•"/>
          </a:pPr>
          <a:r>
            <a:rPr lang="en-US" sz="3000" kern="1200" dirty="0"/>
            <a:t>Goals</a:t>
          </a:r>
          <a:r>
            <a:rPr lang="en-US" sz="3000" kern="1200" baseline="0" dirty="0"/>
            <a:t> may</a:t>
          </a:r>
          <a:r>
            <a:rPr lang="en-US" sz="3000" kern="1200" baseline="0" dirty="0">
              <a:solidFill>
                <a:srgbClr val="FF0000"/>
              </a:solidFill>
            </a:rPr>
            <a:t> </a:t>
          </a:r>
          <a:r>
            <a:rPr lang="en-US" sz="3000" kern="1200" baseline="0" dirty="0"/>
            <a:t>be job or career specific</a:t>
          </a:r>
          <a:endParaRPr lang="en-US" sz="3000" kern="1200" dirty="0"/>
        </a:p>
        <a:p>
          <a:pPr marL="274320" lvl="1" indent="-274320" algn="l" defTabSz="1333500">
            <a:lnSpc>
              <a:spcPct val="90000"/>
            </a:lnSpc>
            <a:spcBef>
              <a:spcPct val="0"/>
            </a:spcBef>
            <a:spcAft>
              <a:spcPct val="15000"/>
            </a:spcAft>
            <a:buFont typeface="Arial" panose="020B0604020202020204" pitchFamily="34" charset="0"/>
            <a:buChar char="•"/>
          </a:pPr>
          <a:r>
            <a:rPr lang="en-US" sz="3000" kern="1200" dirty="0"/>
            <a:t>May be easier for employers to assess because focus is on the completion of tasks</a:t>
          </a:r>
        </a:p>
        <a:p>
          <a:pPr marL="274320" lvl="1" indent="-274320" algn="l" defTabSz="1333500">
            <a:lnSpc>
              <a:spcPct val="90000"/>
            </a:lnSpc>
            <a:spcBef>
              <a:spcPct val="0"/>
            </a:spcBef>
            <a:spcAft>
              <a:spcPct val="15000"/>
            </a:spcAft>
            <a:buFont typeface="Arial" panose="020B0604020202020204" pitchFamily="34" charset="0"/>
            <a:buChar char="•"/>
          </a:pPr>
          <a:r>
            <a:rPr lang="en-US" sz="3000" kern="1200" dirty="0"/>
            <a:t>Does not explicitly assess the development of career-readiness skills and knowledge</a:t>
          </a:r>
        </a:p>
      </dsp:txBody>
      <dsp:txXfrm>
        <a:off x="0" y="1042268"/>
        <a:ext cx="8224837" cy="2511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69AF1-9418-4495-934C-BA299812C736}">
      <dsp:nvSpPr>
        <dsp:cNvPr id="0" name=""/>
        <dsp:cNvSpPr/>
      </dsp:nvSpPr>
      <dsp:spPr>
        <a:xfrm>
          <a:off x="0" y="64306"/>
          <a:ext cx="8224837" cy="748800"/>
        </a:xfrm>
        <a:prstGeom prst="rect">
          <a:avLst/>
        </a:prstGeom>
        <a:solidFill>
          <a:srgbClr val="125E1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Skill Based</a:t>
          </a:r>
        </a:p>
      </dsp:txBody>
      <dsp:txXfrm>
        <a:off x="0" y="64306"/>
        <a:ext cx="8224837" cy="748800"/>
      </dsp:txXfrm>
    </dsp:sp>
    <dsp:sp modelId="{FCEE5DD7-9E85-45EB-A7A6-CC5181FBC57E}">
      <dsp:nvSpPr>
        <dsp:cNvPr id="0" name=""/>
        <dsp:cNvSpPr/>
      </dsp:nvSpPr>
      <dsp:spPr>
        <a:xfrm>
          <a:off x="0" y="813106"/>
          <a:ext cx="8224837" cy="2854800"/>
        </a:xfrm>
        <a:prstGeom prst="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74320" lvl="1" indent="-274320" algn="l" defTabSz="1155700">
            <a:lnSpc>
              <a:spcPct val="90000"/>
            </a:lnSpc>
            <a:spcBef>
              <a:spcPct val="0"/>
            </a:spcBef>
            <a:spcAft>
              <a:spcPct val="15000"/>
            </a:spcAft>
            <a:buFont typeface="Arial" panose="020B0604020202020204" pitchFamily="34" charset="0"/>
            <a:buChar char="•"/>
          </a:pPr>
          <a:r>
            <a:rPr lang="en-US" sz="2600" kern="1200" dirty="0"/>
            <a:t>Explicitly</a:t>
          </a:r>
          <a:r>
            <a:rPr lang="en-US" sz="2600" kern="1200" baseline="0" dirty="0"/>
            <a:t> measures the development of career-readiness skills</a:t>
          </a:r>
          <a:endParaRPr lang="en-US" sz="2600" kern="1200" dirty="0"/>
        </a:p>
        <a:p>
          <a:pPr marL="274320" lvl="1" indent="-274320" algn="l" defTabSz="1155700">
            <a:lnSpc>
              <a:spcPct val="90000"/>
            </a:lnSpc>
            <a:spcBef>
              <a:spcPct val="0"/>
            </a:spcBef>
            <a:spcAft>
              <a:spcPct val="15000"/>
            </a:spcAft>
            <a:buFont typeface="Arial" panose="020B0604020202020204" pitchFamily="34" charset="0"/>
            <a:buChar char="•"/>
          </a:pPr>
          <a:r>
            <a:rPr lang="en-US" sz="2600" kern="1200" dirty="0"/>
            <a:t>May be more difficult for employers to determine specific skill growth or development</a:t>
          </a:r>
          <a:endParaRPr lang="en-US" sz="2600" strike="dblStrike" kern="1200" baseline="0" dirty="0"/>
        </a:p>
        <a:p>
          <a:pPr marL="274320" lvl="1" indent="-274320" algn="l" defTabSz="1155700">
            <a:lnSpc>
              <a:spcPct val="90000"/>
            </a:lnSpc>
            <a:spcBef>
              <a:spcPct val="0"/>
            </a:spcBef>
            <a:spcAft>
              <a:spcPct val="15000"/>
            </a:spcAft>
            <a:buFont typeface="Arial" panose="020B0604020202020204" pitchFamily="34" charset="0"/>
            <a:buChar char="•"/>
          </a:pPr>
          <a:r>
            <a:rPr lang="en-US" sz="2600" kern="1200" dirty="0"/>
            <a:t>May require additional training and support to employers on developing, monitoring, and scoring this type of goal</a:t>
          </a:r>
          <a:endParaRPr lang="en-US" sz="2600" strike="dblStrike" kern="1200" baseline="0" dirty="0"/>
        </a:p>
      </dsp:txBody>
      <dsp:txXfrm>
        <a:off x="0" y="813106"/>
        <a:ext cx="8224837"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1"/>
            <a:ext cx="3038475" cy="326571"/>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3" name="Rectangle 3"/>
          <p:cNvSpPr>
            <a:spLocks noGrp="1" noChangeArrowheads="1"/>
          </p:cNvSpPr>
          <p:nvPr>
            <p:ph type="dt" sz="quarter" idx="1"/>
          </p:nvPr>
        </p:nvSpPr>
        <p:spPr bwMode="auto">
          <a:xfrm>
            <a:off x="3971927" y="1"/>
            <a:ext cx="3038475" cy="326571"/>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20484" name="Rectangle 4"/>
          <p:cNvSpPr>
            <a:spLocks noGrp="1" noChangeArrowheads="1"/>
          </p:cNvSpPr>
          <p:nvPr>
            <p:ph type="ftr" sz="quarter" idx="2"/>
          </p:nvPr>
        </p:nvSpPr>
        <p:spPr bwMode="auto">
          <a:xfrm>
            <a:off x="3" y="9024257"/>
            <a:ext cx="3038475" cy="272144"/>
          </a:xfrm>
          <a:prstGeom prst="rect">
            <a:avLst/>
          </a:prstGeom>
          <a:noFill/>
          <a:ln w="9525">
            <a:noFill/>
            <a:miter lim="800000"/>
            <a:headEnd/>
            <a:tailEnd/>
          </a:ln>
        </p:spPr>
        <p:txBody>
          <a:bodyPr vert="horz" wrap="square" lIns="93458" tIns="46726" rIns="93458" bIns="46726"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20485" name="Rectangle 5"/>
          <p:cNvSpPr>
            <a:spLocks noGrp="1" noChangeArrowheads="1"/>
          </p:cNvSpPr>
          <p:nvPr>
            <p:ph type="sldNum" sz="quarter" idx="3"/>
          </p:nvPr>
        </p:nvSpPr>
        <p:spPr bwMode="auto">
          <a:xfrm>
            <a:off x="3971927" y="9024257"/>
            <a:ext cx="3038475" cy="272144"/>
          </a:xfrm>
          <a:prstGeom prst="rect">
            <a:avLst/>
          </a:prstGeom>
          <a:noFill/>
          <a:ln w="9525">
            <a:noFill/>
            <a:miter lim="800000"/>
            <a:headEnd/>
            <a:tailEnd/>
          </a:ln>
        </p:spPr>
        <p:txBody>
          <a:bodyPr vert="horz" wrap="square" lIns="93458" tIns="46726" rIns="93458" bIns="46726"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7BCAE3DC-170E-4613-A0CC-4BE6EC59C3DC}" type="slidenum">
              <a:rPr lang="en-US"/>
              <a:pPr>
                <a:defRPr/>
              </a:pPr>
              <a:t>‹#›</a:t>
            </a:fld>
            <a:endParaRPr lang="en-US" dirty="0"/>
          </a:p>
        </p:txBody>
      </p:sp>
    </p:spTree>
    <p:extLst>
      <p:ext uri="{BB962C8B-B14F-4D97-AF65-F5344CB8AC3E}">
        <p14:creationId xmlns:p14="http://schemas.microsoft.com/office/powerpoint/2010/main" val="240476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0"/>
            <a:ext cx="3038475" cy="465139"/>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5" name="Rectangle 3"/>
          <p:cNvSpPr>
            <a:spLocks noGrp="1" noChangeArrowheads="1"/>
          </p:cNvSpPr>
          <p:nvPr>
            <p:ph type="dt" idx="1"/>
          </p:nvPr>
        </p:nvSpPr>
        <p:spPr bwMode="auto">
          <a:xfrm>
            <a:off x="3971927" y="0"/>
            <a:ext cx="3038475" cy="465139"/>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lvl1pPr algn="r" eaLnBrk="0" hangingPunct="0">
              <a:defRPr sz="1200">
                <a:latin typeface="ITC Franklin Gothic Std Bk Cd"/>
                <a:ea typeface="ＭＳ Ｐゴシック" pitchFamily="-48" charset="-128"/>
                <a:cs typeface="+mn-cs"/>
              </a:defRPr>
            </a:lvl1pPr>
          </a:lstStyle>
          <a:p>
            <a:pPr>
              <a:defRPr/>
            </a:pPr>
            <a:endParaRPr lang="en-US" dirty="0"/>
          </a:p>
        </p:txBody>
      </p:sp>
      <p:sp>
        <p:nvSpPr>
          <p:cNvPr id="12292" name="Rectangle 4"/>
          <p:cNvSpPr>
            <a:spLocks noGrp="1" noRot="1" noChangeAspect="1" noChangeArrowheads="1" noTextEdit="1"/>
          </p:cNvSpPr>
          <p:nvPr>
            <p:ph type="sldImg" idx="2"/>
          </p:nvPr>
        </p:nvSpPr>
        <p:spPr bwMode="auto">
          <a:xfrm>
            <a:off x="1181100" y="695325"/>
            <a:ext cx="4649788" cy="34877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5040" y="4416428"/>
            <a:ext cx="5140325" cy="4183063"/>
          </a:xfrm>
          <a:prstGeom prst="rect">
            <a:avLst/>
          </a:prstGeom>
          <a:noFill/>
          <a:ln w="9525">
            <a:noFill/>
            <a:miter lim="800000"/>
            <a:headEnd/>
            <a:tailEnd/>
          </a:ln>
        </p:spPr>
        <p:txBody>
          <a:bodyPr vert="horz" wrap="square" lIns="93458" tIns="46726" rIns="93458" bIns="46726"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078" name="Rectangle 6"/>
          <p:cNvSpPr>
            <a:spLocks noGrp="1" noChangeArrowheads="1"/>
          </p:cNvSpPr>
          <p:nvPr>
            <p:ph type="ftr" sz="quarter" idx="4"/>
          </p:nvPr>
        </p:nvSpPr>
        <p:spPr bwMode="auto">
          <a:xfrm>
            <a:off x="3" y="8831267"/>
            <a:ext cx="3038475" cy="465138"/>
          </a:xfrm>
          <a:prstGeom prst="rect">
            <a:avLst/>
          </a:prstGeom>
          <a:noFill/>
          <a:ln w="9525">
            <a:noFill/>
            <a:miter lim="800000"/>
            <a:headEnd/>
            <a:tailEnd/>
          </a:ln>
        </p:spPr>
        <p:txBody>
          <a:bodyPr vert="horz" wrap="square" lIns="93458" tIns="46726" rIns="93458" bIns="46726" numCol="1" anchor="b" anchorCtr="0" compatLnSpc="1">
            <a:prstTxWarp prst="textNoShape">
              <a:avLst/>
            </a:prstTxWarp>
          </a:bodyPr>
          <a:lstStyle>
            <a:lvl1pPr eaLnBrk="0" hangingPunct="0">
              <a:defRPr sz="1200">
                <a:latin typeface="ITC Franklin Gothic Std Bk Cd"/>
                <a:ea typeface="ＭＳ Ｐゴシック" pitchFamily="-48" charset="-128"/>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971927" y="8831267"/>
            <a:ext cx="3038475" cy="465138"/>
          </a:xfrm>
          <a:prstGeom prst="rect">
            <a:avLst/>
          </a:prstGeom>
          <a:noFill/>
          <a:ln w="9525">
            <a:noFill/>
            <a:miter lim="800000"/>
            <a:headEnd/>
            <a:tailEnd/>
          </a:ln>
        </p:spPr>
        <p:txBody>
          <a:bodyPr vert="horz" wrap="square" lIns="93458" tIns="46726" rIns="93458" bIns="46726" numCol="1" anchor="b" anchorCtr="0" compatLnSpc="1">
            <a:prstTxWarp prst="textNoShape">
              <a:avLst/>
            </a:prstTxWarp>
          </a:bodyPr>
          <a:lstStyle>
            <a:lvl1pPr algn="r" eaLnBrk="0" hangingPunct="0">
              <a:defRPr sz="1200">
                <a:latin typeface="ITC Franklin Gothic Std Bk Cd"/>
                <a:ea typeface="ＭＳ Ｐゴシック" charset="-128"/>
                <a:cs typeface="+mn-cs"/>
              </a:defRPr>
            </a:lvl1pPr>
          </a:lstStyle>
          <a:p>
            <a:pPr>
              <a:defRPr/>
            </a:pPr>
            <a:fld id="{DBA2C2E2-0E08-480B-A22D-C2F2EBF6A27D}" type="slidenum">
              <a:rPr lang="en-US"/>
              <a:pPr>
                <a:defRPr/>
              </a:pPr>
              <a:t>‹#›</a:t>
            </a:fld>
            <a:endParaRPr lang="en-US" dirty="0"/>
          </a:p>
        </p:txBody>
      </p:sp>
    </p:spTree>
    <p:extLst>
      <p:ext uri="{BB962C8B-B14F-4D97-AF65-F5344CB8AC3E}">
        <p14:creationId xmlns:p14="http://schemas.microsoft.com/office/powerpoint/2010/main" val="139954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1pPr>
    <a:lvl2pPr marL="4572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2pPr>
    <a:lvl3pPr marL="9144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3pPr>
    <a:lvl4pPr marL="13716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4pPr>
    <a:lvl5pPr marL="1828800" algn="l" rtl="0" eaLnBrk="0" fontAlgn="base" hangingPunct="0">
      <a:spcBef>
        <a:spcPct val="30000"/>
      </a:spcBef>
      <a:spcAft>
        <a:spcPct val="0"/>
      </a:spcAft>
      <a:defRPr sz="1200" kern="1200">
        <a:solidFill>
          <a:schemeClr val="tx1"/>
        </a:solidFill>
        <a:latin typeface="ITC Franklin Gothic Std Bk Cd"/>
        <a:ea typeface="ＭＳ Ｐゴシック" pitchFamily="-48"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1476">
              <a:defRPr/>
            </a:pPr>
            <a:r>
              <a:rPr lang="en-US" dirty="0"/>
              <a:t>Thank you for visiting the College and Career Readiness and Success Center’s (CCRS Center’s) series Work-Based Learning Measures. You are in Module 4: Constructing Employer Feedback and Evaluation. This module will outline the key decisions to develop employer feedback and evaluation to assess student learning from work-based learning. </a:t>
            </a:r>
          </a:p>
          <a:p>
            <a:pPr defTabSz="911476">
              <a:defRPr/>
            </a:pPr>
            <a:endParaRPr lang="en-US" dirty="0"/>
          </a:p>
          <a:p>
            <a:endParaRPr lang="en-US" dirty="0"/>
          </a:p>
        </p:txBody>
      </p:sp>
      <p:sp>
        <p:nvSpPr>
          <p:cNvPr id="4" name="Slide Number Placeholder 3"/>
          <p:cNvSpPr>
            <a:spLocks noGrp="1"/>
          </p:cNvSpPr>
          <p:nvPr>
            <p:ph type="sldNum" sz="quarter" idx="10"/>
          </p:nvPr>
        </p:nvSpPr>
        <p:spPr>
          <a:xfrm>
            <a:off x="3971928" y="8888948"/>
            <a:ext cx="3038475" cy="468176"/>
          </a:xfrm>
          <a:prstGeom prst="rect">
            <a:avLst/>
          </a:prstGeom>
        </p:spPr>
        <p:txBody>
          <a:bodyPr/>
          <a:lstStyle/>
          <a:p>
            <a:pPr fontAlgn="auto">
              <a:spcBef>
                <a:spcPts val="0"/>
              </a:spcBef>
              <a:spcAft>
                <a:spcPts val="0"/>
              </a:spcAft>
              <a:defRPr/>
            </a:pPr>
            <a:fld id="{DBA2C2E2-0E08-480B-A22D-C2F2EBF6A27D}" type="slidenum">
              <a:rPr lang="en-US" kern="0" smtClean="0">
                <a:solidFill>
                  <a:srgbClr val="000000"/>
                </a:solidFill>
                <a:latin typeface="Arial"/>
                <a:cs typeface="Arial"/>
                <a:sym typeface="Arial"/>
              </a:rPr>
              <a:pPr fontAlgn="auto">
                <a:spcBef>
                  <a:spcPts val="0"/>
                </a:spcBef>
                <a:spcAft>
                  <a:spcPts val="0"/>
                </a:spcAft>
                <a:defRPr/>
              </a:pPr>
              <a:t>1</a:t>
            </a:fld>
            <a:endParaRPr lang="en-US" kern="0" dirty="0">
              <a:solidFill>
                <a:srgbClr val="000000"/>
              </a:solidFill>
              <a:latin typeface="Arial"/>
              <a:cs typeface="Arial"/>
              <a:sym typeface="Arial"/>
            </a:endParaRPr>
          </a:p>
        </p:txBody>
      </p:sp>
    </p:spTree>
    <p:extLst>
      <p:ext uri="{BB962C8B-B14F-4D97-AF65-F5344CB8AC3E}">
        <p14:creationId xmlns:p14="http://schemas.microsoft.com/office/powerpoint/2010/main" val="3379323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decision point in developing employer feedback is to determine the purpose.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dirty="0"/>
          </a:p>
        </p:txBody>
      </p:sp>
    </p:spTree>
    <p:extLst>
      <p:ext uri="{BB962C8B-B14F-4D97-AF65-F5344CB8AC3E}">
        <p14:creationId xmlns:p14="http://schemas.microsoft.com/office/powerpoint/2010/main" val="4202023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common employer feedback purposes: student progress, instructional, and program quality. If your purpose for employer feedback is student progress, then your goal is to evaluate individual student progress, grading, or certifying an accomplishment. Another purpose is instructional, which helps to diagnose students’ needs, inform instructional planning, or improve instructional effectiveness. Schools could use the feedback from employers to inform instruction outside of the work-based learning experience or to identify areas of needs for students to provide supplemental supports in the classroom. A third potential purpose is for program quality. Collecting feedback and data from employers could be used to improve the quality of work-based learning programs. Schools could collect feedback on the quality of the coordination with the employers, additional supports employers may need, or any other recommendation to help better prepare students prior to entering the job site. Program quality provides school with data on how to improve the implementation of work-based learning beyond instructional planning. It is possible that you may have multiple purposes for using employer feedback, but it may be helpful to prioritize these purposes as you develop your measure.</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11</a:t>
            </a:fld>
            <a:endParaRPr lang="en-US" dirty="0">
              <a:solidFill>
                <a:srgbClr val="000000"/>
              </a:solidFill>
            </a:endParaRPr>
          </a:p>
        </p:txBody>
      </p:sp>
    </p:spTree>
    <p:extLst>
      <p:ext uri="{BB962C8B-B14F-4D97-AF65-F5344CB8AC3E}">
        <p14:creationId xmlns:p14="http://schemas.microsoft.com/office/powerpoint/2010/main" val="1352994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teams, discuss and capture which purpose for using employer feedback would be the best fit with your state, district, or school goals. Discuss and complete the checklist in Handout 4, Decision Point 1, to help determine your purpose(s). Capture your final decisions on the handout.</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a:t>
            </a:fld>
            <a:endParaRPr lang="en-US" dirty="0"/>
          </a:p>
        </p:txBody>
      </p:sp>
    </p:spTree>
    <p:extLst>
      <p:ext uri="{BB962C8B-B14F-4D97-AF65-F5344CB8AC3E}">
        <p14:creationId xmlns:p14="http://schemas.microsoft.com/office/powerpoint/2010/main" val="3250762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decision point in creating employer feedback is to define the knowledge and skills to assess. This addresses what is measured with the employer feedback.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dirty="0"/>
          </a:p>
        </p:txBody>
      </p:sp>
    </p:spTree>
    <p:extLst>
      <p:ext uri="{BB962C8B-B14F-4D97-AF65-F5344CB8AC3E}">
        <p14:creationId xmlns:p14="http://schemas.microsoft.com/office/powerpoint/2010/main" val="191340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employer feedback could be based on the same knowledge and skills that were discussed in Module 1. Employers are well positioned to give feedback and assess students’ development of technical skills because they are familiar with the specific skills needed in their industry. In addition, employers will be able to observe students’ employability skills. For example, employers can assess the quality of students’ professionalism, customer service skills, and their willingness to learn. </a:t>
            </a:r>
          </a:p>
        </p:txBody>
      </p:sp>
      <p:sp>
        <p:nvSpPr>
          <p:cNvPr id="4" name="Slide Number Placeholder 3"/>
          <p:cNvSpPr>
            <a:spLocks noGrp="1"/>
          </p:cNvSpPr>
          <p:nvPr>
            <p:ph type="sldNum" sz="quarter" idx="10"/>
          </p:nvPr>
        </p:nvSpPr>
        <p:spPr/>
        <p:txBody>
          <a:bodyPr/>
          <a:lstStyle/>
          <a:p>
            <a:pPr defTabSz="912937">
              <a:defRPr/>
            </a:pPr>
            <a:fld id="{DBA2C2E2-0E08-480B-A22D-C2F2EBF6A27D}" type="slidenum">
              <a:rPr lang="en-US">
                <a:solidFill>
                  <a:srgbClr val="000000"/>
                </a:solidFill>
              </a:rPr>
              <a:pPr defTabSz="912937">
                <a:defRPr/>
              </a:pPr>
              <a:t>14</a:t>
            </a:fld>
            <a:endParaRPr lang="en-US" dirty="0">
              <a:solidFill>
                <a:srgbClr val="000000"/>
              </a:solidFill>
            </a:endParaRPr>
          </a:p>
        </p:txBody>
      </p:sp>
    </p:spTree>
    <p:extLst>
      <p:ext uri="{BB962C8B-B14F-4D97-AF65-F5344CB8AC3E}">
        <p14:creationId xmlns:p14="http://schemas.microsoft.com/office/powerpoint/2010/main" val="266795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described in Module 1, collecting stakeholder feedback is an excellent approach to help define the knowledge and skills for collecting employer feedback. As you work with stakeholders to determine which types of knowledge and skills should be measured, you can work with this group further to get feedback on describing the skills within the employer feedback form. You can collect stakeholder feedback from educators such as career and technical education (CTE) teachers, counselors, work-based learning coordinators, administrators, and representatives from business and industry. To collect their feedback, you could convene in-person meetings to work together to define the knowledge and skills, conduct a survey or focus group to gather their insights on the most critical skills, or have stakeholders review and comment on drafts of the </a:t>
            </a:r>
            <a:r>
              <a:rPr lang="en-US" sz="1200" kern="1200" dirty="0">
                <a:solidFill>
                  <a:schemeClr val="tx1"/>
                </a:solidFill>
                <a:effectLst/>
                <a:latin typeface="ITC Franklin Gothic Std Bk Cd"/>
                <a:ea typeface="ＭＳ Ｐゴシック" pitchFamily="-48" charset="-128"/>
                <a:cs typeface="ＭＳ Ｐゴシック"/>
              </a:rPr>
              <a:t>employer feedback forms</a:t>
            </a:r>
            <a:r>
              <a:rPr lang="en-US" dirty="0"/>
              <a:t>. </a:t>
            </a:r>
          </a:p>
          <a:p>
            <a:endParaRPr lang="en-US" dirty="0"/>
          </a:p>
          <a:p>
            <a:r>
              <a:rPr lang="en-US" dirty="0"/>
              <a:t>Another approach to help define the knowledge and skills is to adopt or modify a national or existing framework. This approach is particularly helpful for employability skills or technical skills. The Employability Skills Framework is an example of a national framework that states or districts could use to assess from work-based learning experiences. In addition, industries or local employers may have existing lists that outline the types of skills and knowledge that they require from their employees that schools could adopt. These lists, particularly for any technical skills, may need to be modified so that they are attainable for students.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15</a:t>
            </a:fld>
            <a:endParaRPr lang="en-US" dirty="0"/>
          </a:p>
        </p:txBody>
      </p:sp>
    </p:spTree>
    <p:extLst>
      <p:ext uri="{BB962C8B-B14F-4D97-AF65-F5344CB8AC3E}">
        <p14:creationId xmlns:p14="http://schemas.microsoft.com/office/powerpoint/2010/main" val="295096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couple of key considerations for defining knowledge and skills for employer feedback. The first is what it looks like for a student to demonstrate each knowledge and skill during a work-based learning experience. Employers will need clear descriptions of what the skills, knowledge, and results should look like at the student level. The knowledge and skills may need to be scaffolded to the student level, and employers may need support adjusting from evaluating these skills for adults. How do you describe each skill in a concise and clear way so that students and employers comprehend?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16</a:t>
            </a:fld>
            <a:endParaRPr lang="en-US" dirty="0"/>
          </a:p>
        </p:txBody>
      </p:sp>
    </p:spTree>
    <p:extLst>
      <p:ext uri="{BB962C8B-B14F-4D97-AF65-F5344CB8AC3E}">
        <p14:creationId xmlns:p14="http://schemas.microsoft.com/office/powerpoint/2010/main" val="279610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define the knowledge, skills, and results, first refer to the list of knowledge and skills developed in Module 1 or the Skills Bank handout. In your team, brainstorm and discuss the guiding questions in the table in the Decision Point 2 section of the handout. Then use the second table in the handout to develop a stakeholder outreach plan to finalize the list of knowledge and skills that will be measured in your employer feedback.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17</a:t>
            </a:fld>
            <a:endParaRPr lang="en-US" dirty="0"/>
          </a:p>
        </p:txBody>
      </p:sp>
    </p:spTree>
    <p:extLst>
      <p:ext uri="{BB962C8B-B14F-4D97-AF65-F5344CB8AC3E}">
        <p14:creationId xmlns:p14="http://schemas.microsoft.com/office/powerpoint/2010/main" val="2093911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decision point is to select the type of employer feedback.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18</a:t>
            </a:fld>
            <a:endParaRPr lang="en-US" dirty="0"/>
          </a:p>
        </p:txBody>
      </p:sp>
    </p:spTree>
    <p:extLst>
      <p:ext uri="{BB962C8B-B14F-4D97-AF65-F5344CB8AC3E}">
        <p14:creationId xmlns:p14="http://schemas.microsoft.com/office/powerpoint/2010/main" val="259903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types of employer feedback. The first is a </a:t>
            </a:r>
            <a:r>
              <a:rPr lang="en-US" b="1" dirty="0"/>
              <a:t>rubric</a:t>
            </a:r>
            <a:r>
              <a:rPr lang="en-US" b="0" dirty="0"/>
              <a:t>,</a:t>
            </a:r>
            <a:r>
              <a:rPr lang="en-US" dirty="0"/>
              <a:t> which describes the knowledge and skills across multiple performance levels. This type of employer feedback provides employers and students with greater description on what each of the knowledge and skills look like and the progression of growth. However, this type of employer feedback may require more training and resources for students and employers to use with fidelity. Employers may be less familiar with using a rubric compared with educators, may need additional training on understanding the knowledge and skills in the rubric, and training on how to score the rubric. </a:t>
            </a:r>
          </a:p>
          <a:p>
            <a:endParaRPr lang="en-US" dirty="0"/>
          </a:p>
          <a:p>
            <a:r>
              <a:rPr lang="en-US" dirty="0"/>
              <a:t>The next type of employer feedback is the </a:t>
            </a:r>
            <a:r>
              <a:rPr lang="en-US" b="1" dirty="0"/>
              <a:t>Likert scale</a:t>
            </a:r>
            <a:r>
              <a:rPr lang="en-US" dirty="0"/>
              <a:t>. This type of employer feedback lists the various knowledge and skills for employers to assess and then asks them to give a rating across a Likert scale. Compared with a rubric, this type of employer feedback may be easier for employers to understand and use because the Likert scale ratings are often more familiar than a rubric. However, this type of measure may be less reliable because it does not provide a detailed description of what the quality of performance for each skill looks like across the scale. </a:t>
            </a:r>
          </a:p>
          <a:p>
            <a:endParaRPr lang="en-US" dirty="0"/>
          </a:p>
          <a:p>
            <a:r>
              <a:rPr lang="en-US" dirty="0"/>
              <a:t>The next type of employer feedback is </a:t>
            </a:r>
            <a:r>
              <a:rPr lang="en-US" b="1" dirty="0"/>
              <a:t>reflection</a:t>
            </a:r>
            <a:r>
              <a:rPr lang="en-US" b="0" dirty="0"/>
              <a:t>,</a:t>
            </a:r>
            <a:r>
              <a:rPr lang="en-US" b="1" dirty="0"/>
              <a:t> </a:t>
            </a:r>
            <a:r>
              <a:rPr lang="en-US" dirty="0"/>
              <a:t>which includes open-ended questions for employers to respond. These questions could give employers additional opportunities to describe the student’s performance over the work-based learning experience, give feedback to the student on how to improve, or provide strategies and suggestions for the student to continue learning in this field. Schools may want to include reflection questions to improve program quality as well. The reflection question could provide data on how to improve the work-based learning program, such as coordination with the school. </a:t>
            </a:r>
          </a:p>
          <a:p>
            <a:endParaRPr lang="en-US" dirty="0"/>
          </a:p>
          <a:p>
            <a:r>
              <a:rPr lang="en-US" dirty="0"/>
              <a:t>The last type of employer feedback is </a:t>
            </a:r>
            <a:r>
              <a:rPr lang="en-US" b="1" dirty="0"/>
              <a:t>results based</a:t>
            </a:r>
            <a:r>
              <a:rPr lang="en-US" dirty="0"/>
              <a:t>. The employer and student establish a goal or objective for the student to be assessed on. This goal could be focused on developing particular skills or the completion of a task. This type of employer feedback models the evaluation process often used in the real world by many companies. However, employers and students will need guidance on how to establish a rigorous but attainable goal.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19</a:t>
            </a:fld>
            <a:endParaRPr lang="en-US" dirty="0">
              <a:solidFill>
                <a:srgbClr val="000000"/>
              </a:solidFill>
            </a:endParaRPr>
          </a:p>
        </p:txBody>
      </p:sp>
    </p:spTree>
    <p:extLst>
      <p:ext uri="{BB962C8B-B14F-4D97-AF65-F5344CB8AC3E}">
        <p14:creationId xmlns:p14="http://schemas.microsoft.com/office/powerpoint/2010/main" val="180742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part of a five-part series. We recommend that you first review Module 1: Selecting Appropriate Measures before continuing in this module. The first module provides an overview of the various types of measures and outlines decision points needed to select which type of measure will best fit your local context and needs. Module 2 focuses on the decision points to develop portfolios, and Module 3 shares the decision points needed to design a rubric. Module 5 outlines the decision points to create a student self-assessment. This module, Module 4, digs deep into the decision points needed to develop employer feedback to assess work-based learning.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a:t>
            </a:fld>
            <a:endParaRPr lang="en-US" dirty="0"/>
          </a:p>
        </p:txBody>
      </p:sp>
    </p:spTree>
    <p:extLst>
      <p:ext uri="{BB962C8B-B14F-4D97-AF65-F5344CB8AC3E}">
        <p14:creationId xmlns:p14="http://schemas.microsoft.com/office/powerpoint/2010/main" val="3289116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employer feedback via a rubric. Students are assessed on a common set of employability skills and work-related attitudes. The rubric then describes what each skill looks like across three performance levels. This employer feedback rubric uses concise descriptions of the quality of each skill, and each skill has a unique description.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20</a:t>
            </a:fld>
            <a:endParaRPr lang="en-US" dirty="0"/>
          </a:p>
        </p:txBody>
      </p:sp>
    </p:spTree>
    <p:extLst>
      <p:ext uri="{BB962C8B-B14F-4D97-AF65-F5344CB8AC3E}">
        <p14:creationId xmlns:p14="http://schemas.microsoft.com/office/powerpoint/2010/main" val="67960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Likert scale from West Virginia. It includes a list of employability skills and work-related attitudes, and then the employer is to rate the student performance from “excellent” to “poor.” The same Likert scale is used to describe the quality of performance across all the skills, and the labels are not defined.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21</a:t>
            </a:fld>
            <a:endParaRPr lang="en-US" dirty="0"/>
          </a:p>
        </p:txBody>
      </p:sp>
    </p:spTree>
    <p:extLst>
      <p:ext uri="{BB962C8B-B14F-4D97-AF65-F5344CB8AC3E}">
        <p14:creationId xmlns:p14="http://schemas.microsoft.com/office/powerpoint/2010/main" val="1022790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employer reflection questions from Nebraska. Some of the questions focus on skill development and the completion of tasks on time and with quality. In addition, the reflection questions allow the employer to rate the student’s overall performance and potentially recommend the student for future positions or internships.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22</a:t>
            </a:fld>
            <a:endParaRPr lang="en-US" dirty="0"/>
          </a:p>
        </p:txBody>
      </p:sp>
    </p:spTree>
    <p:extLst>
      <p:ext uri="{BB962C8B-B14F-4D97-AF65-F5344CB8AC3E}">
        <p14:creationId xmlns:p14="http://schemas.microsoft.com/office/powerpoint/2010/main" val="3729951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results-based employer feedback from Kansas City. On the top half, the student and the employer set skill development learning objectives, and then the employer rates how the student met the objectives. In addition, on the bottom half of the form, the student sets academic enrichment or career exploration learning objectives.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23</a:t>
            </a:fld>
            <a:endParaRPr lang="en-US" dirty="0"/>
          </a:p>
        </p:txBody>
      </p:sp>
    </p:spTree>
    <p:extLst>
      <p:ext uri="{BB962C8B-B14F-4D97-AF65-F5344CB8AC3E}">
        <p14:creationId xmlns:p14="http://schemas.microsoft.com/office/powerpoint/2010/main" val="53417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consider your implementation capacity when selecting the type of employer feedback. In Module 1, we discussed the four factors of implementation success to consider when selecting a work-based learning measure. Three of those same factors are helpful to consider when selecting the type of employer feedback. This table illustrates the level of intensity needed for each type of employer feedback by each implementation success factor. The rubric type of employer feedback requires a higher level of intensity for the majority of the factors compared with the reflection type of employer feedback. </a:t>
            </a:r>
          </a:p>
          <a:p>
            <a:endParaRPr lang="en-US" dirty="0"/>
          </a:p>
          <a:p>
            <a:r>
              <a:rPr lang="en-US" dirty="0"/>
              <a:t>A rubric employer feedback will require training and resources to help employers, educators, and students understand the knowledge and skills described within the rubric. In addition, employers will need support on scoring and greater calibration needs if you want comparable results across students and different types of work-based learning experiences. This type of employer feedback will require greater coordination and communication with employers. </a:t>
            </a:r>
          </a:p>
          <a:p>
            <a:endParaRPr lang="en-US" dirty="0"/>
          </a:p>
          <a:p>
            <a:r>
              <a:rPr lang="en-US" dirty="0"/>
              <a:t>A Likert scale employer feedback will require some training and resources for employers to understand the knowledge and skills. However, the structure of a Likert scale will likely be more familiar to employers and intuitive to use. Calibration will be less complicated than a rubric because the Likert scale helps to determine the scoring. This more intuitive format will require less communication and coordination with employers than a rubric.</a:t>
            </a:r>
          </a:p>
          <a:p>
            <a:endParaRPr lang="en-US" dirty="0"/>
          </a:p>
          <a:p>
            <a:r>
              <a:rPr lang="en-US" dirty="0"/>
              <a:t>Reflection questions requires less capacity to implement such as training and resources and calibration. It will still require some communication with employers to respond to the reflection questions. However, a reflection-style employer feedback on its own is a not a rigorous measure of student learning from a work-based learning experience. It will not provide comparable data across students. It may be an excellent way to collect data for program quality or to serve as one artifact within a portfolio.</a:t>
            </a:r>
          </a:p>
          <a:p>
            <a:endParaRPr lang="en-US" dirty="0"/>
          </a:p>
          <a:p>
            <a:r>
              <a:rPr lang="en-US" dirty="0"/>
              <a:t>A results employer feedback requires a high intensity of capacity for each of the implementation indicators. Employers, educators, and students will need training and resources on how to develop a rigorous but attainable goal for students. If the goal is skill based, then additional training and knowledge building will be needed to understand the knowledge and skills to assess. Calibration may be complicated because all stakeholders will need support on how to determine scores consistently across different goals for different students. Development of a rigorous but attainable goal will require communication and coordination with employers. </a:t>
            </a:r>
          </a:p>
        </p:txBody>
      </p:sp>
      <p:sp>
        <p:nvSpPr>
          <p:cNvPr id="4" name="Slide Number Placeholder 3"/>
          <p:cNvSpPr>
            <a:spLocks noGrp="1"/>
          </p:cNvSpPr>
          <p:nvPr>
            <p:ph type="sldNum" sz="quarter" idx="10"/>
          </p:nvPr>
        </p:nvSpPr>
        <p:spPr/>
        <p:txBody>
          <a:bodyPr/>
          <a:lstStyle/>
          <a:p>
            <a:pPr defTabSz="912937">
              <a:defRPr/>
            </a:pPr>
            <a:fld id="{DBA2C2E2-0E08-480B-A22D-C2F2EBF6A27D}" type="slidenum">
              <a:rPr lang="en-US">
                <a:solidFill>
                  <a:srgbClr val="000000"/>
                </a:solidFill>
              </a:rPr>
              <a:pPr defTabSz="912937">
                <a:defRPr/>
              </a:pPr>
              <a:t>24</a:t>
            </a:fld>
            <a:endParaRPr lang="en-US" dirty="0">
              <a:solidFill>
                <a:srgbClr val="000000"/>
              </a:solidFill>
            </a:endParaRPr>
          </a:p>
        </p:txBody>
      </p:sp>
    </p:spTree>
    <p:extLst>
      <p:ext uri="{BB962C8B-B14F-4D97-AF65-F5344CB8AC3E}">
        <p14:creationId xmlns:p14="http://schemas.microsoft.com/office/powerpoint/2010/main" val="2387919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teams, discuss and rank the level of importance for each statement to help select the type of employer feedback that will best fit your local needs. Capture your final decisions on the handout.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25</a:t>
            </a:fld>
            <a:endParaRPr lang="en-US" dirty="0"/>
          </a:p>
        </p:txBody>
      </p:sp>
    </p:spTree>
    <p:extLst>
      <p:ext uri="{BB962C8B-B14F-4D97-AF65-F5344CB8AC3E}">
        <p14:creationId xmlns:p14="http://schemas.microsoft.com/office/powerpoint/2010/main" val="926229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decision point is to define the employer feedback scales, goals, or reflection questions.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26</a:t>
            </a:fld>
            <a:endParaRPr lang="en-US" dirty="0"/>
          </a:p>
        </p:txBody>
      </p:sp>
    </p:spTree>
    <p:extLst>
      <p:ext uri="{BB962C8B-B14F-4D97-AF65-F5344CB8AC3E}">
        <p14:creationId xmlns:p14="http://schemas.microsoft.com/office/powerpoint/2010/main" val="1296625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steps in this module depend on what type of employer feedback you selected. If you’ve selected to use a rubric to collect employer feedback, please refer to Module 3, which outlines the decision points for developing a rubric. For a Likert scale type of employer feedback, the next step is to define the scales, which is discussed on Slides 28–29. For a results type of employer feedback, the next step is to define the goals, which is discussed on Slides 30–34. Finally, for a reflections type of employer feedback, the next step is to define the reflection questions, which is covered on Slides 35–36.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27</a:t>
            </a:fld>
            <a:endParaRPr lang="en-US" dirty="0"/>
          </a:p>
        </p:txBody>
      </p:sp>
    </p:spTree>
    <p:extLst>
      <p:ext uri="{BB962C8B-B14F-4D97-AF65-F5344CB8AC3E}">
        <p14:creationId xmlns:p14="http://schemas.microsoft.com/office/powerpoint/2010/main" val="3067115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selected a Likert scale employer feedback, you will need to define the Likert scale. This includes selecting a short word or label that describes the level of performance for the knowledge or skill. It is important that the label is simple and easy for employers to understand. Depending on the knowledge and skills evaluated, a label alone may not provide enough description to differentiate levels of performance. If greater detail is needed, you may need to consider developing a rubric that will describe the traits and behaviors across the performance levels. In addition, you will need to consider how many scales to include. It is important that the employer feedback has a sufficient number of scales to capture student progress and growth but not so many performance levels that it becomes difficult to differentiate performance, particularly in the middle levels.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28</a:t>
            </a:fld>
            <a:endParaRPr lang="en-US" dirty="0"/>
          </a:p>
        </p:txBody>
      </p:sp>
    </p:spTree>
    <p:extLst>
      <p:ext uri="{BB962C8B-B14F-4D97-AF65-F5344CB8AC3E}">
        <p14:creationId xmlns:p14="http://schemas.microsoft.com/office/powerpoint/2010/main" val="1825207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outlines the Likert scales from the CCRS Center’s document scan.  The majority of states and districts have three to five performance levels.  The common Likert scale labels describe quality such as excellent, good, fair, and poor.  Others address the level of being skilled such as in Charleston County School District or meeting expectations as in Chicago Public Schools.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29</a:t>
            </a:fld>
            <a:endParaRPr lang="en-US" dirty="0"/>
          </a:p>
        </p:txBody>
      </p:sp>
    </p:spTree>
    <p:extLst>
      <p:ext uri="{BB962C8B-B14F-4D97-AF65-F5344CB8AC3E}">
        <p14:creationId xmlns:p14="http://schemas.microsoft.com/office/powerpoint/2010/main" val="252558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objective for this module is to help you understand how employer feedback can assess students’ work-based learning experiences. In addition, we’ll discuss and carry out the key decisions needed to develop employer feedback.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dirty="0"/>
          </a:p>
        </p:txBody>
      </p:sp>
    </p:spTree>
    <p:extLst>
      <p:ext uri="{BB962C8B-B14F-4D97-AF65-F5344CB8AC3E}">
        <p14:creationId xmlns:p14="http://schemas.microsoft.com/office/powerpoint/2010/main" val="1007400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selected a results-based employer feedback, there are several considerations to help you define the results. One is to ensure that students lead the goal development with support from adults such as teachers, counselors, or employers. The student and employer may want to base the goal on a task or skill that is aligned to the student’s interests, career goals, or strengths and weaknesses. This will help prioritize the goal for the student while remaining relevant to the work-based learning experience. It is important that the goal is measurable and something that is achievable during the course of the work-based learning experience. You may need to create guidance to support both students and employers with developing appropriate goals. Identify tasks or skills that align to the student’s interests, career goals, or strengths and weaknesses.</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30</a:t>
            </a:fld>
            <a:endParaRPr lang="en-US" dirty="0"/>
          </a:p>
        </p:txBody>
      </p:sp>
    </p:spTree>
    <p:extLst>
      <p:ext uri="{BB962C8B-B14F-4D97-AF65-F5344CB8AC3E}">
        <p14:creationId xmlns:p14="http://schemas.microsoft.com/office/powerpoint/2010/main" val="513567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approaches to defining goals: task based and skill based. A task-based approach allows the student and employer to define the goal or learning objective based on the tasks, responsibilities, or other career development objectives. The skill-based approach is establishing a goal focused on practicing or developing a particular skill.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31</a:t>
            </a:fld>
            <a:endParaRPr lang="en-US" dirty="0"/>
          </a:p>
        </p:txBody>
      </p:sp>
    </p:spTree>
    <p:extLst>
      <p:ext uri="{BB962C8B-B14F-4D97-AF65-F5344CB8AC3E}">
        <p14:creationId xmlns:p14="http://schemas.microsoft.com/office/powerpoint/2010/main" val="362168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TC Franklin Gothic Std Bk Cd"/>
                <a:ea typeface="ＭＳ Ｐゴシック" pitchFamily="-48" charset="-128"/>
                <a:cs typeface="ＭＳ Ｐゴシック"/>
              </a:rPr>
              <a:t>The Kansas City example of a result-based employer evaluation includes a skill-based goal. The top half is a skill-based goal in which the student and worksite supervisor determine appropriate skill development learning objectives and then the employer rates the student’s performance. </a:t>
            </a:r>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32</a:t>
            </a:fld>
            <a:endParaRPr lang="en-US" dirty="0"/>
          </a:p>
        </p:txBody>
      </p:sp>
    </p:spTree>
    <p:extLst>
      <p:ext uri="{BB962C8B-B14F-4D97-AF65-F5344CB8AC3E}">
        <p14:creationId xmlns:p14="http://schemas.microsoft.com/office/powerpoint/2010/main" val="4006247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key considerations for developing task-based goals are that they can be job or career specific. This allows the student to potentially focus on developing career-specific knowledge and skills. This type of goal may be easier for an employer to assess because the goal is based on the completion of tasks. However, this type of goal does not explicitly assess the development of career-readiness skills and knowledge.</a:t>
            </a:r>
          </a:p>
          <a:p>
            <a:endParaRPr lang="en-US" dirty="0"/>
          </a:p>
          <a:p>
            <a:r>
              <a:rPr lang="en-US" dirty="0"/>
              <a:t>An example of a task-based goal could be a student interning with a group that plans events and the student is responsible for photographing the events. The student and employer might have a goal that the student takes 50 high-quality photos at three different events over the course of the internship. This goal would be timebound, measurable, and connected to the student’s responsibilities.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dirty="0"/>
          </a:p>
        </p:txBody>
      </p:sp>
    </p:spTree>
    <p:extLst>
      <p:ext uri="{BB962C8B-B14F-4D97-AF65-F5344CB8AC3E}">
        <p14:creationId xmlns:p14="http://schemas.microsoft.com/office/powerpoint/2010/main" val="4004183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Skill-based goals, on the other hand, measure the development of career-readiness skills. These could be employability skills or technical skills that are career or job specific. It may be more challenging for the student and employer to develop this type of goal because it is not based on the completion of tasks but on the development of skills. Employers and students may need more guidance on how to craft rigorous skill-based goals that are attainable and measurable. </a:t>
            </a:r>
          </a:p>
          <a:p>
            <a:endParaRPr lang="en-US" dirty="0"/>
          </a:p>
          <a:p>
            <a:r>
              <a:rPr lang="en-US" dirty="0"/>
              <a:t>Thinking back to our photography example, the student and employer may determine that an appropriate skill for the student to develop is focusing on moving subjects. The skill-based goal might be to have clients select 20% more photographs of moving subjects from the first event to the third event. This would demonstrate that the photographs are improving over the course of the internship and events if clients select to purchase more moving subject photos for their events.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34</a:t>
            </a:fld>
            <a:endParaRPr lang="en-US" dirty="0"/>
          </a:p>
        </p:txBody>
      </p:sp>
    </p:spTree>
    <p:extLst>
      <p:ext uri="{BB962C8B-B14F-4D97-AF65-F5344CB8AC3E}">
        <p14:creationId xmlns:p14="http://schemas.microsoft.com/office/powerpoint/2010/main" val="1821534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define the reflection questions, it may be helpful to consider questions that can add additional context on the student’s performance beyond knowledge, skills, and results. For example, are there particular circumstances that may explain the student’s level of performance? Is there additional career- or industry-specific feedback that may be useful for an employer to share with the student? The reflection questions allow employers to describe the overall performance. The student, school, and teachers may receive additional information and feedback on the student’s performance beyond a simple rating. The reflection questions can provide employers an opportunity to share ways the student can improve their skills or performance or future tips if the student is interested in the same career field.</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35</a:t>
            </a:fld>
            <a:endParaRPr lang="en-US" dirty="0"/>
          </a:p>
        </p:txBody>
      </p:sp>
    </p:spTree>
    <p:extLst>
      <p:ext uri="{BB962C8B-B14F-4D97-AF65-F5344CB8AC3E}">
        <p14:creationId xmlns:p14="http://schemas.microsoft.com/office/powerpoint/2010/main" val="3937219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from the Career Academies in California, which asks the employer to give feedback on various aspects of the student’s work such as work quality, time management, working with others, and capacity to learn.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36</a:t>
            </a:fld>
            <a:endParaRPr lang="en-US" dirty="0"/>
          </a:p>
        </p:txBody>
      </p:sp>
    </p:spTree>
    <p:extLst>
      <p:ext uri="{BB962C8B-B14F-4D97-AF65-F5344CB8AC3E}">
        <p14:creationId xmlns:p14="http://schemas.microsoft.com/office/powerpoint/2010/main" val="2726745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type of employer feedback you select, discuss and complete the corresponding guiding questions in the Handout 4, Decision Point 4, section of the handout. If you are doing a Likert scale employer feedback, complete the section on Defining Likert Scales. If you are doing a results-based employer feedback, complete the Define Goals section of the handout. If you are including reflection questions in your employer feedback, complete the Employer Reflection Questions section of the handout to help draft your employer feedback questions.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37</a:t>
            </a:fld>
            <a:endParaRPr lang="en-US" dirty="0"/>
          </a:p>
        </p:txBody>
      </p:sp>
    </p:spTree>
    <p:extLst>
      <p:ext uri="{BB962C8B-B14F-4D97-AF65-F5344CB8AC3E}">
        <p14:creationId xmlns:p14="http://schemas.microsoft.com/office/powerpoint/2010/main" val="2797170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decision point is to determine how to score the evaluation.</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38</a:t>
            </a:fld>
            <a:endParaRPr lang="en-US" dirty="0"/>
          </a:p>
        </p:txBody>
      </p:sp>
    </p:spTree>
    <p:extLst>
      <p:ext uri="{BB962C8B-B14F-4D97-AF65-F5344CB8AC3E}">
        <p14:creationId xmlns:p14="http://schemas.microsoft.com/office/powerpoint/2010/main" val="3353291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common scoring approaches to employer feedback: weighted, qualitative, and portfolio. The weighted approach is assigning points or a value to each rating or performance level. The qualitative approach describes the level of performance or growth. An employer feedback could serve as an artifact within a larger portfolio. With this approach, other artifacts in addition to the employer feedback are reviewed and scored holistically with a rubric.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39</a:t>
            </a:fld>
            <a:endParaRPr lang="en-US" dirty="0"/>
          </a:p>
        </p:txBody>
      </p:sp>
    </p:spTree>
    <p:extLst>
      <p:ext uri="{BB962C8B-B14F-4D97-AF65-F5344CB8AC3E}">
        <p14:creationId xmlns:p14="http://schemas.microsoft.com/office/powerpoint/2010/main" val="343202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important to measure student learning from work-based learning?</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a:t>
            </a:fld>
            <a:endParaRPr lang="en-US" dirty="0"/>
          </a:p>
        </p:txBody>
      </p:sp>
    </p:spTree>
    <p:extLst>
      <p:ext uri="{BB962C8B-B14F-4D97-AF65-F5344CB8AC3E}">
        <p14:creationId xmlns:p14="http://schemas.microsoft.com/office/powerpoint/2010/main" val="1870647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key considerations to using the weighted approach for scoring employer feedback. This approach produces numeric or quantitative data that the school, district, or state can track and use for continuous improvement efforts. If your goal for measuring work-based learning is to use data to improve the quality of work-based learning for all students, this type of measure and scoring approach can provide that type of data. In addition, the numeric scores can translate into a grade. However, it may encourage employers and students to focus on the rating rather than helping the students develop and grow particular skills or knowledge. For a results-based employer feedback in which the student is setting a goal, you may have the employers rate the students’ ability to meet the established goal. The rating could similarly be weighted as a Likert scale employer evaluation.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40</a:t>
            </a:fld>
            <a:endParaRPr lang="en-US" dirty="0"/>
          </a:p>
        </p:txBody>
      </p:sp>
    </p:spTree>
    <p:extLst>
      <p:ext uri="{BB962C8B-B14F-4D97-AF65-F5344CB8AC3E}">
        <p14:creationId xmlns:p14="http://schemas.microsoft.com/office/powerpoint/2010/main" val="3019140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an employer evaluation that is scored using the weighted approach from Charlotte-Mecklenburg Schools. Each rating or performance level is assigned a percentage range that can connect to a grade. The form provides an example for “attendance,” which is scored at 94% or “well above standard.”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41</a:t>
            </a:fld>
            <a:endParaRPr lang="en-US" dirty="0"/>
          </a:p>
        </p:txBody>
      </p:sp>
    </p:spTree>
    <p:extLst>
      <p:ext uri="{BB962C8B-B14F-4D97-AF65-F5344CB8AC3E}">
        <p14:creationId xmlns:p14="http://schemas.microsoft.com/office/powerpoint/2010/main" val="3757462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key considerations to using the qualitative approach for scoring employer feedback. This approach does not provide quantifiable data that is easy to track or monitor. If one of your objectives to measuring work-based learning is to gather data for continuous improvement, this approach may not support that goal. This approach focuses on the description of performance and growth. This encourages both employers and students to focus on developing and growing the student’s skills and knowledge.</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42</a:t>
            </a:fld>
            <a:endParaRPr lang="en-US" dirty="0"/>
          </a:p>
        </p:txBody>
      </p:sp>
    </p:spTree>
    <p:extLst>
      <p:ext uri="{BB962C8B-B14F-4D97-AF65-F5344CB8AC3E}">
        <p14:creationId xmlns:p14="http://schemas.microsoft.com/office/powerpoint/2010/main" val="19883945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qualitative scoring approach from Los Angeles. Each skill is given a rating, such as from “needs intensive support” to “excellent.” It also includes space for the employer to give comments on each competency. The rating includes a numeric ranking but it doesn’t assign a points value, percentage, or grade level.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43</a:t>
            </a:fld>
            <a:endParaRPr lang="en-US" dirty="0"/>
          </a:p>
        </p:txBody>
      </p:sp>
    </p:spTree>
    <p:extLst>
      <p:ext uri="{BB962C8B-B14F-4D97-AF65-F5344CB8AC3E}">
        <p14:creationId xmlns:p14="http://schemas.microsoft.com/office/powerpoint/2010/main" val="862210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considerations for using the portfolio approach to score employer feedback. The employer feedback would be one artifact among many scored within the portfolio. This means that several perspectives or sources of evidence will be used to assess the student’s performance. This approach provides a more comprehensive understanding of the knowledge and skills students develop over their work-based learning experience because it includes multiple sources of evidence. This approach provides a balance of focusing on student development and growth while still providing the data needed for accountability goals. Refer to Module 2: Developing Portfolios for the decision points needed to develop work-based learning portfolios.</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44</a:t>
            </a:fld>
            <a:endParaRPr lang="en-US" dirty="0"/>
          </a:p>
        </p:txBody>
      </p:sp>
    </p:spTree>
    <p:extLst>
      <p:ext uri="{BB962C8B-B14F-4D97-AF65-F5344CB8AC3E}">
        <p14:creationId xmlns:p14="http://schemas.microsoft.com/office/powerpoint/2010/main" val="812834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from Ohio of the suggested components for a work-based learning portfolio. You can see that employer or supervisor evaluation and observations are one possible artifact for the portfolio. </a:t>
            </a:r>
          </a:p>
        </p:txBody>
      </p:sp>
      <p:sp>
        <p:nvSpPr>
          <p:cNvPr id="4" name="Slide Number Placeholder 3"/>
          <p:cNvSpPr>
            <a:spLocks noGrp="1"/>
          </p:cNvSpPr>
          <p:nvPr>
            <p:ph type="sldNum" sz="quarter" idx="10"/>
          </p:nvPr>
        </p:nvSpPr>
        <p:spPr/>
        <p:txBody>
          <a:bodyPr/>
          <a:lstStyle/>
          <a:p>
            <a:pPr defTabSz="917684">
              <a:defRPr/>
            </a:pPr>
            <a:fld id="{DBA2C2E2-0E08-480B-A22D-C2F2EBF6A27D}" type="slidenum">
              <a:rPr lang="en-US">
                <a:solidFill>
                  <a:srgbClr val="000000"/>
                </a:solidFill>
              </a:rPr>
              <a:pPr defTabSz="917684">
                <a:defRPr/>
              </a:pPr>
              <a:t>45</a:t>
            </a:fld>
            <a:endParaRPr lang="en-US" dirty="0">
              <a:solidFill>
                <a:srgbClr val="000000"/>
              </a:solidFill>
            </a:endParaRPr>
          </a:p>
        </p:txBody>
      </p:sp>
    </p:spTree>
    <p:extLst>
      <p:ext uri="{BB962C8B-B14F-4D97-AF65-F5344CB8AC3E}">
        <p14:creationId xmlns:p14="http://schemas.microsoft.com/office/powerpoint/2010/main" val="39849792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team, discuss and determine which scoring approach will work best for your state, district, or school. Use the Decision Point 5 section of the handouts to capture your notes and final decision. The handouts include additional guidance to develop a weighted approach.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46</a:t>
            </a:fld>
            <a:endParaRPr lang="en-US" dirty="0"/>
          </a:p>
        </p:txBody>
      </p:sp>
    </p:spTree>
    <p:extLst>
      <p:ext uri="{BB962C8B-B14F-4D97-AF65-F5344CB8AC3E}">
        <p14:creationId xmlns:p14="http://schemas.microsoft.com/office/powerpoint/2010/main" val="8846164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module, we discussed and completed five key decision points to help develop employer feedback to assess work-based learning. First, we determined the purpose for employer feedback and connected it back to your goals for measuring work-based learning. The next decision point was to define the knowledge, skills, or results to assess with the employer feedback. We then selected the type of employer feedback and defined the scales, goals, or reflection questions. Finally, we determined how to score employer feedback.</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48</a:t>
            </a:fld>
            <a:endParaRPr lang="en-US" dirty="0"/>
          </a:p>
        </p:txBody>
      </p:sp>
    </p:spTree>
    <p:extLst>
      <p:ext uri="{BB962C8B-B14F-4D97-AF65-F5344CB8AC3E}">
        <p14:creationId xmlns:p14="http://schemas.microsoft.com/office/powerpoint/2010/main" val="4727339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is part of a five-part series, and you just completed Module 4: Constructing Employer Feedback and Evaluation. The first module provided an overview on selecting appropriate work-based learning measures. The other modules provide an overview on the decision points to develop other types of work-based learning measures such as rubrics, portfolios, and student self-assessments. If you are using employer feedback as an artifact within a portfolio, we recommend that you review Module 2.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49</a:t>
            </a:fld>
            <a:endParaRPr lang="en-US" dirty="0"/>
          </a:p>
        </p:txBody>
      </p:sp>
    </p:spTree>
    <p:extLst>
      <p:ext uri="{BB962C8B-B14F-4D97-AF65-F5344CB8AC3E}">
        <p14:creationId xmlns:p14="http://schemas.microsoft.com/office/powerpoint/2010/main" val="667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solidFill>
                  <a:srgbClr val="000000"/>
                </a:solidFill>
              </a:rPr>
              <a:pPr>
                <a:defRPr/>
              </a:pPr>
              <a:t>52</a:t>
            </a:fld>
            <a:endParaRPr lang="en-US" dirty="0">
              <a:solidFill>
                <a:srgbClr val="000000"/>
              </a:solidFill>
            </a:endParaRPr>
          </a:p>
        </p:txBody>
      </p:sp>
    </p:spTree>
    <p:extLst>
      <p:ext uri="{BB962C8B-B14F-4D97-AF65-F5344CB8AC3E}">
        <p14:creationId xmlns:p14="http://schemas.microsoft.com/office/powerpoint/2010/main" val="8614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To learn how states and districts measure work-based learning, the College and Career Readiness and Success Center (CCRS Center) conducted a document scan collecting and analyzing work-based learning measures. States selected included leaders in work-based learning and those that specified in their state Every Student Succeeds Act (ESSA) plans that they plan to use work-based learning as an indicator of career readiness in their state accountability. We also collected documents from the largest two to four districts in each state. In addition to the measures, we collected related work-based learning resources such as guidebooks and presentations that often include the context on how to implement the measure. We searched for resources publicly available on state or district websites and found a total of 109 work-based learning measures and resources. This included 30 employer evaluations, 23 rubrics, 19 self-assessments or self-reflections, seven worklogs, and five portfolios. The information and decision points were developed based on an analysis of the document scan and a literature scan on each type of measure. </a:t>
            </a:r>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a:t>
            </a:fld>
            <a:endParaRPr lang="en-US" dirty="0"/>
          </a:p>
        </p:txBody>
      </p:sp>
    </p:spTree>
    <p:extLst>
      <p:ext uri="{BB962C8B-B14F-4D97-AF65-F5344CB8AC3E}">
        <p14:creationId xmlns:p14="http://schemas.microsoft.com/office/powerpoint/2010/main" val="51196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Employer feedback </a:t>
            </a:r>
            <a:r>
              <a:rPr lang="en-US" dirty="0"/>
              <a:t>is completed by the employer to document and assess the student’s performance during the experience or the development of his or her skills and knowledge. Employer feedback typically assesses students’ knowledge and skills or the accomplishment of a goal or task. This could include employability or technical skills and setting a goal that is focused on developing specific skills or completing a task. </a:t>
            </a:r>
          </a:p>
          <a:p>
            <a:endParaRPr lang="en-US" dirty="0"/>
          </a:p>
          <a:p>
            <a:r>
              <a:rPr lang="en-US" dirty="0"/>
              <a:t>Employer feedback allows you to collect the employer’s perspective on the knowledge and skills that students develop over the course of their work-based learning experience. The process of completing an employer feedback form can encourage employers to provide students with feedback on their performance, development of knowledge and skills, and suggestions for how students can further develop to meet career goals. In addition, this process can model the employer evaluation and feedback process that often occurs in the real world. Employer feedback could also be used to assess program quality and implementation for work-based learning. For example, you could ask the employer to evaluate to what extent the school provided support and coordination during the work-based learning experience. This could be a way to collect data to make improvements to the program’s quality, improve student and employer match-ups, or identify additional supports needed for employers and students.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6</a:t>
            </a:fld>
            <a:endParaRPr lang="en-US" dirty="0"/>
          </a:p>
        </p:txBody>
      </p:sp>
    </p:spTree>
    <p:extLst>
      <p:ext uri="{BB962C8B-B14F-4D97-AF65-F5344CB8AC3E}">
        <p14:creationId xmlns:p14="http://schemas.microsoft.com/office/powerpoint/2010/main" val="252023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an employer feedback rubric from California. The employer rates the student’s performance on certain employability skills and work-related attitudes.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a:t>
            </a:fld>
            <a:endParaRPr lang="en-US" dirty="0"/>
          </a:p>
        </p:txBody>
      </p:sp>
    </p:spTree>
    <p:extLst>
      <p:ext uri="{BB962C8B-B14F-4D97-AF65-F5344CB8AC3E}">
        <p14:creationId xmlns:p14="http://schemas.microsoft.com/office/powerpoint/2010/main" val="115936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an employer feedback form from West Virginia. It assesses mental maturity, dependability, appropriate appearance, and cooperation.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427987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discuss five decision points in this module. The first is to determine the purpose for employer feedback, and we’ll connect that back to the goals for measuring work-based learning that were discussed in Module 1. The second is to define the knowledge and skills to assess within the employer feedback. The next decision point is to select the type of employer feedback. Next, we’ll define the scales, goals, or reflection questions within the employer feedback. The final decision point is to determine how to score employer feedback.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a:t>
            </a:fld>
            <a:endParaRPr lang="en-US" dirty="0"/>
          </a:p>
        </p:txBody>
      </p:sp>
    </p:spTree>
    <p:extLst>
      <p:ext uri="{BB962C8B-B14F-4D97-AF65-F5344CB8AC3E}">
        <p14:creationId xmlns:p14="http://schemas.microsoft.com/office/powerpoint/2010/main" val="1255154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0" y="6507316"/>
            <a:ext cx="157094" cy="153888"/>
          </a:xfrm>
        </p:spPr>
        <p:txBody>
          <a:bodyPr wrap="none"/>
          <a:lstStyle>
            <a:lvl1pPr>
              <a:defRPr sz="1000"/>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98025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683894" y="2935825"/>
            <a:ext cx="8228331" cy="492443"/>
          </a:xfrm>
        </p:spPr>
        <p:txBody>
          <a:bodyPr/>
          <a:lstStyle/>
          <a:p>
            <a:pPr lvl="0"/>
            <a:r>
              <a:rPr lang="en-US"/>
              <a:t>Click to edit Master text styles</a:t>
            </a:r>
          </a:p>
        </p:txBody>
      </p:sp>
      <p:sp>
        <p:nvSpPr>
          <p:cNvPr id="6" name="Slide Number Placeholder 5"/>
          <p:cNvSpPr>
            <a:spLocks noGrp="1"/>
          </p:cNvSpPr>
          <p:nvPr>
            <p:ph type="sldNum" sz="quarter" idx="12"/>
          </p:nvPr>
        </p:nvSpPr>
        <p:spPr>
          <a:xfrm>
            <a:off x="8755131" y="6545788"/>
            <a:ext cx="117020" cy="115416"/>
          </a:xfrm>
          <a:prstGeom prst="rect">
            <a:avLst/>
          </a:prstGeom>
        </p:spPr>
        <p:txBody>
          <a:bodyPr wrap="none"/>
          <a:lstStyle>
            <a:lvl1pPr>
              <a:defRPr sz="750"/>
            </a:lvl1pPr>
          </a:lstStyle>
          <a:p>
            <a:fld id="{A1A8B8B9-B651-4439-A868-E8F04EF81465}" type="slidenum">
              <a:rPr lang="en-US" kern="0" smtClean="0">
                <a:solidFill>
                  <a:srgbClr val="FFFFFF">
                    <a:lumMod val="75000"/>
                  </a:srgbClr>
                </a:solidFill>
                <a:ea typeface="ＭＳ Ｐゴシック"/>
                <a:cs typeface="Arial"/>
                <a:sym typeface="Arial"/>
              </a:rPr>
              <a:pPr/>
              <a:t>‹#›</a:t>
            </a:fld>
            <a:endParaRPr lang="en-US" kern="0" dirty="0">
              <a:solidFill>
                <a:srgbClr val="FFFFFF">
                  <a:lumMod val="75000"/>
                </a:srgbClr>
              </a:solidFill>
              <a:ea typeface="ＭＳ Ｐゴシック"/>
              <a:cs typeface="Arial"/>
              <a:sym typeface="Arial"/>
            </a:endParaRPr>
          </a:p>
        </p:txBody>
      </p:sp>
    </p:spTree>
    <p:extLst>
      <p:ext uri="{BB962C8B-B14F-4D97-AF65-F5344CB8AC3E}">
        <p14:creationId xmlns:p14="http://schemas.microsoft.com/office/powerpoint/2010/main" val="104104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9"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a:solidFill>
                  <a:srgbClr val="326295">
                    <a:lumMod val="75000"/>
                  </a:srgbClr>
                </a:solidFill>
              </a:rPr>
              <a:pPr algn="r"/>
              <a:t>‹#›</a:t>
            </a:fld>
            <a:endParaRPr dirty="0">
              <a:solidFill>
                <a:srgbClr val="326295">
                  <a:lumMod val="75000"/>
                </a:srgbClr>
              </a:solidFill>
            </a:endParaRPr>
          </a:p>
        </p:txBody>
      </p:sp>
    </p:spTree>
    <p:extLst>
      <p:ext uri="{BB962C8B-B14F-4D97-AF65-F5344CB8AC3E}">
        <p14:creationId xmlns:p14="http://schemas.microsoft.com/office/powerpoint/2010/main" val="119925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342900" y="1143000"/>
            <a:ext cx="8503920" cy="4846320"/>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p:txBody>
          <a:bodyPr/>
          <a:lstStyle>
            <a:lvl1pPr>
              <a:defRPr baseline="0"/>
            </a:lvl1pPr>
          </a:lstStyle>
          <a:p>
            <a:r>
              <a:rPr lang="en-US" dirty="0"/>
              <a:t>The Title and Content Layout Is Used for Bullet Lists, Tables, Graphs, SmartArt, or Pictures</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
        <p:nvSpPr>
          <p:cNvPr id="22" name="Source Placeholder"/>
          <p:cNvSpPr>
            <a:spLocks noGrp="1"/>
          </p:cNvSpPr>
          <p:nvPr>
            <p:ph type="body" sz="quarter" idx="13" hasCustomPrompt="1"/>
          </p:nvPr>
        </p:nvSpPr>
        <p:spPr>
          <a:xfrm>
            <a:off x="342900" y="6135624"/>
            <a:ext cx="850392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Tree>
    <p:extLst>
      <p:ext uri="{BB962C8B-B14F-4D97-AF65-F5344CB8AC3E}">
        <p14:creationId xmlns:p14="http://schemas.microsoft.com/office/powerpoint/2010/main" val="370589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12594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61745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53162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799520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grpSp>
        <p:nvGrpSpPr>
          <p:cNvPr id="4" name="Group 3"/>
          <p:cNvGrpSpPr/>
          <p:nvPr userDrawn="1"/>
        </p:nvGrpSpPr>
        <p:grpSpPr>
          <a:xfrm>
            <a:off x="0" y="0"/>
            <a:ext cx="9235440" cy="6913014"/>
            <a:chOff x="0" y="0"/>
            <a:chExt cx="9235440" cy="6913014"/>
          </a:xfrm>
        </p:grpSpPr>
        <p:pic>
          <p:nvPicPr>
            <p:cNvPr id="5" name="Picture 4" descr="2201 AIR Corporate Template Bkg Slid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96" t="312" r="170" b="348"/>
            <a:stretch/>
          </p:blipFill>
          <p:spPr>
            <a:xfrm>
              <a:off x="0" y="0"/>
              <a:ext cx="9235440" cy="6913014"/>
            </a:xfrm>
            <a:prstGeom prst="rect">
              <a:avLst/>
            </a:prstGeom>
          </p:spPr>
        </p:pic>
        <p:sp>
          <p:nvSpPr>
            <p:cNvPr id="6" name="Rectangle 5"/>
            <p:cNvSpPr/>
            <p:nvPr userDrawn="1"/>
          </p:nvSpPr>
          <p:spPr bwMode="gray">
            <a:xfrm>
              <a:off x="0" y="1701579"/>
              <a:ext cx="923544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grpSp>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127375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7388" y="2055813"/>
            <a:ext cx="8224837" cy="351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1"/>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46860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2419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7" name="Rectangle 6"/>
          <p:cNvSpPr/>
          <p:nvPr userDrawn="1"/>
        </p:nvSpPr>
        <p:spPr>
          <a:xfrm>
            <a:off x="0" y="5408341"/>
            <a:ext cx="9144000" cy="1449658"/>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wheel_light.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454" t="9057" b="23703"/>
          <a:stretch/>
        </p:blipFill>
        <p:spPr>
          <a:xfrm>
            <a:off x="-1" y="0"/>
            <a:ext cx="5636951" cy="6858001"/>
          </a:xfrm>
          <a:prstGeom prst="rect">
            <a:avLst/>
          </a:prstGeom>
        </p:spPr>
      </p:pic>
      <p:sp>
        <p:nvSpPr>
          <p:cNvPr id="2" name="Title 1"/>
          <p:cNvSpPr>
            <a:spLocks noGrp="1"/>
          </p:cNvSpPr>
          <p:nvPr>
            <p:ph type="title" hasCustomPrompt="1"/>
          </p:nvPr>
        </p:nvSpPr>
        <p:spPr>
          <a:xfrm>
            <a:off x="722313" y="3535838"/>
            <a:ext cx="7772400" cy="1362075"/>
          </a:xfrm>
        </p:spPr>
        <p:txBody>
          <a:bodyPr anchor="t">
            <a:normAutofit/>
          </a:bodyPr>
          <a:lstStyle>
            <a:lvl1pPr algn="l">
              <a:defRPr sz="4400" b="1" i="1" cap="none" baseline="0">
                <a:solidFill>
                  <a:srgbClr val="E47F13"/>
                </a:solidFill>
                <a:effectLst/>
              </a:defRPr>
            </a:lvl1pPr>
          </a:lstStyle>
          <a:p>
            <a:r>
              <a:rPr lang="en-US" dirty="0"/>
              <a:t>Click to Edit Master Title Style</a:t>
            </a:r>
          </a:p>
        </p:txBody>
      </p:sp>
      <p:sp>
        <p:nvSpPr>
          <p:cNvPr id="4" name="Date Placeholder 3"/>
          <p:cNvSpPr>
            <a:spLocks noGrp="1"/>
          </p:cNvSpPr>
          <p:nvPr>
            <p:ph type="dt" sz="half" idx="10"/>
          </p:nvPr>
        </p:nvSpPr>
        <p:spPr>
          <a:xfrm>
            <a:off x="1485900" y="6356350"/>
            <a:ext cx="1332574" cy="365125"/>
          </a:xfrm>
          <a:prstGeom prst="rect">
            <a:avLst/>
          </a:prstGeom>
        </p:spPr>
        <p:txBody>
          <a:bodyPr/>
          <a:lstStyle>
            <a:lvl1pPr>
              <a:defRPr b="1">
                <a:solidFill>
                  <a:schemeClr val="bg1"/>
                </a:solidFill>
              </a:defRPr>
            </a:lvl1pPr>
          </a:lstStyle>
          <a:p>
            <a:fld id="{C22B7696-F562-4F47-9437-D675BB36298F}" type="datetime1">
              <a:rPr lang="en-US" smtClean="0"/>
              <a:t>6/3/2019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1">
                <a:solidFill>
                  <a:schemeClr val="bg1"/>
                </a:solidFill>
              </a:defRPr>
            </a:lvl1pPr>
          </a:lstStyle>
          <a:p>
            <a:r>
              <a:rPr lang="en-US" dirty="0"/>
              <a:t>DRAFT</a:t>
            </a:r>
          </a:p>
        </p:txBody>
      </p:sp>
      <p:sp>
        <p:nvSpPr>
          <p:cNvPr id="6" name="Slide Number Placeholder 5"/>
          <p:cNvSpPr>
            <a:spLocks noGrp="1"/>
          </p:cNvSpPr>
          <p:nvPr>
            <p:ph type="sldNum" sz="quarter" idx="12"/>
          </p:nvPr>
        </p:nvSpPr>
        <p:spPr/>
        <p:txBody>
          <a:bodyPr/>
          <a:lstStyle>
            <a:lvl1pPr>
              <a:defRPr b="1">
                <a:solidFill>
                  <a:schemeClr val="bg1"/>
                </a:solidFill>
              </a:defRPr>
            </a:lvl1pPr>
          </a:lstStyle>
          <a:p>
            <a:fld id="{F2B5C535-1E55-594F-BF08-B4493BBB7B5D}" type="slidenum">
              <a:rPr lang="en-US" smtClean="0"/>
              <a:pPr/>
              <a:t>‹#›</a:t>
            </a:fld>
            <a:endParaRPr lang="en-US" dirty="0"/>
          </a:p>
        </p:txBody>
      </p:sp>
      <p:pic>
        <p:nvPicPr>
          <p:cNvPr id="12" name="Picture 11" descr="framework_smal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326743"/>
            <a:ext cx="1002211" cy="984931"/>
          </a:xfrm>
          <a:prstGeom prst="rect">
            <a:avLst/>
          </a:prstGeom>
        </p:spPr>
      </p:pic>
      <p:sp>
        <p:nvSpPr>
          <p:cNvPr id="3" name="Text Placeholder 2"/>
          <p:cNvSpPr>
            <a:spLocks noGrp="1"/>
          </p:cNvSpPr>
          <p:nvPr>
            <p:ph type="body" idx="1" hasCustomPrompt="1"/>
          </p:nvPr>
        </p:nvSpPr>
        <p:spPr>
          <a:xfrm>
            <a:off x="722313" y="2035651"/>
            <a:ext cx="7772400" cy="1500187"/>
          </a:xfrm>
        </p:spPr>
        <p:txBody>
          <a:bodyPr anchor="b">
            <a:normAutofit/>
          </a:bodyPr>
          <a:lstStyle>
            <a:lvl1pPr marL="0" indent="0">
              <a:buNone/>
              <a:defRPr sz="2800" b="1">
                <a:solidFill>
                  <a:srgbClr val="3D78B4"/>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968552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47790"/>
            <a:ext cx="4038600" cy="4792663"/>
          </a:xfrm>
        </p:spPr>
        <p:txBody>
          <a:bodyPr/>
          <a:lstStyle>
            <a:lvl1pPr marL="282575" indent="-282575">
              <a:spcBef>
                <a:spcPts val="0"/>
              </a:spcBef>
              <a:spcAft>
                <a:spcPts val="1200"/>
              </a:spcAft>
              <a:defRPr sz="2800" b="1">
                <a:solidFill>
                  <a:schemeClr val="tx1"/>
                </a:solidFill>
              </a:defRPr>
            </a:lvl1pPr>
            <a:lvl2pPr>
              <a:spcBef>
                <a:spcPts val="0"/>
              </a:spcBef>
              <a:spcAft>
                <a:spcPts val="1200"/>
              </a:spcAft>
              <a:defRPr sz="2400">
                <a:solidFill>
                  <a:schemeClr val="tx1"/>
                </a:solidFill>
              </a:defRPr>
            </a:lvl2pPr>
            <a:lvl3pPr>
              <a:spcBef>
                <a:spcPts val="0"/>
              </a:spcBef>
              <a:spcAft>
                <a:spcPts val="1200"/>
              </a:spcAft>
              <a:defRPr sz="2000">
                <a:solidFill>
                  <a:schemeClr val="tx1"/>
                </a:solidFill>
              </a:defRPr>
            </a:lvl3pPr>
            <a:lvl4pPr>
              <a:spcBef>
                <a:spcPts val="0"/>
              </a:spcBef>
              <a:spcAft>
                <a:spcPts val="1200"/>
              </a:spcAft>
              <a:defRPr sz="1800">
                <a:solidFill>
                  <a:schemeClr val="tx1"/>
                </a:solidFill>
              </a:defRPr>
            </a:lvl4pPr>
            <a:lvl5pPr>
              <a:spcBef>
                <a:spcPts val="0"/>
              </a:spcBef>
              <a:spcAft>
                <a:spcPts val="1200"/>
              </a:spcAft>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547790"/>
            <a:ext cx="4038600" cy="4792663"/>
          </a:xfrm>
        </p:spPr>
        <p:txBody>
          <a:bodyPr/>
          <a:lstStyle>
            <a:lvl1pPr marL="282575" indent="-282575">
              <a:spcBef>
                <a:spcPts val="0"/>
              </a:spcBef>
              <a:spcAft>
                <a:spcPts val="1200"/>
              </a:spcAft>
              <a:defRPr sz="2800" b="1"/>
            </a:lvl1pPr>
            <a:lvl2pPr>
              <a:spcBef>
                <a:spcPts val="0"/>
              </a:spcBef>
              <a:spcAft>
                <a:spcPts val="1200"/>
              </a:spcAft>
              <a:defRPr sz="2400"/>
            </a:lvl2pPr>
            <a:lvl3pPr>
              <a:spcBef>
                <a:spcPts val="0"/>
              </a:spcBef>
              <a:spcAft>
                <a:spcPts val="1200"/>
              </a:spcAft>
              <a:defRPr sz="2000"/>
            </a:lvl3pPr>
            <a:lvl4pPr>
              <a:spcBef>
                <a:spcPts val="0"/>
              </a:spcBef>
              <a:spcAft>
                <a:spcPts val="1200"/>
              </a:spcAft>
              <a:defRPr sz="1800"/>
            </a:lvl4pPr>
            <a:lvl5pPr>
              <a:spcBef>
                <a:spcPts val="0"/>
              </a:spcBef>
              <a:spcAft>
                <a:spcPts val="12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1485899" y="6356350"/>
            <a:ext cx="1366157" cy="365125"/>
          </a:xfrm>
          <a:prstGeom prst="rect">
            <a:avLst/>
          </a:prstGeom>
        </p:spPr>
        <p:txBody>
          <a:bodyPr/>
          <a:lstStyle/>
          <a:p>
            <a:fld id="{0511BA87-0527-474A-9838-8E4EBA00D5C4}" type="datetime1">
              <a:rPr lang="en-US" smtClean="0"/>
              <a:t>6/3/2019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dirty="0"/>
              <a:t>DRAFT</a:t>
            </a:r>
          </a:p>
        </p:txBody>
      </p:sp>
      <p:sp>
        <p:nvSpPr>
          <p:cNvPr id="7" name="Slide Number Placeholder 6"/>
          <p:cNvSpPr>
            <a:spLocks noGrp="1"/>
          </p:cNvSpPr>
          <p:nvPr>
            <p:ph type="sldNum" sz="quarter" idx="12"/>
          </p:nvPr>
        </p:nvSpPr>
        <p:spPr/>
        <p:txBody>
          <a:bodyPr/>
          <a:lstStyle/>
          <a:p>
            <a:fld id="{F2B5C535-1E55-594F-BF08-B4493BBB7B5D}" type="slidenum">
              <a:rPr lang="en-US" smtClean="0"/>
              <a:t>‹#›</a:t>
            </a:fld>
            <a:endParaRPr lang="en-US" dirty="0"/>
          </a:p>
        </p:txBody>
      </p:sp>
      <p:pic>
        <p:nvPicPr>
          <p:cNvPr id="20" name="Picture 19" descr="framework_smal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2149" y="6231887"/>
            <a:ext cx="498410" cy="489816"/>
          </a:xfrm>
          <a:prstGeom prst="rect">
            <a:avLst/>
          </a:prstGeom>
        </p:spPr>
      </p:pic>
      <p:sp>
        <p:nvSpPr>
          <p:cNvPr id="21" name="Title 1"/>
          <p:cNvSpPr>
            <a:spLocks noGrp="1"/>
          </p:cNvSpPr>
          <p:nvPr>
            <p:ph type="title"/>
          </p:nvPr>
        </p:nvSpPr>
        <p:spPr>
          <a:xfrm>
            <a:off x="457200" y="105153"/>
            <a:ext cx="8229600" cy="845538"/>
          </a:xfrm>
        </p:spPr>
        <p:txBody>
          <a:bodyPr>
            <a:normAutofit/>
          </a:bodyPr>
          <a:lstStyle>
            <a:lvl1pPr>
              <a:defRPr sz="3600" i="0">
                <a:solidFill>
                  <a:srgbClr val="3D78B4"/>
                </a:solidFill>
              </a:defRPr>
            </a:lvl1pPr>
          </a:lstStyle>
          <a:p>
            <a:r>
              <a:rPr lang="en-US" dirty="0"/>
              <a:t>Click to edit Master title style</a:t>
            </a:r>
          </a:p>
        </p:txBody>
      </p:sp>
      <p:sp>
        <p:nvSpPr>
          <p:cNvPr id="22" name="Rectangle 21"/>
          <p:cNvSpPr/>
          <p:nvPr userDrawn="1"/>
        </p:nvSpPr>
        <p:spPr>
          <a:xfrm>
            <a:off x="0" y="1030750"/>
            <a:ext cx="9144000" cy="3175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academics_icon.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435" y="1030750"/>
            <a:ext cx="319284" cy="319284"/>
          </a:xfrm>
          <a:prstGeom prst="rect">
            <a:avLst/>
          </a:prstGeom>
        </p:spPr>
      </p:pic>
      <p:pic>
        <p:nvPicPr>
          <p:cNvPr id="24" name="Picture 23" descr="personalqualities_icon.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71982" y="1030750"/>
            <a:ext cx="317500" cy="317500"/>
          </a:xfrm>
          <a:prstGeom prst="rect">
            <a:avLst/>
          </a:prstGeom>
        </p:spPr>
      </p:pic>
      <p:pic>
        <p:nvPicPr>
          <p:cNvPr id="25" name="Picture 24" descr="systemsthinking_icon.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5179" y="1030750"/>
            <a:ext cx="321081" cy="321081"/>
          </a:xfrm>
          <a:prstGeom prst="rect">
            <a:avLst/>
          </a:prstGeom>
        </p:spPr>
      </p:pic>
    </p:spTree>
    <p:extLst>
      <p:ext uri="{BB962C8B-B14F-4D97-AF65-F5344CB8AC3E}">
        <p14:creationId xmlns:p14="http://schemas.microsoft.com/office/powerpoint/2010/main" val="450772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389" y="2055813"/>
            <a:ext cx="8224836" cy="3794125"/>
          </a:xfrm>
          <a:prstGeom prst="rect">
            <a:avLst/>
          </a:prstGeom>
        </p:spPr>
        <p:txBody>
          <a:bodyPr/>
          <a:lstStyle>
            <a:lvl1pPr marL="457200" indent="-457200">
              <a:buNone/>
              <a:defRPr sz="1800">
                <a:solidFill>
                  <a:schemeClr val="tx2">
                    <a:lumMod val="75000"/>
                  </a:schemeClr>
                </a:solidFill>
                <a:latin typeface="+mn-lt"/>
                <a:cs typeface="Franklin Gothic Book" pitchFamily="34" charset="0"/>
              </a:defRPr>
            </a:lvl1pPr>
            <a:lvl2pPr>
              <a:buNone/>
              <a:defRPr>
                <a:solidFill>
                  <a:schemeClr val="tx1"/>
                </a:solidFill>
                <a:latin typeface="Franklin Gothic Book" pitchFamily="34" charset="0"/>
              </a:defRPr>
            </a:lvl2pPr>
            <a:lvl3pPr>
              <a:defRPr>
                <a:solidFill>
                  <a:schemeClr val="tx1"/>
                </a:solidFill>
                <a:latin typeface="Franklin Gothic Book" pitchFamily="34" charset="0"/>
              </a:defRPr>
            </a:lvl3pPr>
            <a:lvl4pPr>
              <a:defRPr>
                <a:solidFill>
                  <a:schemeClr val="tx1"/>
                </a:solidFill>
                <a:latin typeface="Franklin Gothic Book" pitchFamily="34" charset="0"/>
              </a:defRPr>
            </a:lvl4pPr>
            <a:lvl5pPr>
              <a:defRPr>
                <a:solidFill>
                  <a:schemeClr val="tx1"/>
                </a:solidFill>
                <a:latin typeface="Franklin Gothic Book" pitchFamily="34" charset="0"/>
              </a:defRPr>
            </a:lvl5pPr>
          </a:lstStyle>
          <a:p>
            <a:pPr lvl="0"/>
            <a:r>
              <a:rPr lang="en-US" dirty="0"/>
              <a:t>Click to edit Master text</a:t>
            </a:r>
          </a:p>
        </p:txBody>
      </p:sp>
      <p:sp>
        <p:nvSpPr>
          <p:cNvPr id="5" name="Title 4"/>
          <p:cNvSpPr>
            <a:spLocks noGrp="1"/>
          </p:cNvSpPr>
          <p:nvPr>
            <p:ph type="title"/>
          </p:nvPr>
        </p:nvSpPr>
        <p:spPr/>
        <p:txBody>
          <a:bodyPr/>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580006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87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1" y="905710"/>
            <a:ext cx="8228413" cy="178510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lumMod val="75000"/>
                  </a:schemeClr>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 Placeholder 5"/>
          <p:cNvSpPr>
            <a:spLocks noGrp="1"/>
          </p:cNvSpPr>
          <p:nvPr>
            <p:ph type="body" sz="quarter" idx="12"/>
          </p:nvPr>
        </p:nvSpPr>
        <p:spPr>
          <a:xfrm>
            <a:off x="687388" y="2938998"/>
            <a:ext cx="8224837"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854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388" y="2055813"/>
            <a:ext cx="8224837"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822469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752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4939596" y="2055813"/>
            <a:ext cx="397262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041849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bwMode="gray">
          <a:xfrm>
            <a:off x="8755131" y="6507316"/>
            <a:ext cx="157094" cy="153888"/>
          </a:xfrm>
        </p:spPr>
        <p:txBody>
          <a:bodyPr wrap="none" anchor="b" anchorCtr="0"/>
          <a:lstStyle/>
          <a:p>
            <a:pPr algn="r"/>
            <a:fld id="{F3477EC8-074D-41C4-94AE-E9EA7CEEA348}" type="slidenum">
              <a:rPr lang="en-US" smtClean="0"/>
              <a:pPr algn="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Graphic">
    <p:spTree>
      <p:nvGrpSpPr>
        <p:cNvPr id="1" name=""/>
        <p:cNvGrpSpPr/>
        <p:nvPr/>
      </p:nvGrpSpPr>
      <p:grpSpPr>
        <a:xfrm>
          <a:off x="0" y="0"/>
          <a:ext cx="0" cy="0"/>
          <a:chOff x="0" y="0"/>
          <a:chExt cx="0" cy="0"/>
        </a:xfrm>
      </p:grpSpPr>
      <p:sp>
        <p:nvSpPr>
          <p:cNvPr id="7" name="Rectangle 6"/>
          <p:cNvSpPr/>
          <p:nvPr userDrawn="1"/>
        </p:nvSpPr>
        <p:spPr bwMode="gray">
          <a:xfrm>
            <a:off x="0" y="1701579"/>
            <a:ext cx="9144000" cy="262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prstClr val="white"/>
              </a:solidFill>
            </a:endParaRPr>
          </a:p>
        </p:txBody>
      </p:sp>
      <p:sp>
        <p:nvSpPr>
          <p:cNvPr id="2" name="Title 1"/>
          <p:cNvSpPr>
            <a:spLocks noGrp="1"/>
          </p:cNvSpPr>
          <p:nvPr>
            <p:ph type="title"/>
          </p:nvPr>
        </p:nvSpPr>
        <p:spPr>
          <a:xfrm>
            <a:off x="114300" y="314394"/>
            <a:ext cx="8915400" cy="659273"/>
          </a:xfrm>
        </p:spPr>
        <p:txBody>
          <a:bodyPr/>
          <a:lstStyle>
            <a:lvl1pPr algn="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pPr algn="r"/>
            <a:fld id="{F3477EC8-074D-41C4-94AE-E9EA7CEEA348}" type="slidenum">
              <a:rPr lang="en-US" smtClean="0"/>
              <a:pPr algn="r"/>
              <a:t>‹#›</a:t>
            </a:fld>
            <a:endParaRPr lang="en-US" dirty="0"/>
          </a:p>
        </p:txBody>
      </p:sp>
      <p:sp>
        <p:nvSpPr>
          <p:cNvPr id="6" name="Content Placeholder 5"/>
          <p:cNvSpPr>
            <a:spLocks noGrp="1"/>
          </p:cNvSpPr>
          <p:nvPr>
            <p:ph sz="quarter" idx="11"/>
          </p:nvPr>
        </p:nvSpPr>
        <p:spPr>
          <a:xfrm>
            <a:off x="114300" y="1125537"/>
            <a:ext cx="8915400" cy="475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459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83812" y="1921374"/>
            <a:ext cx="8228413" cy="769441"/>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a:xfrm>
            <a:off x="6419850" y="6709227"/>
            <a:ext cx="2492375" cy="123111"/>
          </a:xfrm>
          <a:prstGeom prst="rect">
            <a:avLst/>
          </a:prstGeom>
        </p:spPr>
        <p:txBody>
          <a:bodyPr/>
          <a:lstStyle>
            <a:lvl1pPr>
              <a:defRPr>
                <a:solidFill>
                  <a:schemeClr val="tx2">
                    <a:lumMod val="75000"/>
                  </a:schemeClr>
                </a:solidFill>
              </a:defRPr>
            </a:lvl1pPr>
          </a:lstStyle>
          <a:p>
            <a:endParaRPr lang="en-US" dirty="0">
              <a:solidFill>
                <a:srgbClr val="326295">
                  <a:lumMod val="75000"/>
                </a:srgbClr>
              </a:solidFill>
            </a:endParaRPr>
          </a:p>
        </p:txBody>
      </p:sp>
      <p:sp>
        <p:nvSpPr>
          <p:cNvPr id="4" name="Footer Placeholder 3"/>
          <p:cNvSpPr>
            <a:spLocks noGrp="1"/>
          </p:cNvSpPr>
          <p:nvPr>
            <p:ph type="ftr" sz="quarter" idx="11"/>
          </p:nvPr>
        </p:nvSpPr>
        <p:spPr>
          <a:xfrm>
            <a:off x="5328341" y="6567846"/>
            <a:ext cx="3583885" cy="123111"/>
          </a:xfrm>
          <a:prstGeom prst="rect">
            <a:avLst/>
          </a:prstGeom>
        </p:spPr>
        <p:txBody>
          <a:bodyPr/>
          <a:lstStyle/>
          <a:p>
            <a:endParaRPr lang="en-US" dirty="0">
              <a:solidFill>
                <a:srgbClr val="000000">
                  <a:tint val="75000"/>
                </a:srgbClr>
              </a:solidFill>
            </a:endParaRPr>
          </a:p>
        </p:txBody>
      </p:sp>
      <p:sp>
        <p:nvSpPr>
          <p:cNvPr id="6" name="Text Placeholder 5"/>
          <p:cNvSpPr>
            <a:spLocks noGrp="1"/>
          </p:cNvSpPr>
          <p:nvPr>
            <p:ph type="body" sz="quarter" idx="12"/>
          </p:nvPr>
        </p:nvSpPr>
        <p:spPr>
          <a:xfrm>
            <a:off x="687389" y="2938999"/>
            <a:ext cx="8224837" cy="1969770"/>
          </a:xfrm>
        </p:spPr>
        <p:txBody>
          <a:bodyPr/>
          <a:lstStyle>
            <a:lvl1pPr>
              <a:defRPr>
                <a:solidFill>
                  <a:schemeClr val="bg1">
                    <a:lumMod val="75000"/>
                  </a:schemeClr>
                </a:solidFill>
              </a:defRPr>
            </a:lvl1pPr>
            <a:lvl2pPr>
              <a:defRPr sz="1800">
                <a:solidFill>
                  <a:schemeClr val="bg1"/>
                </a:solidFill>
              </a:defRPr>
            </a:lvl2pPr>
            <a:lvl3pPr>
              <a:defRPr sz="1500">
                <a:solidFill>
                  <a:schemeClr val="bg1"/>
                </a:solidFill>
              </a:defRPr>
            </a:lvl3pPr>
            <a:lvl4pPr marL="0" indent="0">
              <a:defRPr sz="12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8116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3.jpeg"/><Relationship Id="rId5" Type="http://schemas.openxmlformats.org/officeDocument/2006/relationships/slideLayout" Target="../slideLayouts/slideLayout8.xml"/><Relationship Id="rId10"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5.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5.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bwMode="gray">
          <a:xfrm>
            <a:off x="687388" y="3498320"/>
            <a:ext cx="8229600" cy="769441"/>
          </a:xfrm>
          <a:prstGeom prst="rect">
            <a:avLst/>
          </a:prstGeom>
          <a:noFill/>
          <a:ln w="9525">
            <a:noFill/>
            <a:miter lim="800000"/>
            <a:headEnd/>
            <a:tailEnd/>
          </a:ln>
        </p:spPr>
        <p:txBody>
          <a:bodyPr vert="horz" wrap="square" lIns="0" tIns="45720" rIns="0" bIns="45720" numCol="1" anchor="b" anchorCtr="0" compatLnSpc="1">
            <a:prstTxWarp prst="textNoShape">
              <a:avLst/>
            </a:prstTxWarp>
            <a:spAutoFit/>
          </a:bodyPr>
          <a:lstStyle/>
          <a:p>
            <a:pPr lvl="0" algn="l" eaLnBrk="0" fontAlgn="base" hangingPunct="0">
              <a:spcBef>
                <a:spcPts val="600"/>
              </a:spcBef>
              <a:spcAft>
                <a:spcPts val="600"/>
              </a:spcAft>
            </a:pPr>
            <a:r>
              <a:rPr lang="en-US"/>
              <a:t>Click to edit Master title style</a:t>
            </a:r>
            <a:endParaRPr lang="en-US" dirty="0"/>
          </a:p>
        </p:txBody>
      </p:sp>
      <p:sp>
        <p:nvSpPr>
          <p:cNvPr id="3" name="Text Placeholder 2"/>
          <p:cNvSpPr>
            <a:spLocks noGrp="1"/>
          </p:cNvSpPr>
          <p:nvPr>
            <p:ph type="body" idx="1"/>
          </p:nvPr>
        </p:nvSpPr>
        <p:spPr bwMode="gray">
          <a:xfrm>
            <a:off x="687388" y="4317471"/>
            <a:ext cx="8229600" cy="1194329"/>
          </a:xfrm>
          <a:prstGeom prst="rect">
            <a:avLst/>
          </a:prstGeom>
        </p:spPr>
        <p:txBody>
          <a:bodyPr lIns="0" rIns="0"/>
          <a:lstStyle/>
          <a:p>
            <a:pPr marL="0" lvl="0" indent="0" eaLnBrk="0" fontAlgn="base" hangingPunct="0">
              <a:spcAft>
                <a:spcPct val="0"/>
              </a:spcAft>
            </a:pPr>
            <a:r>
              <a:rPr lang="en-US" dirty="0"/>
              <a:t>Click to edit Master text styles</a:t>
            </a:r>
          </a:p>
        </p:txBody>
      </p:sp>
      <p:sp>
        <p:nvSpPr>
          <p:cNvPr id="6" name="Slide Number Placeholder 5"/>
          <p:cNvSpPr>
            <a:spLocks noGrp="1"/>
          </p:cNvSpPr>
          <p:nvPr>
            <p:ph type="sldNum" sz="quarter" idx="4"/>
          </p:nvPr>
        </p:nvSpPr>
        <p:spPr>
          <a:xfrm>
            <a:off x="8755130" y="6507316"/>
            <a:ext cx="157094" cy="153888"/>
          </a:xfrm>
          <a:prstGeom prst="rect">
            <a:avLst/>
          </a:prstGeom>
        </p:spPr>
        <p:txBody>
          <a:bodyPr vert="horz" wrap="none" lIns="0" tIns="0" rIns="0" bIns="0" rtlCol="0" anchor="ctr">
            <a:spAutoFit/>
          </a:bodyPr>
          <a:lstStyle>
            <a:lvl1pPr algn="r">
              <a:defRPr sz="1000">
                <a:solidFill>
                  <a:schemeClr val="bg1">
                    <a:lumMod val="75000"/>
                  </a:schemeClr>
                </a:solidFill>
              </a:defRPr>
            </a:lvl1pPr>
          </a:lstStyle>
          <a:p>
            <a:fld id="{A1A8B8B9-B651-4439-A868-E8F04EF81465}" type="slidenum">
              <a:rPr lang="en-US" smtClean="0"/>
              <a:pPr/>
              <a:t>‹#›</a:t>
            </a:fld>
            <a:endParaRPr lang="en-US" dirty="0"/>
          </a:p>
        </p:txBody>
      </p:sp>
    </p:spTree>
    <p:extLst>
      <p:ext uri="{BB962C8B-B14F-4D97-AF65-F5344CB8AC3E}">
        <p14:creationId xmlns:p14="http://schemas.microsoft.com/office/powerpoint/2010/main" val="2564931730"/>
      </p:ext>
    </p:extLst>
  </p:cSld>
  <p:clrMap bg1="lt1" tx1="dk1" bg2="lt2" tx2="dk2" accent1="accent1" accent2="accent2" accent3="accent3" accent4="accent4" accent5="accent5" accent6="accent6" hlink="hlink" folHlink="folHlink"/>
  <p:sldLayoutIdLst>
    <p:sldLayoutId id="2147484323" r:id="rId1"/>
    <p:sldLayoutId id="2147484341" r:id="rId2"/>
  </p:sldLayoutIdLst>
  <p:hf hdr="0" ftr="0" dt="0"/>
  <p:txStyles>
    <p:titleStyle>
      <a:lvl1pPr algn="ctr" defTabSz="914400" rtl="0" eaLnBrk="1" latinLnBrk="0" hangingPunct="1">
        <a:spcBef>
          <a:spcPct val="0"/>
        </a:spcBef>
        <a:buNone/>
        <a:defRPr lang="en-US" sz="4400" b="1" kern="1200" dirty="0" smtClean="0">
          <a:solidFill>
            <a:schemeClr val="bg1"/>
          </a:solidFill>
          <a:latin typeface="+mj-lt"/>
          <a:ea typeface="ＭＳ Ｐゴシック" charset="0"/>
          <a:cs typeface="+mj-cs"/>
        </a:defRPr>
      </a:lvl1pPr>
    </p:titleStyle>
    <p:bodyStyle>
      <a:lvl1pPr marL="342900" indent="-342900" algn="l" defTabSz="914400" rtl="0" eaLnBrk="1" latinLnBrk="0" hangingPunct="1">
        <a:spcBef>
          <a:spcPct val="20000"/>
        </a:spcBef>
        <a:buFont typeface="Arial" pitchFamily="34" charset="0"/>
        <a:buNone/>
        <a:defRPr lang="en-US" sz="3200" kern="1200" smtClean="0">
          <a:solidFill>
            <a:schemeClr val="bg1">
              <a:lumMod val="75000"/>
            </a:schemeClr>
          </a:solidFill>
          <a:latin typeface="+mn-lt"/>
          <a:ea typeface="ＭＳ Ｐゴシック" charset="0"/>
          <a:cs typeface="+mn-cs"/>
        </a:defRPr>
      </a:lvl1pPr>
      <a:lvl2pPr marL="742950" indent="-28575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2pPr>
      <a:lvl3pPr marL="11430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3pPr>
      <a:lvl4pPr marL="1600200" indent="-228600" algn="l" defTabSz="914400" rtl="0" eaLnBrk="1" latinLnBrk="0" hangingPunct="1">
        <a:spcBef>
          <a:spcPct val="20000"/>
        </a:spcBef>
        <a:buFont typeface="Arial" pitchFamily="34" charset="0"/>
        <a:buChar char="–"/>
        <a:defRPr lang="en-US" sz="1800" kern="1200" smtClean="0">
          <a:solidFill>
            <a:schemeClr val="bg1"/>
          </a:solidFill>
          <a:latin typeface="+mn-lt"/>
          <a:ea typeface="+mn-ea"/>
          <a:cs typeface="Arial" pitchFamily="34" charset="0"/>
        </a:defRPr>
      </a:lvl4pPr>
      <a:lvl5pPr marL="2057400" indent="-228600" algn="l" defTabSz="914400" rtl="0" eaLnBrk="1" latinLnBrk="0" hangingPunct="1">
        <a:spcBef>
          <a:spcPct val="20000"/>
        </a:spcBef>
        <a:buFont typeface="Arial" pitchFamily="34" charset="0"/>
        <a:buChar char="»"/>
        <a:defRPr lang="en-US" sz="1800" kern="1200" dirty="0" smtClean="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2997 CCRS PPT Template_Title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51" name="Title Placeholder 1"/>
          <p:cNvSpPr>
            <a:spLocks noGrp="1"/>
          </p:cNvSpPr>
          <p:nvPr>
            <p:ph type="title"/>
          </p:nvPr>
        </p:nvSpPr>
        <p:spPr bwMode="gray">
          <a:xfrm>
            <a:off x="683811" y="1151931"/>
            <a:ext cx="8228417" cy="1538883"/>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US"/>
              <a:t>Click to edit Master title style</a:t>
            </a:r>
            <a:endParaRPr lang="en-US" dirty="0"/>
          </a:p>
        </p:txBody>
      </p:sp>
      <p:sp>
        <p:nvSpPr>
          <p:cNvPr id="2052" name="Text Placeholder 2"/>
          <p:cNvSpPr>
            <a:spLocks noGrp="1"/>
          </p:cNvSpPr>
          <p:nvPr>
            <p:ph type="body" idx="1"/>
          </p:nvPr>
        </p:nvSpPr>
        <p:spPr bwMode="gray">
          <a:xfrm>
            <a:off x="683893" y="2935823"/>
            <a:ext cx="8228331" cy="256070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endParaRPr lang="en-US" dirty="0"/>
          </a:p>
          <a:p>
            <a:pPr lvl="1"/>
            <a:endParaRPr lang="en-US" dirty="0"/>
          </a:p>
          <a:p>
            <a:pPr lvl="1"/>
            <a:r>
              <a:rPr lang="en-US" dirty="0"/>
              <a:t>Second level</a:t>
            </a:r>
          </a:p>
          <a:p>
            <a:pPr lvl="2"/>
            <a:r>
              <a:rPr lang="en-US" dirty="0"/>
              <a:t>Third level</a:t>
            </a:r>
          </a:p>
          <a:p>
            <a:pPr lvl="3"/>
            <a:r>
              <a:rPr lang="en-US" dirty="0"/>
              <a:t>Month 20XX</a:t>
            </a:r>
          </a:p>
        </p:txBody>
      </p:sp>
      <p:sp>
        <p:nvSpPr>
          <p:cNvPr id="2" name="Date Placeholder 1"/>
          <p:cNvSpPr>
            <a:spLocks noGrp="1"/>
          </p:cNvSpPr>
          <p:nvPr>
            <p:ph type="dt" sz="half" idx="2"/>
          </p:nvPr>
        </p:nvSpPr>
        <p:spPr bwMode="gray">
          <a:xfrm>
            <a:off x="6419849" y="6709225"/>
            <a:ext cx="2492375" cy="123111"/>
          </a:xfrm>
          <a:prstGeom prst="rect">
            <a:avLst/>
          </a:prstGeom>
        </p:spPr>
        <p:txBody>
          <a:bodyPr vert="horz" lIns="0" tIns="0" rIns="0" bIns="0" rtlCol="0" anchor="ctr">
            <a:spAutoFit/>
          </a:bodyPr>
          <a:lstStyle>
            <a:lvl1pPr algn="r">
              <a:defRPr sz="800">
                <a:solidFill>
                  <a:schemeClr val="bg1">
                    <a:lumMod val="50000"/>
                  </a:schemeClr>
                </a:solidFill>
                <a:latin typeface="Arial Narrow" pitchFamily="34" charset="0"/>
              </a:defRPr>
            </a:lvl1pPr>
          </a:lstStyle>
          <a:p>
            <a:endParaRPr lang="en-US" dirty="0"/>
          </a:p>
        </p:txBody>
      </p:sp>
      <p:sp>
        <p:nvSpPr>
          <p:cNvPr id="3" name="Footer Placeholder 2"/>
          <p:cNvSpPr>
            <a:spLocks noGrp="1"/>
          </p:cNvSpPr>
          <p:nvPr>
            <p:ph type="ftr" sz="quarter" idx="3"/>
          </p:nvPr>
        </p:nvSpPr>
        <p:spPr bwMode="gray">
          <a:xfrm>
            <a:off x="5328340" y="6567844"/>
            <a:ext cx="3583885" cy="123111"/>
          </a:xfrm>
          <a:prstGeom prst="rect">
            <a:avLst/>
          </a:prstGeom>
        </p:spPr>
        <p:txBody>
          <a:bodyPr vert="horz" lIns="0" tIns="0" rIns="0" bIns="0" rtlCol="0" anchor="ctr">
            <a:spAutoFit/>
          </a:bodyPr>
          <a:lstStyle>
            <a:lvl1pPr algn="r">
              <a:defRPr sz="800">
                <a:solidFill>
                  <a:schemeClr val="tx1">
                    <a:tint val="75000"/>
                  </a:schemeClr>
                </a:solidFill>
                <a:latin typeface="Arial Narrow" pitchFamily="34" charset="0"/>
              </a:defRPr>
            </a:lvl1pPr>
          </a:lstStyle>
          <a:p>
            <a:endParaRPr lang="en-US" dirty="0"/>
          </a:p>
        </p:txBody>
      </p:sp>
    </p:spTree>
    <p:extLst>
      <p:ext uri="{BB962C8B-B14F-4D97-AF65-F5344CB8AC3E}">
        <p14:creationId xmlns:p14="http://schemas.microsoft.com/office/powerpoint/2010/main" val="1972628578"/>
      </p:ext>
    </p:extLst>
  </p:cSld>
  <p:clrMap bg1="lt1" tx1="dk1" bg2="lt2" tx2="dk2" accent1="accent1" accent2="accent2" accent3="accent3" accent4="accent4" accent5="accent5" accent6="accent6" hlink="hlink" folHlink="folHlink"/>
  <p:sldLayoutIdLst>
    <p:sldLayoutId id="2147484343" r:id="rId1"/>
  </p:sldLayoutIdLst>
  <p:hf hdr="0" ftr="0" dt="0"/>
  <p:txStyles>
    <p:titleStyle>
      <a:lvl1pPr algn="l" rtl="0" eaLnBrk="1" fontAlgn="base" hangingPunct="1">
        <a:spcBef>
          <a:spcPct val="0"/>
        </a:spcBef>
        <a:spcAft>
          <a:spcPct val="0"/>
        </a:spcAft>
        <a:defRPr sz="5000" b="1" kern="1200">
          <a:solidFill>
            <a:schemeClr val="bg1"/>
          </a:solidFill>
          <a:latin typeface="+mj-lt"/>
          <a:ea typeface="+mj-ea"/>
          <a:cs typeface="+mj-cs"/>
        </a:defRPr>
      </a:lvl1pPr>
      <a:lvl2pPr algn="l" rtl="0" eaLnBrk="1" fontAlgn="base" hangingPunct="1">
        <a:spcBef>
          <a:spcPct val="0"/>
        </a:spcBef>
        <a:spcAft>
          <a:spcPct val="0"/>
        </a:spcAft>
        <a:defRPr sz="2800">
          <a:solidFill>
            <a:schemeClr val="tx1"/>
          </a:solidFill>
          <a:latin typeface="Franklin Gothic Demi" pitchFamily="34" charset="0"/>
        </a:defRPr>
      </a:lvl2pPr>
      <a:lvl3pPr algn="l" rtl="0" eaLnBrk="1" fontAlgn="base" hangingPunct="1">
        <a:spcBef>
          <a:spcPct val="0"/>
        </a:spcBef>
        <a:spcAft>
          <a:spcPct val="0"/>
        </a:spcAft>
        <a:defRPr sz="2800">
          <a:solidFill>
            <a:schemeClr val="tx1"/>
          </a:solidFill>
          <a:latin typeface="Franklin Gothic Demi" pitchFamily="34" charset="0"/>
        </a:defRPr>
      </a:lvl3pPr>
      <a:lvl4pPr algn="l" rtl="0" eaLnBrk="1" fontAlgn="base" hangingPunct="1">
        <a:spcBef>
          <a:spcPct val="0"/>
        </a:spcBef>
        <a:spcAft>
          <a:spcPct val="0"/>
        </a:spcAft>
        <a:defRPr sz="2800">
          <a:solidFill>
            <a:schemeClr val="tx1"/>
          </a:solidFill>
          <a:latin typeface="Franklin Gothic Demi" pitchFamily="34" charset="0"/>
        </a:defRPr>
      </a:lvl4pPr>
      <a:lvl5pPr algn="l" rtl="0" eaLnBrk="1" fontAlgn="base" hangingPunct="1">
        <a:spcBef>
          <a:spcPct val="0"/>
        </a:spcBef>
        <a:spcAft>
          <a:spcPct val="0"/>
        </a:spcAft>
        <a:defRPr sz="2800">
          <a:solidFill>
            <a:schemeClr val="tx1"/>
          </a:solidFill>
          <a:latin typeface="Franklin Gothic Demi" pitchFamily="34" charset="0"/>
        </a:defRPr>
      </a:lvl5pPr>
      <a:lvl6pPr marL="457200" algn="l" rtl="0" eaLnBrk="1" fontAlgn="base" hangingPunct="1">
        <a:spcBef>
          <a:spcPct val="0"/>
        </a:spcBef>
        <a:spcAft>
          <a:spcPct val="0"/>
        </a:spcAft>
        <a:defRPr sz="2800">
          <a:solidFill>
            <a:schemeClr val="tx1"/>
          </a:solidFill>
          <a:latin typeface="Franklin Gothic Demi" pitchFamily="34" charset="0"/>
        </a:defRPr>
      </a:lvl6pPr>
      <a:lvl7pPr marL="914400" algn="l" rtl="0" eaLnBrk="1" fontAlgn="base" hangingPunct="1">
        <a:spcBef>
          <a:spcPct val="0"/>
        </a:spcBef>
        <a:spcAft>
          <a:spcPct val="0"/>
        </a:spcAft>
        <a:defRPr sz="2800">
          <a:solidFill>
            <a:schemeClr val="tx1"/>
          </a:solidFill>
          <a:latin typeface="Franklin Gothic Demi" pitchFamily="34" charset="0"/>
        </a:defRPr>
      </a:lvl7pPr>
      <a:lvl8pPr marL="1371600" algn="l" rtl="0" eaLnBrk="1" fontAlgn="base" hangingPunct="1">
        <a:spcBef>
          <a:spcPct val="0"/>
        </a:spcBef>
        <a:spcAft>
          <a:spcPct val="0"/>
        </a:spcAft>
        <a:defRPr sz="2800">
          <a:solidFill>
            <a:schemeClr val="tx1"/>
          </a:solidFill>
          <a:latin typeface="Franklin Gothic Demi" pitchFamily="34" charset="0"/>
        </a:defRPr>
      </a:lvl8pPr>
      <a:lvl9pPr marL="1828800" algn="l" rtl="0" eaLnBrk="1" fontAlgn="base" hangingPunct="1">
        <a:spcBef>
          <a:spcPct val="0"/>
        </a:spcBef>
        <a:spcAft>
          <a:spcPct val="0"/>
        </a:spcAft>
        <a:defRPr sz="2800">
          <a:solidFill>
            <a:schemeClr val="tx1"/>
          </a:solidFill>
          <a:latin typeface="Franklin Gothic Demi" pitchFamily="34" charset="0"/>
        </a:defRPr>
      </a:lvl9pPr>
    </p:titleStyle>
    <p:body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Text_0125132 d2.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nchor="b" anchorCtr="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299" r:id="rId1"/>
    <p:sldLayoutId id="2147484298" r:id="rId2"/>
    <p:sldLayoutId id="2147484318" r:id="rId3"/>
    <p:sldLayoutId id="2147484301" r:id="rId4"/>
    <p:sldLayoutId id="2147484324" r:id="rId5"/>
    <p:sldLayoutId id="2147484325" r:id="rId6"/>
    <p:sldLayoutId id="2147484326" r:id="rId7"/>
    <p:sldLayoutId id="2147484327" r:id="rId8"/>
    <p:sldLayoutId id="2147484329" r:id="rId9"/>
  </p:sldLayoutIdLst>
  <p:hf hdr="0" ftr="0" dt="0"/>
  <p:txStyles>
    <p:titleStyle>
      <a:lvl1pPr algn="l" rtl="0" eaLnBrk="0" fontAlgn="base" hangingPunct="0">
        <a:spcBef>
          <a:spcPct val="0"/>
        </a:spcBef>
        <a:spcAft>
          <a:spcPct val="0"/>
        </a:spcAft>
        <a:defRPr lang="en-US" sz="4800" kern="1200" dirty="0">
          <a:solidFill>
            <a:schemeClr val="tx1">
              <a:lumMod val="65000"/>
              <a:lumOff val="3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997 CCRS PPT Template_Contact_012513 d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idx="1"/>
          </p:nvPr>
        </p:nvSpPr>
        <p:spPr bwMode="gray">
          <a:xfrm>
            <a:off x="687387" y="2055814"/>
            <a:ext cx="8224837" cy="347034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bwMode="gray">
          <a:xfrm>
            <a:off x="8755131" y="6110288"/>
            <a:ext cx="157094" cy="153888"/>
          </a:xfrm>
          <a:prstGeom prst="rect">
            <a:avLst/>
          </a:prstGeom>
          <a:noFill/>
        </p:spPr>
        <p:txBody>
          <a:bodyPr wrap="none" lIns="0" tIns="0" rIns="0" bIns="0" anchor="b" anchorCtr="0">
            <a:spAutoFit/>
          </a:bodyPr>
          <a:lstStyle>
            <a:lvl1pPr>
              <a:defRPr lang="en-US" sz="1000" smtClean="0">
                <a:solidFill>
                  <a:schemeClr val="tx2">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4302" r:id="rId1"/>
  </p:sldLayoutIdLst>
  <p:hf hdr="0" ftr="0" dt="0"/>
  <p:txStyles>
    <p:titleStyle>
      <a:lvl1pPr algn="l" rtl="0" eaLnBrk="0" fontAlgn="base" hangingPunct="0">
        <a:spcBef>
          <a:spcPct val="0"/>
        </a:spcBef>
        <a:spcAft>
          <a:spcPct val="0"/>
        </a:spcAft>
        <a:defRPr sz="3200" kern="1200">
          <a:solidFill>
            <a:schemeClr val="bg1"/>
          </a:solidFill>
          <a:latin typeface="Franklin Gothic Demi" pitchFamily="34" charset="0"/>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Franklin Gothic Demi" pitchFamily="34" charset="0"/>
          <a:ea typeface="ＭＳ Ｐゴシック" charset="-128"/>
          <a:cs typeface="ＭＳ Ｐゴシック" charset="-128"/>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1pPr>
      <a:lvl2pPr marL="4572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2pPr>
      <a:lvl3pPr marL="9144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3pPr>
      <a:lvl4pPr marL="1371600" indent="0" algn="l" rtl="0" eaLnBrk="0" fontAlgn="base" hangingPunct="0">
        <a:spcBef>
          <a:spcPts val="0"/>
        </a:spcBef>
        <a:spcAft>
          <a:spcPts val="0"/>
        </a:spcAft>
        <a:buClr>
          <a:schemeClr val="tx2"/>
        </a:buClr>
        <a:buFont typeface="Arial" pitchFamily="34" charset="0"/>
        <a:buNone/>
        <a:defRPr sz="2000" kern="1200">
          <a:solidFill>
            <a:schemeClr val="bg1"/>
          </a:solidFill>
          <a:latin typeface="+mn-lt"/>
          <a:ea typeface="Arial" pitchFamily="34" charset="0"/>
          <a:cs typeface="Arial" pitchFamily="34" charset="0"/>
        </a:defRPr>
      </a:lvl4pPr>
      <a:lvl5pPr marL="1828800" indent="0" algn="l" rtl="0" eaLnBrk="0" fontAlgn="base" hangingPunct="0">
        <a:spcBef>
          <a:spcPts val="0"/>
        </a:spcBef>
        <a:spcAft>
          <a:spcPts val="0"/>
        </a:spcAft>
        <a:buClr>
          <a:srgbClr val="78A22F"/>
        </a:buClr>
        <a:buFont typeface="Arial" pitchFamily="34" charset="0"/>
        <a:buNone/>
        <a:defRPr sz="2000" kern="1200">
          <a:solidFill>
            <a:schemeClr val="bg1"/>
          </a:solidFill>
          <a:latin typeface="+mn-lt"/>
          <a:ea typeface="Arial"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gray">
          <a:xfrm>
            <a:off x="0" y="0"/>
            <a:ext cx="9144000" cy="6858000"/>
          </a:xfrm>
          <a:prstGeom prst="rect">
            <a:avLst/>
          </a:prstGeom>
        </p:spPr>
      </p:pic>
      <p:sp>
        <p:nvSpPr>
          <p:cNvPr id="5123" name="Title Placeholder 1"/>
          <p:cNvSpPr>
            <a:spLocks noGrp="1"/>
          </p:cNvSpPr>
          <p:nvPr>
            <p:ph type="title"/>
          </p:nvPr>
        </p:nvSpPr>
        <p:spPr bwMode="gray">
          <a:xfrm>
            <a:off x="687388" y="318053"/>
            <a:ext cx="8224837" cy="1486894"/>
          </a:xfrm>
          <a:prstGeom prst="rect">
            <a:avLst/>
          </a:prstGeom>
          <a:noFill/>
          <a:ln w="9525">
            <a:noFill/>
            <a:miter lim="800000"/>
            <a:headEnd/>
            <a:tailEnd/>
          </a:ln>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5124" name="Text Placeholder 2"/>
          <p:cNvSpPr>
            <a:spLocks noGrp="1"/>
          </p:cNvSpPr>
          <p:nvPr>
            <p:ph type="body" idx="1"/>
          </p:nvPr>
        </p:nvSpPr>
        <p:spPr bwMode="gray">
          <a:xfrm>
            <a:off x="687388" y="2055812"/>
            <a:ext cx="8224837" cy="37941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a:t>
            </a:r>
          </a:p>
          <a:p>
            <a:pPr lvl="7"/>
            <a:r>
              <a:rPr lang="en-US" dirty="0"/>
              <a:t>Eight</a:t>
            </a:r>
          </a:p>
          <a:p>
            <a:pPr lvl="8"/>
            <a:r>
              <a:rPr lang="en-US" dirty="0"/>
              <a:t>Nine</a:t>
            </a:r>
          </a:p>
        </p:txBody>
      </p:sp>
      <p:sp>
        <p:nvSpPr>
          <p:cNvPr id="2" name="Slide Number Placeholder 1"/>
          <p:cNvSpPr>
            <a:spLocks noGrp="1"/>
          </p:cNvSpPr>
          <p:nvPr>
            <p:ph type="sldNum" sz="quarter" idx="4"/>
          </p:nvPr>
        </p:nvSpPr>
        <p:spPr bwMode="gray">
          <a:xfrm>
            <a:off x="8755131" y="6507316"/>
            <a:ext cx="157094" cy="153888"/>
          </a:xfrm>
          <a:prstGeom prst="rect">
            <a:avLst/>
          </a:prstGeom>
          <a:noFill/>
        </p:spPr>
        <p:txBody>
          <a:bodyPr wrap="none" lIns="0" tIns="0" rIns="0" bIns="0">
            <a:spAutoFit/>
          </a:bodyPr>
          <a:lstStyle>
            <a:lvl1pPr>
              <a:defRPr lang="en-US" sz="1000" smtClean="0">
                <a:solidFill>
                  <a:schemeClr val="bg1">
                    <a:lumMod val="75000"/>
                  </a:schemeClr>
                </a:solidFill>
                <a:latin typeface="+mn-lt"/>
                <a:ea typeface="ＭＳ Ｐゴシック" charset="-128"/>
                <a:cs typeface="+mn-cs"/>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73594828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Lst>
  <p:hf hdr="0"/>
  <p:txStyles>
    <p:titleStyle>
      <a:lvl1pPr algn="l" rtl="0" eaLnBrk="0" fontAlgn="base" hangingPunct="0">
        <a:spcBef>
          <a:spcPct val="0"/>
        </a:spcBef>
        <a:spcAft>
          <a:spcPct val="0"/>
        </a:spcAft>
        <a:defRPr lang="en-US" sz="4800" kern="1200" dirty="0">
          <a:solidFill>
            <a:schemeClr val="bg1">
              <a:lumMod val="65000"/>
            </a:schemeClr>
          </a:solidFill>
          <a:latin typeface="+mj-lt"/>
          <a:ea typeface="ＭＳ Ｐゴシック" charset="0"/>
          <a:cs typeface="Arial Narrow" pitchFamily="34" charset="0"/>
        </a:defRPr>
      </a:lvl1pPr>
      <a:lvl2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2pPr>
      <a:lvl3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3pPr>
      <a:lvl4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4pPr>
      <a:lvl5pPr algn="l" rtl="0" eaLnBrk="0" fontAlgn="base" hangingPunct="0">
        <a:spcBef>
          <a:spcPct val="0"/>
        </a:spcBef>
        <a:spcAft>
          <a:spcPct val="0"/>
        </a:spcAft>
        <a:defRPr sz="3200">
          <a:solidFill>
            <a:srgbClr val="0F1419"/>
          </a:solidFill>
          <a:latin typeface="Franklin Gothic Demi" pitchFamily="34" charset="0"/>
          <a:ea typeface="ＭＳ Ｐゴシック" charset="0"/>
          <a:cs typeface="Franklin Gothic Demi" pitchFamily="34" charset="0"/>
        </a:defRPr>
      </a:lvl5pPr>
      <a:lvl6pPr marL="457200" algn="l" rtl="0" fontAlgn="base">
        <a:spcBef>
          <a:spcPct val="0"/>
        </a:spcBef>
        <a:spcAft>
          <a:spcPct val="0"/>
        </a:spcAft>
        <a:defRPr sz="4000" b="1">
          <a:solidFill>
            <a:schemeClr val="bg1"/>
          </a:solidFill>
          <a:latin typeface="FranklinGothic" pitchFamily="-48" charset="0"/>
        </a:defRPr>
      </a:lvl6pPr>
      <a:lvl7pPr marL="914400" algn="l" rtl="0" fontAlgn="base">
        <a:spcBef>
          <a:spcPct val="0"/>
        </a:spcBef>
        <a:spcAft>
          <a:spcPct val="0"/>
        </a:spcAft>
        <a:defRPr sz="4000" b="1">
          <a:solidFill>
            <a:schemeClr val="bg1"/>
          </a:solidFill>
          <a:latin typeface="FranklinGothic" pitchFamily="-48" charset="0"/>
        </a:defRPr>
      </a:lvl7pPr>
      <a:lvl8pPr marL="1371600" algn="l" rtl="0" fontAlgn="base">
        <a:spcBef>
          <a:spcPct val="0"/>
        </a:spcBef>
        <a:spcAft>
          <a:spcPct val="0"/>
        </a:spcAft>
        <a:defRPr sz="4000" b="1">
          <a:solidFill>
            <a:schemeClr val="bg1"/>
          </a:solidFill>
          <a:latin typeface="FranklinGothic" pitchFamily="-48" charset="0"/>
        </a:defRPr>
      </a:lvl8pPr>
      <a:lvl9pPr marL="1828800" algn="l" rtl="0" fontAlgn="base">
        <a:spcBef>
          <a:spcPct val="0"/>
        </a:spcBef>
        <a:spcAft>
          <a:spcPct val="0"/>
        </a:spcAft>
        <a:defRPr sz="4000" b="1">
          <a:solidFill>
            <a:schemeClr val="bg1"/>
          </a:solidFill>
          <a:latin typeface="FranklinGothic" pitchFamily="-48" charset="0"/>
        </a:defRPr>
      </a:lvl9pPr>
    </p:titleStyle>
    <p:bodyStyle>
      <a:lvl1pPr marL="233363" indent="-233363" algn="l" rtl="0" eaLnBrk="0" fontAlgn="base" hangingPunct="0">
        <a:spcBef>
          <a:spcPts val="600"/>
        </a:spcBef>
        <a:spcAft>
          <a:spcPts val="0"/>
        </a:spcAft>
        <a:buClr>
          <a:schemeClr val="bg1">
            <a:lumMod val="65000"/>
          </a:schemeClr>
        </a:buClr>
        <a:buFont typeface="Wingdings" pitchFamily="2" charset="2"/>
        <a:buChar char="§"/>
        <a:defRPr sz="2400" kern="1200">
          <a:solidFill>
            <a:schemeClr val="tx2">
              <a:lumMod val="75000"/>
            </a:schemeClr>
          </a:solidFill>
          <a:latin typeface="+mn-lt"/>
          <a:ea typeface="Arial" pitchFamily="34" charset="0"/>
          <a:cs typeface="Arial" pitchFamily="34" charset="0"/>
        </a:defRPr>
      </a:lvl1pPr>
      <a:lvl2pPr marL="463550" indent="-233363" algn="l" rtl="0" eaLnBrk="0" fontAlgn="base" hangingPunct="0">
        <a:spcBef>
          <a:spcPts val="600"/>
        </a:spcBef>
        <a:spcAft>
          <a:spcPts val="0"/>
        </a:spcAft>
        <a:buClr>
          <a:schemeClr val="bg1">
            <a:lumMod val="65000"/>
          </a:schemeClr>
        </a:buClr>
        <a:buFont typeface="Arial" pitchFamily="34" charset="0"/>
        <a:buChar char="•"/>
        <a:defRPr sz="1800" kern="1200">
          <a:solidFill>
            <a:schemeClr val="tx2">
              <a:lumMod val="75000"/>
            </a:schemeClr>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1">
            <a:lumMod val="65000"/>
          </a:schemeClr>
        </a:buClr>
        <a:buFont typeface="Franklin Gothic Book" pitchFamily="34" charset="0"/>
        <a:buChar char="–"/>
        <a:defRPr sz="1400" kern="1200">
          <a:solidFill>
            <a:schemeClr val="tx2">
              <a:lumMod val="75000"/>
            </a:schemeClr>
          </a:solidFill>
          <a:latin typeface="+mn-lt"/>
          <a:ea typeface="Arial" pitchFamily="34" charset="0"/>
          <a:cs typeface="Arial" pitchFamily="34" charset="0"/>
        </a:defRPr>
      </a:lvl3pPr>
      <a:lvl4pPr marL="1600200" indent="-228600" algn="l" rtl="0" eaLnBrk="0" fontAlgn="base" hangingPunct="0">
        <a:spcBef>
          <a:spcPts val="600"/>
        </a:spcBef>
        <a:spcAft>
          <a:spcPts val="0"/>
        </a:spcAft>
        <a:buClr>
          <a:schemeClr val="bg1">
            <a:lumMod val="65000"/>
          </a:schemeClr>
        </a:buClr>
        <a:buSzPct val="75000"/>
        <a:buFont typeface="Courier New" pitchFamily="49" charset="0"/>
        <a:buChar char="o"/>
        <a:defRPr sz="1400" kern="1200">
          <a:solidFill>
            <a:schemeClr val="tx2">
              <a:lumMod val="75000"/>
            </a:schemeClr>
          </a:solidFill>
          <a:latin typeface="+mn-lt"/>
          <a:ea typeface="Arial" pitchFamily="34" charset="0"/>
          <a:cs typeface="Arial" pitchFamily="34" charset="0"/>
        </a:defRPr>
      </a:lvl4pPr>
      <a:lvl5pPr marL="2057400" indent="-228600" algn="l" rtl="0" eaLnBrk="0" fontAlgn="base" hangingPunct="0">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Arial" pitchFamily="34" charset="0"/>
          <a:cs typeface="Arial" pitchFamily="34" charset="0"/>
        </a:defRPr>
      </a:lvl5pPr>
      <a:lvl6pPr marL="25146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6pPr>
      <a:lvl7pPr marL="29718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7pPr>
      <a:lvl8pPr marL="34290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8pPr>
      <a:lvl9pPr marL="3886200" indent="-228600" algn="l" defTabSz="914400" rtl="0" eaLnBrk="1" latinLnBrk="0" hangingPunct="1">
        <a:spcBef>
          <a:spcPts val="600"/>
        </a:spcBef>
        <a:spcAft>
          <a:spcPts val="0"/>
        </a:spcAft>
        <a:buClr>
          <a:schemeClr val="bg1">
            <a:lumMod val="65000"/>
          </a:schemeClr>
        </a:buClr>
        <a:buFont typeface="Arial" pitchFamily="34" charset="0"/>
        <a:buChar char="•"/>
        <a:defRPr sz="1400" kern="1200">
          <a:solidFill>
            <a:schemeClr val="tx2">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8.xml"/><Relationship Id="rId7" Type="http://schemas.openxmlformats.org/officeDocument/2006/relationships/diagramQuickStyle" Target="../diagrams/quickStyle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2.png"/><Relationship Id="rId4" Type="http://schemas.openxmlformats.org/officeDocument/2006/relationships/notesSlide" Target="../notesSlides/notesSlide14.xm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29.svg"/><Relationship Id="rId18"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diagramQuickStyle" Target="../diagrams/quickStyle4.xml"/><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audio" Target="../media/media15.m4a"/><Relationship Id="rId16" Type="http://schemas.openxmlformats.org/officeDocument/2006/relationships/image" Target="../media/image32.png"/><Relationship Id="rId1" Type="http://schemas.microsoft.com/office/2007/relationships/media" Target="../media/media15.m4a"/><Relationship Id="rId6" Type="http://schemas.openxmlformats.org/officeDocument/2006/relationships/diagramLayout" Target="../diagrams/layout4.xml"/><Relationship Id="rId11" Type="http://schemas.openxmlformats.org/officeDocument/2006/relationships/image" Target="../media/image18.svg"/><Relationship Id="rId5" Type="http://schemas.openxmlformats.org/officeDocument/2006/relationships/diagramData" Target="../diagrams/data4.xml"/><Relationship Id="rId15" Type="http://schemas.openxmlformats.org/officeDocument/2006/relationships/image" Target="../media/image31.svg"/><Relationship Id="rId10" Type="http://schemas.openxmlformats.org/officeDocument/2006/relationships/image" Target="../media/image27.png"/><Relationship Id="rId4" Type="http://schemas.openxmlformats.org/officeDocument/2006/relationships/notesSlide" Target="../notesSlides/notesSlide15.xml"/><Relationship Id="rId9" Type="http://schemas.microsoft.com/office/2007/relationships/diagramDrawing" Target="../diagrams/drawing4.xml"/><Relationship Id="rId1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8.xml"/><Relationship Id="rId7" Type="http://schemas.openxmlformats.org/officeDocument/2006/relationships/diagramQuickStyle" Target="../diagrams/quickStyle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2.png"/><Relationship Id="rId4" Type="http://schemas.openxmlformats.org/officeDocument/2006/relationships/notesSlide" Target="../notesSlides/notesSlide19.xml"/><Relationship Id="rId9" Type="http://schemas.microsoft.com/office/2007/relationships/diagramDrawing" Target="../diagrams/drawing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hyperlink" Target="https://www.google.com/url?q=https://www.cde.ca.gov/ci/ct/we/documents/weeguide.doc&amp;sa=U&amp;ved=0ahUKEwiYlcOhhJLaAhWyV98KHUFMAs8QFggEMAA&amp;client=internal-uds-cse&amp;cx=007899273231353282595:rooj8qfkg0k&amp;usg=AOvVaw3KMFGR16rXTljCm9nn0WLB"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0.png"/><Relationship Id="rId5" Type="http://schemas.openxmlformats.org/officeDocument/2006/relationships/hyperlink" Target="https://wvde.state.wv.us/hstw/documents/ExperientialLearningGuide_2013.pdf"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opportunity.nebraska.gov/files/businessdevelopment/internne/Employer's%20Guidebook%20to%20Developing%20a%20Successful%20Internship%20Program.pdf" TargetMode="External"/><Relationship Id="rId5" Type="http://schemas.openxmlformats.org/officeDocument/2006/relationships/image" Target="../media/image4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2.png"/><Relationship Id="rId5" Type="http://schemas.openxmlformats.org/officeDocument/2006/relationships/hyperlink" Target="https://connectedstudios.org/url-zv1qgafyIA8wS2PgheFAG6KwcUgA0d3fFO8FeFgJ"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5.xml"/><Relationship Id="rId7" Type="http://schemas.openxmlformats.org/officeDocument/2006/relationships/diagramQuickStyle" Target="../diagrams/quickStyle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2.png"/><Relationship Id="rId4" Type="http://schemas.openxmlformats.org/officeDocument/2006/relationships/notesSlide" Target="../notesSlides/notesSlide28.xml"/><Relationship Id="rId9" Type="http://schemas.microsoft.com/office/2007/relationships/diagramDrawing" Target="../diagrams/drawing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4.xml"/><Relationship Id="rId7" Type="http://schemas.openxmlformats.org/officeDocument/2006/relationships/diagramQuickStyle" Target="../diagrams/quickStyle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2.png"/><Relationship Id="rId4" Type="http://schemas.openxmlformats.org/officeDocument/2006/relationships/notesSlide" Target="../notesSlides/notesSlide31.xml"/><Relationship Id="rId9" Type="http://schemas.microsoft.com/office/2007/relationships/diagramDrawing" Target="../diagrams/drawing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2.png"/><Relationship Id="rId5" Type="http://schemas.openxmlformats.org/officeDocument/2006/relationships/hyperlink" Target="https://connectedstudios.org/url-zv1qgafyIA8wS2PgheFAG6KwcUgA0d3fFO8FeFgJ"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4.xml"/><Relationship Id="rId7" Type="http://schemas.openxmlformats.org/officeDocument/2006/relationships/diagramQuickStyle" Target="../diagrams/quickStyle8.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2.png"/><Relationship Id="rId4" Type="http://schemas.openxmlformats.org/officeDocument/2006/relationships/notesSlide" Target="../notesSlides/notesSlide33.xml"/><Relationship Id="rId9" Type="http://schemas.microsoft.com/office/2007/relationships/diagramDrawing" Target="../diagrams/drawing8.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4.xml"/><Relationship Id="rId7" Type="http://schemas.openxmlformats.org/officeDocument/2006/relationships/diagramQuickStyle" Target="../diagrams/quickStyle9.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2.png"/><Relationship Id="rId4" Type="http://schemas.openxmlformats.org/officeDocument/2006/relationships/notesSlide" Target="../notesSlides/notesSlide34.xml"/><Relationship Id="rId9" Type="http://schemas.microsoft.com/office/2007/relationships/diagramDrawing" Target="../diagrams/drawing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connectedstudios.org/url-zv1qgafyIA8wS2PgheFAG6KwcUgA0d3fFO8Gc1gJ" TargetMode="External"/><Relationship Id="rId5" Type="http://schemas.openxmlformats.org/officeDocument/2006/relationships/image" Target="../media/image4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4.xml"/><Relationship Id="rId7" Type="http://schemas.openxmlformats.org/officeDocument/2006/relationships/diagramQuickStyle" Target="../diagrams/quickStyle10.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2.png"/><Relationship Id="rId4" Type="http://schemas.openxmlformats.org/officeDocument/2006/relationships/notesSlide" Target="../notesSlides/notesSlide39.xml"/><Relationship Id="rId9" Type="http://schemas.microsoft.com/office/2007/relationships/diagramDrawing" Target="../diagrams/drawing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4.xml"/><Relationship Id="rId7" Type="http://schemas.openxmlformats.org/officeDocument/2006/relationships/diagramQuickStyle" Target="../diagrams/quickStyle1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2.png"/><Relationship Id="rId4" Type="http://schemas.openxmlformats.org/officeDocument/2006/relationships/notesSlide" Target="../notesSlides/notesSlide40.xml"/><Relationship Id="rId9" Type="http://schemas.microsoft.com/office/2007/relationships/diagramDrawing" Target="../diagrams/drawing1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4.png"/><Relationship Id="rId5" Type="http://schemas.openxmlformats.org/officeDocument/2006/relationships/hyperlink" Target="http://www.ncpublicschools.org/docs/cte/curriculum/work-based/credit/employer-eval-apprentice.pdf" TargetMode="Externa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5.xml"/><Relationship Id="rId7" Type="http://schemas.openxmlformats.org/officeDocument/2006/relationships/diagramQuickStyle" Target="../diagrams/quickStyle1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2.png"/><Relationship Id="rId4" Type="http://schemas.openxmlformats.org/officeDocument/2006/relationships/notesSlide" Target="../notesSlides/notesSlide42.xml"/><Relationship Id="rId9" Type="http://schemas.microsoft.com/office/2007/relationships/diagramDrawing" Target="../diagrams/drawing1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5.png"/><Relationship Id="rId5" Type="http://schemas.openxmlformats.org/officeDocument/2006/relationships/hyperlink" Target="https://achieve.lausd.net/cms/lib08/CA01000043/Centricity/domain/220/dots/Work-Based_Competencies_Evaluation.pdf" TargetMode="Externa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5.xml"/><Relationship Id="rId7" Type="http://schemas.openxmlformats.org/officeDocument/2006/relationships/diagramQuickStyle" Target="../diagrams/quickStyle13.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2.png"/><Relationship Id="rId4" Type="http://schemas.openxmlformats.org/officeDocument/2006/relationships/notesSlide" Target="../notesSlides/notesSlide44.xml"/><Relationship Id="rId9" Type="http://schemas.microsoft.com/office/2007/relationships/diagramDrawing" Target="../diagrams/drawing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hyperlink" Target="http://education.ohio.gov/getattachment/Topics/Career-Tech/Career-Connections/Work-Based-Learning/Work-Based-Learning-for-Schools-and-Educators/Suggest-Components-of-a-WBL-Portfolio.docx.aspx" TargetMode="External"/><Relationship Id="rId5" Type="http://schemas.openxmlformats.org/officeDocument/2006/relationships/image" Target="../media/image46.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2.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2.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hyperlink" Target="https://connectedstudios.org/url-zv1qgafyIA8wS2PgheFAG6KwcUgA0d3fFO8Gc1gJ" TargetMode="External"/><Relationship Id="rId2" Type="http://schemas.openxmlformats.org/officeDocument/2006/relationships/hyperlink" Target="https://www.google.com/url?q=https://www.cde.ca.gov/ci/ct/we/documents/weeguide.doc&amp;sa=U&amp;ved=0ahUKEwiYlcOhhJLaAhWyV98KHUFMAs8QFggEMAA&amp;client=internal-uds-cse&amp;cx=007899273231353282595:rooj8qfkg0k&amp;usg=AOvVaw3KMFGR16rXTljCm9nn0WLB" TargetMode="External"/><Relationship Id="rId1" Type="http://schemas.openxmlformats.org/officeDocument/2006/relationships/slideLayout" Target="../slideLayouts/slideLayout4.xml"/><Relationship Id="rId6" Type="http://schemas.openxmlformats.org/officeDocument/2006/relationships/hyperlink" Target="https://achieve.lausd.net/cms/lib08/CA01000043/Centricity/domain/220/dots/Work-Based_Competencies_Evaluation.pdf?_sm_au_=iMVkRQPr4611sTk0" TargetMode="External"/><Relationship Id="rId5" Type="http://schemas.openxmlformats.org/officeDocument/2006/relationships/hyperlink" Target="https://connectedstudios.org/url-zv1qgafyIA8wS2PgheFAG6KwcUgA0d3fFO8FeFgJ?_sm_au_=iMVkRQPr4611sTk0" TargetMode="External"/><Relationship Id="rId4" Type="http://schemas.openxmlformats.org/officeDocument/2006/relationships/hyperlink" Target="http://www.ncpublicschools.org/docs/cte/work-based/credit/employer-eval-apprentice.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education.ohio.gov/getattachment/Topics/Career-Tech/Career-Connections/Work-Based-Learning/Work-Based-Learning-for-Students-and-Familes/Student-Reflection-Questions.docx.aspx" TargetMode="External"/><Relationship Id="rId2" Type="http://schemas.openxmlformats.org/officeDocument/2006/relationships/hyperlink" Target="http://opportunity.nebraska.gov/files/businessdevelopment/internne/Employer's%20Guidebook%20to%20Developing%20a%20Successful%20Internship%20Program.pdf" TargetMode="External"/><Relationship Id="rId1" Type="http://schemas.openxmlformats.org/officeDocument/2006/relationships/slideLayout" Target="../slideLayouts/slideLayout4.xml"/><Relationship Id="rId4" Type="http://schemas.openxmlformats.org/officeDocument/2006/relationships/hyperlink" Target="https://wvde.state.wv.us/hstw/documents/ExperientialLearningGuide_2013.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ccrscenter@air.org"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hyperlink" Target="https://www.google.com/url?q=https://www.cde.ca.gov/ci/ct/we/documents/weeguide.doc&amp;sa=U&amp;ved=0ahUKEwiYlcOhhJLaAhWyV98KHUFMAs8QFggEMAA&amp;client=internal-uds-cse&amp;cx=007899273231353282595:rooj8qfkg0k&amp;usg=AOvVaw3KMFGR16rXTljCm9nn0WLB"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hyperlink" Target="https://wvde.state.wv.us/hstw/documents/ExperientialLearningGuide_2013.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prstGeom prst="rect">
            <a:avLst/>
          </a:prstGeom>
        </p:spPr>
        <p:txBody>
          <a:bodyPr>
            <a:normAutofit fontScale="90000"/>
          </a:bodyPr>
          <a:lstStyle/>
          <a:p>
            <a:r>
              <a:rPr lang="en-US" dirty="0"/>
              <a:t>Module 4: Constructing Employer Feedback and Evaluation</a:t>
            </a:r>
            <a:endParaRPr lang="en-US" sz="3100" dirty="0"/>
          </a:p>
        </p:txBody>
      </p:sp>
      <p:sp>
        <p:nvSpPr>
          <p:cNvPr id="12" name="Footer Placeholder 1">
            <a:extLst>
              <a:ext uri="{FF2B5EF4-FFF2-40B4-BE49-F238E27FC236}">
                <a16:creationId xmlns:a16="http://schemas.microsoft.com/office/drawing/2014/main" id="{9E586F9B-DA69-4EA3-BACD-BAEEAF4E49E8}"/>
              </a:ext>
            </a:extLst>
          </p:cNvPr>
          <p:cNvSpPr>
            <a:spLocks noGrp="1"/>
          </p:cNvSpPr>
          <p:nvPr>
            <p:ph type="ftr" sz="quarter" idx="11"/>
          </p:nvPr>
        </p:nvSpPr>
        <p:spPr/>
        <p:txBody>
          <a:bodyPr/>
          <a:lstStyle/>
          <a:p>
            <a:r>
              <a:rPr lang="en-US" dirty="0"/>
              <a:t>Copyright © 2019 American Institutes for Research. All rights reserved.</a:t>
            </a:r>
          </a:p>
        </p:txBody>
      </p:sp>
      <p:sp>
        <p:nvSpPr>
          <p:cNvPr id="10" name="Text Placeholder 9">
            <a:extLst>
              <a:ext uri="{FF2B5EF4-FFF2-40B4-BE49-F238E27FC236}">
                <a16:creationId xmlns:a16="http://schemas.microsoft.com/office/drawing/2014/main" id="{294F17AB-6CAA-4FA2-AA2F-647C90114D92}"/>
              </a:ext>
            </a:extLst>
          </p:cNvPr>
          <p:cNvSpPr>
            <a:spLocks noGrp="1"/>
          </p:cNvSpPr>
          <p:nvPr>
            <p:ph type="body" sz="quarter" idx="12"/>
          </p:nvPr>
        </p:nvSpPr>
        <p:spPr/>
        <p:txBody>
          <a:bodyPr/>
          <a:lstStyle/>
          <a:p>
            <a:r>
              <a:rPr lang="en-US" dirty="0"/>
              <a:t>Work-Based Learning Measures Series</a:t>
            </a:r>
          </a:p>
        </p:txBody>
      </p:sp>
      <p:sp>
        <p:nvSpPr>
          <p:cNvPr id="4" name="Content Placeholder 2"/>
          <p:cNvSpPr txBox="1">
            <a:spLocks/>
          </p:cNvSpPr>
          <p:nvPr/>
        </p:nvSpPr>
        <p:spPr>
          <a:xfrm>
            <a:off x="1658541" y="4095354"/>
            <a:ext cx="6172200" cy="895747"/>
          </a:xfrm>
          <a:prstGeom prst="rect">
            <a:avLst/>
          </a:prstGeom>
        </p:spPr>
        <p:txBody>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500" dirty="0">
              <a:solidFill>
                <a:srgbClr val="FFFFFF">
                  <a:lumMod val="75000"/>
                </a:srgbClr>
              </a:solidFill>
              <a:sym typeface="Arial"/>
            </a:endParaRPr>
          </a:p>
        </p:txBody>
      </p:sp>
      <p:sp>
        <p:nvSpPr>
          <p:cNvPr id="13" name="Subtitle 2">
            <a:extLst>
              <a:ext uri="{FF2B5EF4-FFF2-40B4-BE49-F238E27FC236}">
                <a16:creationId xmlns:a16="http://schemas.microsoft.com/office/drawing/2014/main" id="{EB1B65D7-A8F3-48DD-A5E4-9C249008F1C6}"/>
              </a:ext>
            </a:extLst>
          </p:cNvPr>
          <p:cNvSpPr txBox="1">
            <a:spLocks/>
          </p:cNvSpPr>
          <p:nvPr/>
        </p:nvSpPr>
        <p:spPr bwMode="gray">
          <a:xfrm>
            <a:off x="687388" y="4379178"/>
            <a:ext cx="8224837" cy="10341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20000"/>
              </a:spcBef>
              <a:spcAft>
                <a:spcPct val="0"/>
              </a:spcAft>
              <a:defRPr sz="3200" kern="1200">
                <a:solidFill>
                  <a:schemeClr val="bg1">
                    <a:lumMod val="75000"/>
                  </a:schemeClr>
                </a:solidFill>
                <a:latin typeface="+mn-lt"/>
                <a:ea typeface="+mn-ea"/>
                <a:cs typeface="Arial" pitchFamily="34" charset="0"/>
              </a:defRPr>
            </a:lvl1pPr>
            <a:lvl2pPr marL="457200" indent="-457200" algn="l" rtl="0" eaLnBrk="1" fontAlgn="base" hangingPunct="1">
              <a:spcBef>
                <a:spcPct val="20000"/>
              </a:spcBef>
              <a:spcAft>
                <a:spcPct val="0"/>
              </a:spcAft>
              <a:defRPr sz="2400" kern="1200">
                <a:solidFill>
                  <a:schemeClr val="bg1"/>
                </a:solidFill>
                <a:latin typeface="+mn-lt"/>
                <a:ea typeface="+mn-ea"/>
                <a:cs typeface="Arial" pitchFamily="34" charset="0"/>
              </a:defRPr>
            </a:lvl2pPr>
            <a:lvl3pPr marL="914400" indent="-914400" algn="l" rtl="0" eaLnBrk="1" fontAlgn="base" hangingPunct="1">
              <a:spcBef>
                <a:spcPct val="20000"/>
              </a:spcBef>
              <a:spcAft>
                <a:spcPct val="0"/>
              </a:spcAft>
              <a:defRPr sz="2000" kern="1200">
                <a:solidFill>
                  <a:schemeClr val="bg1"/>
                </a:solidFill>
                <a:latin typeface="+mn-lt"/>
                <a:ea typeface="+mn-ea"/>
                <a:cs typeface="Arial" pitchFamily="34" charset="0"/>
              </a:defRPr>
            </a:lvl3pPr>
            <a:lvl4pPr marL="0" indent="0" algn="l" rtl="0" eaLnBrk="1" fontAlgn="base" hangingPunct="1">
              <a:spcBef>
                <a:spcPct val="20000"/>
              </a:spcBef>
              <a:spcAft>
                <a:spcPct val="0"/>
              </a:spcAft>
              <a:defRPr sz="1600" kern="1200">
                <a:solidFill>
                  <a:schemeClr val="bg1"/>
                </a:solidFill>
                <a:latin typeface="+mn-lt"/>
                <a:ea typeface="+mn-ea"/>
                <a:cs typeface="+mn-cs"/>
              </a:defRPr>
            </a:lvl4pPr>
            <a:lvl5pPr marL="2057400" indent="-228600" algn="l" rtl="0" eaLnBrk="1" fontAlgn="base" hangingPunct="1">
              <a:spcBef>
                <a:spcPct val="20000"/>
              </a:spcBef>
              <a:spcAft>
                <a:spcPct val="0"/>
              </a:spcAf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[Insert Name]</a:t>
            </a:r>
          </a:p>
          <a:p>
            <a:pPr lvl="2"/>
            <a:r>
              <a:rPr lang="en-US" dirty="0"/>
              <a:t>[Insert Position]</a:t>
            </a:r>
          </a:p>
          <a:p>
            <a:pPr lvl="3"/>
            <a:r>
              <a:rPr lang="en-US" dirty="0"/>
              <a:t>Month 20XX – Arial, 16 pt, White</a:t>
            </a:r>
          </a:p>
        </p:txBody>
      </p:sp>
      <p:pic>
        <p:nvPicPr>
          <p:cNvPr id="2" name="Slide 1">
            <a:hlinkClick r:id="" action="ppaction://media"/>
            <a:extLst>
              <a:ext uri="{FF2B5EF4-FFF2-40B4-BE49-F238E27FC236}">
                <a16:creationId xmlns:a16="http://schemas.microsoft.com/office/drawing/2014/main" id="{F15BE2FB-0552-4A02-9174-6F6DE289D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6292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D219-8B53-424C-B25B-CA2C75FD78D1}"/>
              </a:ext>
            </a:extLst>
          </p:cNvPr>
          <p:cNvSpPr>
            <a:spLocks noGrp="1"/>
          </p:cNvSpPr>
          <p:nvPr>
            <p:ph type="title"/>
          </p:nvPr>
        </p:nvSpPr>
        <p:spPr>
          <a:xfrm>
            <a:off x="687388" y="2144103"/>
            <a:ext cx="8229600" cy="2123658"/>
          </a:xfrm>
        </p:spPr>
        <p:txBody>
          <a:bodyPr/>
          <a:lstStyle/>
          <a:p>
            <a:r>
              <a:rPr lang="en-US" dirty="0"/>
              <a:t>Decision Point 1: Determine the Purpose for Employer Feedback</a:t>
            </a:r>
          </a:p>
        </p:txBody>
      </p:sp>
      <p:sp>
        <p:nvSpPr>
          <p:cNvPr id="4" name="Slide Number Placeholder 3">
            <a:extLst>
              <a:ext uri="{FF2B5EF4-FFF2-40B4-BE49-F238E27FC236}">
                <a16:creationId xmlns:a16="http://schemas.microsoft.com/office/drawing/2014/main" id="{D78B5E41-E9ED-457C-A2E3-B9A1D33315D7}"/>
              </a:ext>
            </a:extLst>
          </p:cNvPr>
          <p:cNvSpPr>
            <a:spLocks noGrp="1"/>
          </p:cNvSpPr>
          <p:nvPr>
            <p:ph type="sldNum" sz="quarter" idx="12"/>
          </p:nvPr>
        </p:nvSpPr>
        <p:spPr/>
        <p:txBody>
          <a:bodyPr/>
          <a:lstStyle/>
          <a:p>
            <a:fld id="{A1A8B8B9-B651-4439-A868-E8F04EF81465}" type="slidenum">
              <a:rPr lang="en-US" smtClean="0"/>
              <a:pPr/>
              <a:t>10</a:t>
            </a:fld>
            <a:endParaRPr lang="en-US" dirty="0"/>
          </a:p>
        </p:txBody>
      </p:sp>
      <p:pic>
        <p:nvPicPr>
          <p:cNvPr id="3" name="Slide 10">
            <a:hlinkClick r:id="" action="ppaction://media"/>
            <a:extLst>
              <a:ext uri="{FF2B5EF4-FFF2-40B4-BE49-F238E27FC236}">
                <a16:creationId xmlns:a16="http://schemas.microsoft.com/office/drawing/2014/main" id="{4DA53DF8-4EC0-450D-A94C-8B72D4CCAF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4938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1B091A5A-B622-4B50-9120-278D44E5CC28}"/>
              </a:ext>
            </a:extLst>
          </p:cNvPr>
          <p:cNvGraphicFramePr>
            <a:graphicFrameLocks noGrp="1"/>
          </p:cNvGraphicFramePr>
          <p:nvPr>
            <p:ph idx="1"/>
            <p:extLst>
              <p:ext uri="{D42A27DB-BD31-4B8C-83A1-F6EECF244321}">
                <p14:modId xmlns:p14="http://schemas.microsoft.com/office/powerpoint/2010/main" val="1330469721"/>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2">
            <a:extLst>
              <a:ext uri="{FF2B5EF4-FFF2-40B4-BE49-F238E27FC236}">
                <a16:creationId xmlns:a16="http://schemas.microsoft.com/office/drawing/2014/main" id="{ACFD38F8-1954-4E3A-BEFC-489F616665B5}"/>
              </a:ext>
            </a:extLst>
          </p:cNvPr>
          <p:cNvSpPr>
            <a:spLocks noGrp="1"/>
          </p:cNvSpPr>
          <p:nvPr>
            <p:ph type="title"/>
          </p:nvPr>
        </p:nvSpPr>
        <p:spPr/>
        <p:txBody>
          <a:bodyPr>
            <a:normAutofit/>
          </a:bodyPr>
          <a:lstStyle/>
          <a:p>
            <a:r>
              <a:rPr lang="en-US" dirty="0"/>
              <a:t>Purposes for Employer Feedback</a:t>
            </a:r>
          </a:p>
        </p:txBody>
      </p:sp>
      <p:sp>
        <p:nvSpPr>
          <p:cNvPr id="4" name="Slide Number Placeholder 3">
            <a:extLst>
              <a:ext uri="{FF2B5EF4-FFF2-40B4-BE49-F238E27FC236}">
                <a16:creationId xmlns:a16="http://schemas.microsoft.com/office/drawing/2014/main" id="{4BDA1945-D524-4572-AC2A-05BAF96D1A7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2" name="Slide 11">
            <a:hlinkClick r:id="" action="ppaction://media"/>
            <a:extLst>
              <a:ext uri="{FF2B5EF4-FFF2-40B4-BE49-F238E27FC236}">
                <a16:creationId xmlns:a16="http://schemas.microsoft.com/office/drawing/2014/main" id="{F88F4BD2-684F-4025-B203-2B1B1466FB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9234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4D8A127-6D9D-4F1B-82B4-F167CA60704A}"/>
              </a:ext>
            </a:extLst>
          </p:cNvPr>
          <p:cNvSpPr>
            <a:spLocks noGrp="1"/>
          </p:cNvSpPr>
          <p:nvPr>
            <p:ph idx="1"/>
          </p:nvPr>
        </p:nvSpPr>
        <p:spPr/>
        <p:txBody>
          <a:bodyPr/>
          <a:lstStyle/>
          <a:p>
            <a:r>
              <a:rPr lang="en-US" dirty="0"/>
              <a:t>Refer to Handout 4, Decision Point 1.</a:t>
            </a:r>
          </a:p>
          <a:p>
            <a:r>
              <a:rPr lang="en-US" dirty="0"/>
              <a:t>In your teams, discuss and complete the checklist for employer feedback purpose(s) that best fits your state, district, or school.</a:t>
            </a:r>
          </a:p>
          <a:p>
            <a:r>
              <a:rPr lang="en-US" dirty="0"/>
              <a:t>Capture your final decision on the handout.</a:t>
            </a:r>
          </a:p>
        </p:txBody>
      </p:sp>
      <p:sp>
        <p:nvSpPr>
          <p:cNvPr id="5" name="Title 4">
            <a:extLst>
              <a:ext uri="{FF2B5EF4-FFF2-40B4-BE49-F238E27FC236}">
                <a16:creationId xmlns:a16="http://schemas.microsoft.com/office/drawing/2014/main" id="{DFE077DE-704D-4F7D-9CF5-911310AEA0A7}"/>
              </a:ext>
            </a:extLst>
          </p:cNvPr>
          <p:cNvSpPr>
            <a:spLocks noGrp="1"/>
          </p:cNvSpPr>
          <p:nvPr>
            <p:ph type="title"/>
          </p:nvPr>
        </p:nvSpPr>
        <p:spPr/>
        <p:txBody>
          <a:bodyPr/>
          <a:lstStyle/>
          <a:p>
            <a:r>
              <a:rPr lang="en-US" dirty="0"/>
              <a:t>Discussion: Purpose of Employer Feedback</a:t>
            </a:r>
          </a:p>
        </p:txBody>
      </p:sp>
      <p:sp>
        <p:nvSpPr>
          <p:cNvPr id="3" name="Slide Number Placeholder 2">
            <a:extLst>
              <a:ext uri="{FF2B5EF4-FFF2-40B4-BE49-F238E27FC236}">
                <a16:creationId xmlns:a16="http://schemas.microsoft.com/office/drawing/2014/main" id="{AAEDD40E-B137-4BBD-A35C-27954E9DB8AE}"/>
              </a:ext>
            </a:extLst>
          </p:cNvPr>
          <p:cNvSpPr>
            <a:spLocks noGrp="1"/>
          </p:cNvSpPr>
          <p:nvPr>
            <p:ph type="sldNum" sz="quarter" idx="10"/>
          </p:nvPr>
        </p:nvSpPr>
        <p:spPr/>
        <p:txBody>
          <a:bodyPr/>
          <a:lstStyle/>
          <a:p>
            <a:pPr algn="r"/>
            <a:fld id="{F3477EC8-074D-41C4-94AE-E9EA7CEEA348}" type="slidenum">
              <a:rPr lang="en-US" smtClean="0"/>
              <a:pPr algn="r"/>
              <a:t>12</a:t>
            </a:fld>
            <a:endParaRPr lang="en-US" dirty="0"/>
          </a:p>
        </p:txBody>
      </p:sp>
      <p:pic>
        <p:nvPicPr>
          <p:cNvPr id="2" name="Slide 12">
            <a:hlinkClick r:id="" action="ppaction://media"/>
            <a:extLst>
              <a:ext uri="{FF2B5EF4-FFF2-40B4-BE49-F238E27FC236}">
                <a16:creationId xmlns:a16="http://schemas.microsoft.com/office/drawing/2014/main" id="{5F52E423-53BB-4683-B436-2790613771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3701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F01DD6-C952-4798-8665-EC24B1141462}"/>
              </a:ext>
            </a:extLst>
          </p:cNvPr>
          <p:cNvSpPr>
            <a:spLocks noGrp="1"/>
          </p:cNvSpPr>
          <p:nvPr>
            <p:ph type="title"/>
          </p:nvPr>
        </p:nvSpPr>
        <p:spPr>
          <a:xfrm>
            <a:off x="687388" y="2821211"/>
            <a:ext cx="8229600" cy="1446550"/>
          </a:xfrm>
        </p:spPr>
        <p:txBody>
          <a:bodyPr/>
          <a:lstStyle/>
          <a:p>
            <a:r>
              <a:rPr lang="en-US" dirty="0"/>
              <a:t>Decision Point 2: Define the Knowledge and Skills</a:t>
            </a:r>
          </a:p>
        </p:txBody>
      </p:sp>
      <p:sp>
        <p:nvSpPr>
          <p:cNvPr id="4" name="Slide Number Placeholder 3">
            <a:extLst>
              <a:ext uri="{FF2B5EF4-FFF2-40B4-BE49-F238E27FC236}">
                <a16:creationId xmlns:a16="http://schemas.microsoft.com/office/drawing/2014/main" id="{536EA952-9C8E-44F6-97E6-C0FD560F64AC}"/>
              </a:ext>
            </a:extLst>
          </p:cNvPr>
          <p:cNvSpPr>
            <a:spLocks noGrp="1"/>
          </p:cNvSpPr>
          <p:nvPr>
            <p:ph type="sldNum" sz="quarter" idx="12"/>
          </p:nvPr>
        </p:nvSpPr>
        <p:spPr/>
        <p:txBody>
          <a:bodyPr/>
          <a:lstStyle/>
          <a:p>
            <a:pPr algn="r"/>
            <a:fld id="{F3477EC8-074D-41C4-94AE-E9EA7CEEA348}" type="slidenum">
              <a:rPr lang="en-US" smtClean="0"/>
              <a:pPr algn="r"/>
              <a:t>13</a:t>
            </a:fld>
            <a:endParaRPr lang="en-US" dirty="0"/>
          </a:p>
        </p:txBody>
      </p:sp>
      <p:pic>
        <p:nvPicPr>
          <p:cNvPr id="2" name="Slide 13">
            <a:hlinkClick r:id="" action="ppaction://media"/>
            <a:extLst>
              <a:ext uri="{FF2B5EF4-FFF2-40B4-BE49-F238E27FC236}">
                <a16:creationId xmlns:a16="http://schemas.microsoft.com/office/drawing/2014/main" id="{320D4174-F3AA-477D-B1AF-4C011953F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5128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CB5FB-F3F3-4B37-82B7-3F9F6C0E2034}"/>
              </a:ext>
            </a:extLst>
          </p:cNvPr>
          <p:cNvSpPr>
            <a:spLocks noGrp="1"/>
          </p:cNvSpPr>
          <p:nvPr>
            <p:ph type="title"/>
          </p:nvPr>
        </p:nvSpPr>
        <p:spPr/>
        <p:txBody>
          <a:bodyPr>
            <a:normAutofit fontScale="90000"/>
          </a:bodyPr>
          <a:lstStyle/>
          <a:p>
            <a:r>
              <a:rPr lang="en-US" dirty="0"/>
              <a:t>Types of Knowledge and Skills</a:t>
            </a:r>
          </a:p>
        </p:txBody>
      </p:sp>
      <p:sp>
        <p:nvSpPr>
          <p:cNvPr id="4" name="Slide Number Placeholder 3">
            <a:extLst>
              <a:ext uri="{FF2B5EF4-FFF2-40B4-BE49-F238E27FC236}">
                <a16:creationId xmlns:a16="http://schemas.microsoft.com/office/drawing/2014/main" id="{08725C07-AAFD-4D8D-B470-87F1F1291DC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graphicFrame>
        <p:nvGraphicFramePr>
          <p:cNvPr id="7" name="Content Placeholder 7">
            <a:extLst>
              <a:ext uri="{FF2B5EF4-FFF2-40B4-BE49-F238E27FC236}">
                <a16:creationId xmlns:a16="http://schemas.microsoft.com/office/drawing/2014/main" id="{C2B52F2E-1A6F-4449-B88E-CFFD1A644C27}"/>
              </a:ext>
            </a:extLst>
          </p:cNvPr>
          <p:cNvGraphicFramePr>
            <a:graphicFrameLocks noGrp="1"/>
          </p:cNvGraphicFramePr>
          <p:nvPr>
            <p:ph sz="quarter" idx="11"/>
            <p:extLst>
              <p:ext uri="{D42A27DB-BD31-4B8C-83A1-F6EECF244321}">
                <p14:modId xmlns:p14="http://schemas.microsoft.com/office/powerpoint/2010/main" val="1452739377"/>
              </p:ext>
            </p:extLst>
          </p:nvPr>
        </p:nvGraphicFramePr>
        <p:xfrm>
          <a:off x="114300" y="1125539"/>
          <a:ext cx="8915400" cy="45241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4">
            <a:hlinkClick r:id="" action="ppaction://media"/>
            <a:extLst>
              <a:ext uri="{FF2B5EF4-FFF2-40B4-BE49-F238E27FC236}">
                <a16:creationId xmlns:a16="http://schemas.microsoft.com/office/drawing/2014/main" id="{55890103-9003-47B8-BE70-E2F51D7168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2214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099E99-8574-4CEA-94D5-93BC2A167B6C}"/>
              </a:ext>
            </a:extLst>
          </p:cNvPr>
          <p:cNvSpPr>
            <a:spLocks noGrp="1"/>
          </p:cNvSpPr>
          <p:nvPr>
            <p:ph type="title"/>
          </p:nvPr>
        </p:nvSpPr>
        <p:spPr/>
        <p:txBody>
          <a:bodyPr>
            <a:normAutofit/>
          </a:bodyPr>
          <a:lstStyle/>
          <a:p>
            <a:r>
              <a:rPr lang="en-US" sz="4000" dirty="0"/>
              <a:t>Approaches to Defining Knowledge and Skills</a:t>
            </a:r>
          </a:p>
        </p:txBody>
      </p:sp>
      <p:sp>
        <p:nvSpPr>
          <p:cNvPr id="4" name="Slide Number Placeholder 3">
            <a:extLst>
              <a:ext uri="{FF2B5EF4-FFF2-40B4-BE49-F238E27FC236}">
                <a16:creationId xmlns:a16="http://schemas.microsoft.com/office/drawing/2014/main" id="{F3C8F812-B4EC-4E4E-877C-AC9D5DE56EDA}"/>
              </a:ext>
            </a:extLst>
          </p:cNvPr>
          <p:cNvSpPr>
            <a:spLocks noGrp="1"/>
          </p:cNvSpPr>
          <p:nvPr>
            <p:ph type="sldNum" sz="quarter" idx="10"/>
          </p:nvPr>
        </p:nvSpPr>
        <p:spPr/>
        <p:txBody>
          <a:bodyPr/>
          <a:lstStyle/>
          <a:p>
            <a:pPr algn="r"/>
            <a:fld id="{F3477EC8-074D-41C4-94AE-E9EA7CEEA348}" type="slidenum">
              <a:rPr lang="en-US" smtClean="0"/>
              <a:pPr algn="r"/>
              <a:t>15</a:t>
            </a:fld>
            <a:endParaRPr lang="en-US" dirty="0"/>
          </a:p>
        </p:txBody>
      </p:sp>
      <p:graphicFrame>
        <p:nvGraphicFramePr>
          <p:cNvPr id="6" name="Content Placeholder 5">
            <a:extLst>
              <a:ext uri="{FF2B5EF4-FFF2-40B4-BE49-F238E27FC236}">
                <a16:creationId xmlns:a16="http://schemas.microsoft.com/office/drawing/2014/main" id="{986BD39F-8594-4BBA-9DF5-7D9D77DB19BB}"/>
              </a:ext>
            </a:extLst>
          </p:cNvPr>
          <p:cNvGraphicFramePr>
            <a:graphicFrameLocks noGrp="1"/>
          </p:cNvGraphicFramePr>
          <p:nvPr>
            <p:ph sz="quarter" idx="11"/>
            <p:extLst>
              <p:ext uri="{D42A27DB-BD31-4B8C-83A1-F6EECF244321}">
                <p14:modId xmlns:p14="http://schemas.microsoft.com/office/powerpoint/2010/main" val="584007663"/>
              </p:ext>
            </p:extLst>
          </p:nvPr>
        </p:nvGraphicFramePr>
        <p:xfrm>
          <a:off x="114300" y="1125538"/>
          <a:ext cx="8915400" cy="4759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phic 7" descr="Checklist">
            <a:extLst>
              <a:ext uri="{FF2B5EF4-FFF2-40B4-BE49-F238E27FC236}">
                <a16:creationId xmlns:a16="http://schemas.microsoft.com/office/drawing/2014/main" id="{F482F982-8A3E-45B9-AB4A-9741F331A97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7895" y="3656425"/>
            <a:ext cx="815009" cy="815009"/>
          </a:xfrm>
          <a:prstGeom prst="rect">
            <a:avLst/>
          </a:prstGeom>
        </p:spPr>
      </p:pic>
      <p:pic>
        <p:nvPicPr>
          <p:cNvPr id="10" name="Graphic 9" descr="Chat">
            <a:extLst>
              <a:ext uri="{FF2B5EF4-FFF2-40B4-BE49-F238E27FC236}">
                <a16:creationId xmlns:a16="http://schemas.microsoft.com/office/drawing/2014/main" id="{F134D146-6343-4AA1-9923-E84C189794C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8504" y="2529512"/>
            <a:ext cx="914400" cy="914400"/>
          </a:xfrm>
          <a:prstGeom prst="rect">
            <a:avLst/>
          </a:prstGeom>
        </p:spPr>
      </p:pic>
      <p:pic>
        <p:nvPicPr>
          <p:cNvPr id="14" name="Graphic 13" descr="Download from cloud">
            <a:extLst>
              <a:ext uri="{FF2B5EF4-FFF2-40B4-BE49-F238E27FC236}">
                <a16:creationId xmlns:a16="http://schemas.microsoft.com/office/drawing/2014/main" id="{20D8636B-01E1-4978-943A-92610FBA8410}"/>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80999" y="4661887"/>
            <a:ext cx="914400" cy="914400"/>
          </a:xfrm>
          <a:prstGeom prst="rect">
            <a:avLst/>
          </a:prstGeom>
        </p:spPr>
      </p:pic>
      <p:pic>
        <p:nvPicPr>
          <p:cNvPr id="16" name="Graphic 15" descr="Users">
            <a:extLst>
              <a:ext uri="{FF2B5EF4-FFF2-40B4-BE49-F238E27FC236}">
                <a16:creationId xmlns:a16="http://schemas.microsoft.com/office/drawing/2014/main" id="{84B90DF9-1BD4-4AF7-B7BC-16ABBC15AAB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80999" y="1370325"/>
            <a:ext cx="914400" cy="914400"/>
          </a:xfrm>
          <a:prstGeom prst="rect">
            <a:avLst/>
          </a:prstGeom>
        </p:spPr>
      </p:pic>
      <p:pic>
        <p:nvPicPr>
          <p:cNvPr id="2" name="Slide 15">
            <a:hlinkClick r:id="" action="ppaction://media"/>
            <a:extLst>
              <a:ext uri="{FF2B5EF4-FFF2-40B4-BE49-F238E27FC236}">
                <a16:creationId xmlns:a16="http://schemas.microsoft.com/office/drawing/2014/main" id="{B8E37C09-B894-4FCF-903F-08BBD1A1773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7505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E5011B-979C-4CCB-BB91-4AE9B0EF8F8C}"/>
              </a:ext>
            </a:extLst>
          </p:cNvPr>
          <p:cNvSpPr>
            <a:spLocks noGrp="1"/>
          </p:cNvSpPr>
          <p:nvPr>
            <p:ph idx="1"/>
          </p:nvPr>
        </p:nvSpPr>
        <p:spPr/>
        <p:txBody>
          <a:bodyPr/>
          <a:lstStyle/>
          <a:p>
            <a:r>
              <a:rPr lang="en-US" dirty="0"/>
              <a:t>Describes development of knowledge and skills at the student level.</a:t>
            </a:r>
          </a:p>
          <a:p>
            <a:r>
              <a:rPr lang="en-US" dirty="0"/>
              <a:t>Description of skills is written concisely for employers and students to understand.</a:t>
            </a:r>
          </a:p>
        </p:txBody>
      </p:sp>
      <p:sp>
        <p:nvSpPr>
          <p:cNvPr id="2" name="Title 1">
            <a:extLst>
              <a:ext uri="{FF2B5EF4-FFF2-40B4-BE49-F238E27FC236}">
                <a16:creationId xmlns:a16="http://schemas.microsoft.com/office/drawing/2014/main" id="{672D9B82-2FC1-4CE9-8C4D-54715909233D}"/>
              </a:ext>
            </a:extLst>
          </p:cNvPr>
          <p:cNvSpPr>
            <a:spLocks noGrp="1"/>
          </p:cNvSpPr>
          <p:nvPr>
            <p:ph type="title"/>
          </p:nvPr>
        </p:nvSpPr>
        <p:spPr/>
        <p:txBody>
          <a:bodyPr>
            <a:normAutofit/>
          </a:bodyPr>
          <a:lstStyle/>
          <a:p>
            <a:r>
              <a:rPr lang="en-US" dirty="0"/>
              <a:t>Considerations for Defining Skills </a:t>
            </a:r>
          </a:p>
        </p:txBody>
      </p:sp>
      <p:sp>
        <p:nvSpPr>
          <p:cNvPr id="3" name="Slide Number Placeholder 2">
            <a:extLst>
              <a:ext uri="{FF2B5EF4-FFF2-40B4-BE49-F238E27FC236}">
                <a16:creationId xmlns:a16="http://schemas.microsoft.com/office/drawing/2014/main" id="{D76D5A1D-574C-4630-81E0-C79C9050B92E}"/>
              </a:ext>
            </a:extLst>
          </p:cNvPr>
          <p:cNvSpPr>
            <a:spLocks noGrp="1"/>
          </p:cNvSpPr>
          <p:nvPr>
            <p:ph type="sldNum" sz="quarter" idx="10"/>
          </p:nvPr>
        </p:nvSpPr>
        <p:spPr/>
        <p:txBody>
          <a:bodyPr/>
          <a:lstStyle/>
          <a:p>
            <a:fld id="{99A20822-4A49-4D36-86E3-300BA48D3F00}" type="slidenum">
              <a:rPr lang="en-US" smtClean="0"/>
              <a:t>16</a:t>
            </a:fld>
            <a:endParaRPr lang="en-US" dirty="0"/>
          </a:p>
        </p:txBody>
      </p:sp>
      <p:pic>
        <p:nvPicPr>
          <p:cNvPr id="5" name="Slide 16">
            <a:hlinkClick r:id="" action="ppaction://media"/>
            <a:extLst>
              <a:ext uri="{FF2B5EF4-FFF2-40B4-BE49-F238E27FC236}">
                <a16:creationId xmlns:a16="http://schemas.microsoft.com/office/drawing/2014/main" id="{12398D9F-E0D5-4068-9723-55DAE1A371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2731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0A66373-3FDB-480C-9467-36CD12188128}"/>
              </a:ext>
            </a:extLst>
          </p:cNvPr>
          <p:cNvSpPr>
            <a:spLocks noGrp="1"/>
          </p:cNvSpPr>
          <p:nvPr>
            <p:ph idx="1"/>
          </p:nvPr>
        </p:nvSpPr>
        <p:spPr/>
        <p:txBody>
          <a:bodyPr/>
          <a:lstStyle/>
          <a:p>
            <a:r>
              <a:rPr lang="en-US" dirty="0"/>
              <a:t>Refer to Handout 4, Decision Point 2.</a:t>
            </a:r>
          </a:p>
          <a:p>
            <a:r>
              <a:rPr lang="en-US" dirty="0"/>
              <a:t>In your teams, discuss the guiding questions to define your knowledge and skills for the employer feedback.</a:t>
            </a:r>
          </a:p>
          <a:p>
            <a:r>
              <a:rPr lang="en-US" dirty="0"/>
              <a:t>Capture your final decision on the handout.</a:t>
            </a:r>
          </a:p>
        </p:txBody>
      </p:sp>
      <p:sp>
        <p:nvSpPr>
          <p:cNvPr id="5" name="Title 4">
            <a:extLst>
              <a:ext uri="{FF2B5EF4-FFF2-40B4-BE49-F238E27FC236}">
                <a16:creationId xmlns:a16="http://schemas.microsoft.com/office/drawing/2014/main" id="{145A2CAC-9FA9-48B0-B1BD-49C4B1E7A065}"/>
              </a:ext>
            </a:extLst>
          </p:cNvPr>
          <p:cNvSpPr>
            <a:spLocks noGrp="1"/>
          </p:cNvSpPr>
          <p:nvPr>
            <p:ph type="title"/>
          </p:nvPr>
        </p:nvSpPr>
        <p:spPr/>
        <p:txBody>
          <a:bodyPr>
            <a:normAutofit/>
          </a:bodyPr>
          <a:lstStyle/>
          <a:p>
            <a:r>
              <a:rPr lang="en-US" dirty="0"/>
              <a:t>Discussion: Defining Knowledge and Skills</a:t>
            </a:r>
          </a:p>
        </p:txBody>
      </p:sp>
      <p:sp>
        <p:nvSpPr>
          <p:cNvPr id="3" name="Slide Number Placeholder 2">
            <a:extLst>
              <a:ext uri="{FF2B5EF4-FFF2-40B4-BE49-F238E27FC236}">
                <a16:creationId xmlns:a16="http://schemas.microsoft.com/office/drawing/2014/main" id="{B8F2B983-B838-4260-8575-BF163D7573AF}"/>
              </a:ext>
            </a:extLst>
          </p:cNvPr>
          <p:cNvSpPr>
            <a:spLocks noGrp="1"/>
          </p:cNvSpPr>
          <p:nvPr>
            <p:ph type="sldNum" sz="quarter" idx="10"/>
          </p:nvPr>
        </p:nvSpPr>
        <p:spPr/>
        <p:txBody>
          <a:bodyPr/>
          <a:lstStyle/>
          <a:p>
            <a:pPr algn="r"/>
            <a:fld id="{F3477EC8-074D-41C4-94AE-E9EA7CEEA348}" type="slidenum">
              <a:rPr lang="en-US" smtClean="0"/>
              <a:pPr algn="r"/>
              <a:t>17</a:t>
            </a:fld>
            <a:endParaRPr lang="en-US" dirty="0"/>
          </a:p>
        </p:txBody>
      </p:sp>
      <p:pic>
        <p:nvPicPr>
          <p:cNvPr id="2" name="Slide 17">
            <a:hlinkClick r:id="" action="ppaction://media"/>
            <a:extLst>
              <a:ext uri="{FF2B5EF4-FFF2-40B4-BE49-F238E27FC236}">
                <a16:creationId xmlns:a16="http://schemas.microsoft.com/office/drawing/2014/main" id="{D82FC6E4-C402-4B46-8F07-39F7551B0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184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1A293-565D-4FA6-9F88-05B75C18D72E}"/>
              </a:ext>
            </a:extLst>
          </p:cNvPr>
          <p:cNvSpPr>
            <a:spLocks noGrp="1"/>
          </p:cNvSpPr>
          <p:nvPr>
            <p:ph type="title"/>
          </p:nvPr>
        </p:nvSpPr>
        <p:spPr>
          <a:xfrm>
            <a:off x="687388" y="2821211"/>
            <a:ext cx="8229600" cy="1446550"/>
          </a:xfrm>
        </p:spPr>
        <p:txBody>
          <a:bodyPr/>
          <a:lstStyle/>
          <a:p>
            <a:r>
              <a:rPr lang="en-US" dirty="0"/>
              <a:t>Decision Point 3: Select the Type of Employer Feedback </a:t>
            </a:r>
          </a:p>
        </p:txBody>
      </p:sp>
      <p:sp>
        <p:nvSpPr>
          <p:cNvPr id="4" name="Slide Number Placeholder 3">
            <a:extLst>
              <a:ext uri="{FF2B5EF4-FFF2-40B4-BE49-F238E27FC236}">
                <a16:creationId xmlns:a16="http://schemas.microsoft.com/office/drawing/2014/main" id="{08A2F4C4-EA5E-457D-BEB1-A3D18439094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pitchFamily="34" charset="0"/>
                <a:ea typeface="ＭＳ Ｐゴシック"/>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dirty="0">
              <a:ln>
                <a:noFill/>
              </a:ln>
              <a:solidFill>
                <a:srgbClr val="FFFFFF">
                  <a:lumMod val="75000"/>
                </a:srgbClr>
              </a:solidFill>
              <a:effectLst/>
              <a:uLnTx/>
              <a:uFillTx/>
              <a:latin typeface="Arial" pitchFamily="34" charset="0"/>
              <a:ea typeface="ＭＳ Ｐゴシック"/>
            </a:endParaRPr>
          </a:p>
        </p:txBody>
      </p:sp>
      <p:pic>
        <p:nvPicPr>
          <p:cNvPr id="2" name="Slide 18">
            <a:hlinkClick r:id="" action="ppaction://media"/>
            <a:extLst>
              <a:ext uri="{FF2B5EF4-FFF2-40B4-BE49-F238E27FC236}">
                <a16:creationId xmlns:a16="http://schemas.microsoft.com/office/drawing/2014/main" id="{0BAF8B75-522C-4ADD-B7E3-A2368CF33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574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6DDD91-3A89-4F10-851A-A96D06A99097}"/>
              </a:ext>
            </a:extLst>
          </p:cNvPr>
          <p:cNvSpPr>
            <a:spLocks noGrp="1"/>
          </p:cNvSpPr>
          <p:nvPr>
            <p:ph type="title"/>
          </p:nvPr>
        </p:nvSpPr>
        <p:spPr/>
        <p:txBody>
          <a:bodyPr>
            <a:normAutofit fontScale="90000"/>
          </a:bodyPr>
          <a:lstStyle/>
          <a:p>
            <a:r>
              <a:rPr lang="en-US" dirty="0"/>
              <a:t>Types of Employer Feedback</a:t>
            </a:r>
          </a:p>
        </p:txBody>
      </p:sp>
      <p:sp>
        <p:nvSpPr>
          <p:cNvPr id="4" name="Slide Number Placeholder 3">
            <a:extLst>
              <a:ext uri="{FF2B5EF4-FFF2-40B4-BE49-F238E27FC236}">
                <a16:creationId xmlns:a16="http://schemas.microsoft.com/office/drawing/2014/main" id="{93F3FC5E-537F-4C25-B9C4-75532A6C7B74}"/>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1A8B8B9-B651-4439-A868-E8F04EF81465}"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graphicFrame>
        <p:nvGraphicFramePr>
          <p:cNvPr id="3" name="Content Placeholder 2">
            <a:extLst>
              <a:ext uri="{FF2B5EF4-FFF2-40B4-BE49-F238E27FC236}">
                <a16:creationId xmlns:a16="http://schemas.microsoft.com/office/drawing/2014/main" id="{CE472B60-880D-4594-9B78-AFDB1F9BE428}"/>
              </a:ext>
            </a:extLst>
          </p:cNvPr>
          <p:cNvGraphicFramePr>
            <a:graphicFrameLocks noGrp="1"/>
          </p:cNvGraphicFramePr>
          <p:nvPr>
            <p:ph sz="quarter" idx="11"/>
            <p:extLst>
              <p:ext uri="{D42A27DB-BD31-4B8C-83A1-F6EECF244321}">
                <p14:modId xmlns:p14="http://schemas.microsoft.com/office/powerpoint/2010/main" val="993903534"/>
              </p:ext>
            </p:extLst>
          </p:nvPr>
        </p:nvGraphicFramePr>
        <p:xfrm>
          <a:off x="114300" y="1125538"/>
          <a:ext cx="8915400" cy="4759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9">
            <a:hlinkClick r:id="" action="ppaction://media"/>
            <a:extLst>
              <a:ext uri="{FF2B5EF4-FFF2-40B4-BE49-F238E27FC236}">
                <a16:creationId xmlns:a16="http://schemas.microsoft.com/office/drawing/2014/main" id="{89EC5845-FE62-4258-829D-A6550335EF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895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2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dirty="0"/>
              <a:t>Module 1: Selecting Appropriate Measures</a:t>
            </a:r>
          </a:p>
          <a:p>
            <a:r>
              <a:rPr lang="en-US" dirty="0"/>
              <a:t>Module 2: Developing Portfolios</a:t>
            </a:r>
          </a:p>
          <a:p>
            <a:r>
              <a:rPr lang="en-US" dirty="0"/>
              <a:t>Module 3: Designing Rubrics</a:t>
            </a:r>
          </a:p>
          <a:p>
            <a:r>
              <a:rPr lang="en-US" b="1" dirty="0"/>
              <a:t>Module 4: Constructing Employer Feedback and Evaluation</a:t>
            </a:r>
          </a:p>
          <a:p>
            <a:r>
              <a:rPr lang="en-US" dirty="0"/>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dirty="0"/>
              <a:t>Work-Based Learning Module Series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algn="r"/>
            <a:fld id="{F3477EC8-074D-41C4-94AE-E9EA7CEEA348}" type="slidenum">
              <a:rPr lang="en-US" smtClean="0"/>
              <a:pPr algn="r"/>
              <a:t>2</a:t>
            </a:fld>
            <a:endParaRPr lang="en-US" dirty="0"/>
          </a:p>
        </p:txBody>
      </p:sp>
      <p:pic>
        <p:nvPicPr>
          <p:cNvPr id="5" name="Slide 2">
            <a:hlinkClick r:id="" action="ppaction://media"/>
            <a:extLst>
              <a:ext uri="{FF2B5EF4-FFF2-40B4-BE49-F238E27FC236}">
                <a16:creationId xmlns:a16="http://schemas.microsoft.com/office/drawing/2014/main" id="{FB4965A5-0A15-4B25-A1DC-DD4F89DFD9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2839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EE600-0254-4077-8365-2FDD0161C7E2}"/>
              </a:ext>
            </a:extLst>
          </p:cNvPr>
          <p:cNvSpPr>
            <a:spLocks noGrp="1"/>
          </p:cNvSpPr>
          <p:nvPr>
            <p:ph type="title"/>
          </p:nvPr>
        </p:nvSpPr>
        <p:spPr/>
        <p:txBody>
          <a:bodyPr>
            <a:normAutofit fontScale="90000"/>
          </a:bodyPr>
          <a:lstStyle/>
          <a:p>
            <a:r>
              <a:rPr lang="en-US" dirty="0"/>
              <a:t>Rubric Example: California</a:t>
            </a:r>
          </a:p>
        </p:txBody>
      </p:sp>
      <p:sp>
        <p:nvSpPr>
          <p:cNvPr id="4" name="Slide Number Placeholder 3">
            <a:extLst>
              <a:ext uri="{FF2B5EF4-FFF2-40B4-BE49-F238E27FC236}">
                <a16:creationId xmlns:a16="http://schemas.microsoft.com/office/drawing/2014/main" id="{62D24FEC-2C59-44A3-BFED-3EC195CD2C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7" name="TextBox 6">
            <a:extLst>
              <a:ext uri="{FF2B5EF4-FFF2-40B4-BE49-F238E27FC236}">
                <a16:creationId xmlns:a16="http://schemas.microsoft.com/office/drawing/2014/main" id="{871D1AE2-26CB-4CFF-AD99-F45B61476F70}"/>
              </a:ext>
            </a:extLst>
          </p:cNvPr>
          <p:cNvSpPr txBox="1"/>
          <p:nvPr/>
        </p:nvSpPr>
        <p:spPr>
          <a:xfrm>
            <a:off x="4186647" y="5548607"/>
            <a:ext cx="351431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5"/>
              </a:rPr>
              <a:t>California Department of Education, n.d.</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8" name="Content Placeholder 7">
            <a:extLst>
              <a:ext uri="{FF2B5EF4-FFF2-40B4-BE49-F238E27FC236}">
                <a16:creationId xmlns:a16="http://schemas.microsoft.com/office/drawing/2014/main" id="{1D5F006E-305D-4D1B-A31B-F72EF7146845}"/>
              </a:ext>
            </a:extLst>
          </p:cNvPr>
          <p:cNvPicPr>
            <a:picLocks noGrp="1" noChangeAspect="1"/>
          </p:cNvPicPr>
          <p:nvPr>
            <p:ph sz="quarter" idx="11"/>
          </p:nvPr>
        </p:nvPicPr>
        <p:blipFill>
          <a:blip r:embed="rId6"/>
          <a:stretch>
            <a:fillRect/>
          </a:stretch>
        </p:blipFill>
        <p:spPr>
          <a:xfrm>
            <a:off x="1443037" y="1514475"/>
            <a:ext cx="6257925" cy="3981450"/>
          </a:xfrm>
          <a:prstGeom prst="rect">
            <a:avLst/>
          </a:prstGeom>
        </p:spPr>
      </p:pic>
      <p:pic>
        <p:nvPicPr>
          <p:cNvPr id="2" name="Slide 20">
            <a:hlinkClick r:id="" action="ppaction://media"/>
            <a:extLst>
              <a:ext uri="{FF2B5EF4-FFF2-40B4-BE49-F238E27FC236}">
                <a16:creationId xmlns:a16="http://schemas.microsoft.com/office/drawing/2014/main" id="{9708EB73-0B96-4633-A56D-E18BB1B2E3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6110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EE600-0254-4077-8365-2FDD0161C7E2}"/>
              </a:ext>
            </a:extLst>
          </p:cNvPr>
          <p:cNvSpPr>
            <a:spLocks noGrp="1"/>
          </p:cNvSpPr>
          <p:nvPr>
            <p:ph type="title"/>
          </p:nvPr>
        </p:nvSpPr>
        <p:spPr/>
        <p:txBody>
          <a:bodyPr>
            <a:normAutofit fontScale="90000"/>
          </a:bodyPr>
          <a:lstStyle/>
          <a:p>
            <a:r>
              <a:rPr lang="en-US" dirty="0"/>
              <a:t>Likert Scale Example: West Virginia</a:t>
            </a:r>
          </a:p>
        </p:txBody>
      </p:sp>
      <p:sp>
        <p:nvSpPr>
          <p:cNvPr id="4" name="Slide Number Placeholder 3">
            <a:extLst>
              <a:ext uri="{FF2B5EF4-FFF2-40B4-BE49-F238E27FC236}">
                <a16:creationId xmlns:a16="http://schemas.microsoft.com/office/drawing/2014/main" id="{62D24FEC-2C59-44A3-BFED-3EC195CD2C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7" name="TextBox 6">
            <a:extLst>
              <a:ext uri="{FF2B5EF4-FFF2-40B4-BE49-F238E27FC236}">
                <a16:creationId xmlns:a16="http://schemas.microsoft.com/office/drawing/2014/main" id="{871D1AE2-26CB-4CFF-AD99-F45B61476F70}"/>
              </a:ext>
            </a:extLst>
          </p:cNvPr>
          <p:cNvSpPr txBox="1"/>
          <p:nvPr/>
        </p:nvSpPr>
        <p:spPr>
          <a:xfrm>
            <a:off x="7088423" y="5118101"/>
            <a:ext cx="1823801"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5"/>
              </a:rPr>
              <a:t>West Virginia Department of Education, 2012, p. 62</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8" name="Content Placeholder 7">
            <a:extLst>
              <a:ext uri="{FF2B5EF4-FFF2-40B4-BE49-F238E27FC236}">
                <a16:creationId xmlns:a16="http://schemas.microsoft.com/office/drawing/2014/main" id="{BCA75274-19E6-40E0-9EB7-357F9CFE2CB8}"/>
              </a:ext>
            </a:extLst>
          </p:cNvPr>
          <p:cNvPicPr>
            <a:picLocks noGrp="1" noChangeAspect="1"/>
          </p:cNvPicPr>
          <p:nvPr>
            <p:ph sz="quarter" idx="11"/>
          </p:nvPr>
        </p:nvPicPr>
        <p:blipFill>
          <a:blip r:embed="rId6"/>
          <a:stretch>
            <a:fillRect/>
          </a:stretch>
        </p:blipFill>
        <p:spPr>
          <a:xfrm>
            <a:off x="2055575" y="1125538"/>
            <a:ext cx="5032849" cy="4759325"/>
          </a:xfrm>
          <a:prstGeom prst="rect">
            <a:avLst/>
          </a:prstGeom>
        </p:spPr>
      </p:pic>
      <p:pic>
        <p:nvPicPr>
          <p:cNvPr id="2" name="Slide 21">
            <a:hlinkClick r:id="" action="ppaction://media"/>
            <a:extLst>
              <a:ext uri="{FF2B5EF4-FFF2-40B4-BE49-F238E27FC236}">
                <a16:creationId xmlns:a16="http://schemas.microsoft.com/office/drawing/2014/main" id="{726E4C09-5588-4DEF-B8F0-380DE28195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6574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8B8858-C7CE-4FD3-8224-EFFE86563F94}"/>
              </a:ext>
            </a:extLst>
          </p:cNvPr>
          <p:cNvSpPr>
            <a:spLocks noGrp="1"/>
          </p:cNvSpPr>
          <p:nvPr>
            <p:ph type="title"/>
          </p:nvPr>
        </p:nvSpPr>
        <p:spPr/>
        <p:txBody>
          <a:bodyPr>
            <a:normAutofit/>
          </a:bodyPr>
          <a:lstStyle/>
          <a:p>
            <a:r>
              <a:rPr lang="en-US" sz="4000" dirty="0"/>
              <a:t>Reflection Example: Nebraska</a:t>
            </a:r>
          </a:p>
        </p:txBody>
      </p:sp>
      <p:sp>
        <p:nvSpPr>
          <p:cNvPr id="4" name="Slide Number Placeholder 3">
            <a:extLst>
              <a:ext uri="{FF2B5EF4-FFF2-40B4-BE49-F238E27FC236}">
                <a16:creationId xmlns:a16="http://schemas.microsoft.com/office/drawing/2014/main" id="{81E9221A-6EC7-4B0A-B4EF-1DEA759FDEA2}"/>
              </a:ext>
            </a:extLst>
          </p:cNvPr>
          <p:cNvSpPr>
            <a:spLocks noGrp="1"/>
          </p:cNvSpPr>
          <p:nvPr>
            <p:ph type="sldNum" sz="quarter" idx="10"/>
          </p:nvPr>
        </p:nvSpPr>
        <p:spPr/>
        <p:txBody>
          <a:bodyPr/>
          <a:lstStyle/>
          <a:p>
            <a:pPr algn="r"/>
            <a:fld id="{F3477EC8-074D-41C4-94AE-E9EA7CEEA348}" type="slidenum">
              <a:rPr lang="en-US" smtClean="0"/>
              <a:pPr algn="r"/>
              <a:t>22</a:t>
            </a:fld>
            <a:endParaRPr lang="en-US" dirty="0"/>
          </a:p>
        </p:txBody>
      </p:sp>
      <p:pic>
        <p:nvPicPr>
          <p:cNvPr id="7" name="Content Placeholder 6">
            <a:extLst>
              <a:ext uri="{FF2B5EF4-FFF2-40B4-BE49-F238E27FC236}">
                <a16:creationId xmlns:a16="http://schemas.microsoft.com/office/drawing/2014/main" id="{48C8FE7E-3937-4736-99A9-1A4EACFA1CC2}"/>
              </a:ext>
            </a:extLst>
          </p:cNvPr>
          <p:cNvPicPr>
            <a:picLocks noGrp="1" noChangeAspect="1"/>
          </p:cNvPicPr>
          <p:nvPr>
            <p:ph sz="quarter" idx="11"/>
          </p:nvPr>
        </p:nvPicPr>
        <p:blipFill>
          <a:blip r:embed="rId5"/>
          <a:stretch>
            <a:fillRect/>
          </a:stretch>
        </p:blipFill>
        <p:spPr>
          <a:xfrm>
            <a:off x="1788395" y="1125538"/>
            <a:ext cx="5567210" cy="4759325"/>
          </a:xfrm>
          <a:prstGeom prst="rect">
            <a:avLst/>
          </a:prstGeom>
        </p:spPr>
      </p:pic>
      <p:sp>
        <p:nvSpPr>
          <p:cNvPr id="9" name="TextBox 8">
            <a:extLst>
              <a:ext uri="{FF2B5EF4-FFF2-40B4-BE49-F238E27FC236}">
                <a16:creationId xmlns:a16="http://schemas.microsoft.com/office/drawing/2014/main" id="{79E0139E-A88E-4714-A124-56B513635B72}"/>
              </a:ext>
            </a:extLst>
          </p:cNvPr>
          <p:cNvSpPr txBox="1"/>
          <p:nvPr/>
        </p:nvSpPr>
        <p:spPr>
          <a:xfrm>
            <a:off x="3708400" y="5601901"/>
            <a:ext cx="4279900" cy="28296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6"/>
              </a:rPr>
              <a:t>Nebraska Department o</a:t>
            </a:r>
            <a:r>
              <a:rPr lang="en-US" sz="1200" dirty="0">
                <a:solidFill>
                  <a:srgbClr val="000000"/>
                </a:solidFill>
                <a:latin typeface="+mn-lt"/>
                <a:ea typeface="ＭＳ Ｐゴシック" pitchFamily="-48" charset="-128"/>
                <a:hlinkClick r:id="rId6"/>
              </a:rPr>
              <a:t>f Education, n.d., p. 22</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2" name="Slide 22">
            <a:hlinkClick r:id="" action="ppaction://media"/>
            <a:extLst>
              <a:ext uri="{FF2B5EF4-FFF2-40B4-BE49-F238E27FC236}">
                <a16:creationId xmlns:a16="http://schemas.microsoft.com/office/drawing/2014/main" id="{28FE384B-06B9-45A4-B377-659BBCCF04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0636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EE600-0254-4077-8365-2FDD0161C7E2}"/>
              </a:ext>
            </a:extLst>
          </p:cNvPr>
          <p:cNvSpPr>
            <a:spLocks noGrp="1"/>
          </p:cNvSpPr>
          <p:nvPr>
            <p:ph type="title"/>
          </p:nvPr>
        </p:nvSpPr>
        <p:spPr/>
        <p:txBody>
          <a:bodyPr>
            <a:normAutofit fontScale="90000"/>
          </a:bodyPr>
          <a:lstStyle/>
          <a:p>
            <a:r>
              <a:rPr lang="en-US" dirty="0"/>
              <a:t>Results-Based Example: Kansas City</a:t>
            </a:r>
          </a:p>
        </p:txBody>
      </p:sp>
      <p:sp>
        <p:nvSpPr>
          <p:cNvPr id="4" name="Slide Number Placeholder 3">
            <a:extLst>
              <a:ext uri="{FF2B5EF4-FFF2-40B4-BE49-F238E27FC236}">
                <a16:creationId xmlns:a16="http://schemas.microsoft.com/office/drawing/2014/main" id="{62D24FEC-2C59-44A3-BFED-3EC195CD2C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7" name="TextBox 6">
            <a:extLst>
              <a:ext uri="{FF2B5EF4-FFF2-40B4-BE49-F238E27FC236}">
                <a16:creationId xmlns:a16="http://schemas.microsoft.com/office/drawing/2014/main" id="{871D1AE2-26CB-4CFF-AD99-F45B61476F70}"/>
              </a:ext>
            </a:extLst>
          </p:cNvPr>
          <p:cNvSpPr txBox="1"/>
          <p:nvPr/>
        </p:nvSpPr>
        <p:spPr>
          <a:xfrm>
            <a:off x="7467600" y="4927600"/>
            <a:ext cx="16764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5"/>
              </a:rPr>
              <a:t>Kansas City Schools, 2002, p. 190</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9" name="Content Placeholder 8">
            <a:extLst>
              <a:ext uri="{FF2B5EF4-FFF2-40B4-BE49-F238E27FC236}">
                <a16:creationId xmlns:a16="http://schemas.microsoft.com/office/drawing/2014/main" id="{93374B69-CDCB-4631-BB9D-D2D654DCB076}"/>
              </a:ext>
            </a:extLst>
          </p:cNvPr>
          <p:cNvPicPr>
            <a:picLocks noGrp="1" noChangeAspect="1"/>
          </p:cNvPicPr>
          <p:nvPr>
            <p:ph sz="quarter" idx="11"/>
          </p:nvPr>
        </p:nvPicPr>
        <p:blipFill>
          <a:blip r:embed="rId6"/>
          <a:stretch>
            <a:fillRect/>
          </a:stretch>
        </p:blipFill>
        <p:spPr>
          <a:xfrm>
            <a:off x="1776412" y="1157288"/>
            <a:ext cx="5591175" cy="4695825"/>
          </a:xfrm>
          <a:prstGeom prst="rect">
            <a:avLst/>
          </a:prstGeom>
        </p:spPr>
      </p:pic>
      <p:pic>
        <p:nvPicPr>
          <p:cNvPr id="2" name="Slide 23">
            <a:hlinkClick r:id="" action="ppaction://media"/>
            <a:extLst>
              <a:ext uri="{FF2B5EF4-FFF2-40B4-BE49-F238E27FC236}">
                <a16:creationId xmlns:a16="http://schemas.microsoft.com/office/drawing/2014/main" id="{0AFEF711-A3D9-4638-850B-BDD7EBF240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7464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E49A3C0-244A-4C3A-A860-2D28150B47E2}"/>
              </a:ext>
            </a:extLst>
          </p:cNvPr>
          <p:cNvGraphicFramePr>
            <a:graphicFrameLocks noGrp="1"/>
          </p:cNvGraphicFramePr>
          <p:nvPr>
            <p:ph idx="1"/>
            <p:extLst>
              <p:ext uri="{D42A27DB-BD31-4B8C-83A1-F6EECF244321}">
                <p14:modId xmlns:p14="http://schemas.microsoft.com/office/powerpoint/2010/main" val="2422869950"/>
              </p:ext>
            </p:extLst>
          </p:nvPr>
        </p:nvGraphicFramePr>
        <p:xfrm>
          <a:off x="687388" y="2055813"/>
          <a:ext cx="8224840" cy="2833792"/>
        </p:xfrm>
        <a:graphic>
          <a:graphicData uri="http://schemas.openxmlformats.org/drawingml/2006/table">
            <a:tbl>
              <a:tblPr firstRow="1" bandRow="1">
                <a:tableStyleId>{93296810-A885-4BE3-A3E7-6D5BEEA58F35}</a:tableStyleId>
              </a:tblPr>
              <a:tblGrid>
                <a:gridCol w="2628018">
                  <a:extLst>
                    <a:ext uri="{9D8B030D-6E8A-4147-A177-3AD203B41FA5}">
                      <a16:colId xmlns:a16="http://schemas.microsoft.com/office/drawing/2014/main" val="3645867356"/>
                    </a:ext>
                  </a:extLst>
                </a:gridCol>
                <a:gridCol w="1154363">
                  <a:extLst>
                    <a:ext uri="{9D8B030D-6E8A-4147-A177-3AD203B41FA5}">
                      <a16:colId xmlns:a16="http://schemas.microsoft.com/office/drawing/2014/main" val="1374276413"/>
                    </a:ext>
                  </a:extLst>
                </a:gridCol>
                <a:gridCol w="1350851">
                  <a:extLst>
                    <a:ext uri="{9D8B030D-6E8A-4147-A177-3AD203B41FA5}">
                      <a16:colId xmlns:a16="http://schemas.microsoft.com/office/drawing/2014/main" val="3617249970"/>
                    </a:ext>
                  </a:extLst>
                </a:gridCol>
                <a:gridCol w="1694703">
                  <a:extLst>
                    <a:ext uri="{9D8B030D-6E8A-4147-A177-3AD203B41FA5}">
                      <a16:colId xmlns:a16="http://schemas.microsoft.com/office/drawing/2014/main" val="1215280001"/>
                    </a:ext>
                  </a:extLst>
                </a:gridCol>
                <a:gridCol w="1396905">
                  <a:extLst>
                    <a:ext uri="{9D8B030D-6E8A-4147-A177-3AD203B41FA5}">
                      <a16:colId xmlns:a16="http://schemas.microsoft.com/office/drawing/2014/main" val="134296388"/>
                    </a:ext>
                  </a:extLst>
                </a:gridCol>
              </a:tblGrid>
              <a:tr h="730672">
                <a:tc>
                  <a:txBody>
                    <a:bodyPr/>
                    <a:lstStyle/>
                    <a:p>
                      <a:endParaRPr lang="en-US" sz="2400" dirty="0"/>
                    </a:p>
                  </a:txBody>
                  <a:tcPr marL="89600" marR="89600"/>
                </a:tc>
                <a:tc>
                  <a:txBody>
                    <a:bodyPr/>
                    <a:lstStyle/>
                    <a:p>
                      <a:pPr algn="ctr"/>
                      <a:r>
                        <a:rPr lang="en-US" sz="2400" dirty="0">
                          <a:solidFill>
                            <a:schemeClr val="tx1"/>
                          </a:solidFill>
                        </a:rPr>
                        <a:t>Rubric</a:t>
                      </a:r>
                    </a:p>
                  </a:txBody>
                  <a:tcPr marL="89600" marR="89600"/>
                </a:tc>
                <a:tc>
                  <a:txBody>
                    <a:bodyPr/>
                    <a:lstStyle/>
                    <a:p>
                      <a:pPr algn="ctr"/>
                      <a:r>
                        <a:rPr lang="en-US" sz="2400" dirty="0">
                          <a:solidFill>
                            <a:schemeClr val="tx1"/>
                          </a:solidFill>
                        </a:rPr>
                        <a:t>Likert Scale</a:t>
                      </a:r>
                    </a:p>
                  </a:txBody>
                  <a:tcPr marL="89600" marR="89600"/>
                </a:tc>
                <a:tc>
                  <a:txBody>
                    <a:bodyPr/>
                    <a:lstStyle/>
                    <a:p>
                      <a:pPr algn="ctr"/>
                      <a:r>
                        <a:rPr lang="en-US" sz="2400" dirty="0">
                          <a:solidFill>
                            <a:schemeClr val="tx1"/>
                          </a:solidFill>
                        </a:rPr>
                        <a:t>Reflection</a:t>
                      </a:r>
                    </a:p>
                  </a:txBody>
                  <a:tcPr marL="89600" marR="89600"/>
                </a:tc>
                <a:tc>
                  <a:txBody>
                    <a:bodyPr/>
                    <a:lstStyle/>
                    <a:p>
                      <a:pPr algn="ctr"/>
                      <a:r>
                        <a:rPr lang="en-US" sz="2400" dirty="0">
                          <a:solidFill>
                            <a:schemeClr val="tx1"/>
                          </a:solidFill>
                        </a:rPr>
                        <a:t>Results</a:t>
                      </a:r>
                    </a:p>
                  </a:txBody>
                  <a:tcPr marL="89600" marR="89600"/>
                </a:tc>
                <a:extLst>
                  <a:ext uri="{0D108BD9-81ED-4DB2-BD59-A6C34878D82A}">
                    <a16:rowId xmlns:a16="http://schemas.microsoft.com/office/drawing/2014/main" val="3212538593"/>
                  </a:ext>
                </a:extLst>
              </a:tr>
              <a:tr h="730672">
                <a:tc>
                  <a:txBody>
                    <a:bodyPr/>
                    <a:lstStyle/>
                    <a:p>
                      <a:r>
                        <a:rPr lang="en-US" sz="2400" b="1" dirty="0"/>
                        <a:t>Training and Resources</a:t>
                      </a:r>
                    </a:p>
                  </a:txBody>
                  <a:tcPr marL="89600" marR="89600"/>
                </a:tc>
                <a:tc>
                  <a:txBody>
                    <a:bodyPr/>
                    <a:lstStyle/>
                    <a:p>
                      <a:pPr algn="ctr"/>
                      <a:r>
                        <a:rPr lang="en-US" sz="2400" dirty="0"/>
                        <a:t>High</a:t>
                      </a:r>
                    </a:p>
                  </a:txBody>
                  <a:tcPr marL="89600" marR="89600"/>
                </a:tc>
                <a:tc>
                  <a:txBody>
                    <a:bodyPr/>
                    <a:lstStyle/>
                    <a:p>
                      <a:pPr algn="ctr"/>
                      <a:r>
                        <a:rPr lang="en-US" sz="2400" dirty="0"/>
                        <a:t>Medium</a:t>
                      </a:r>
                    </a:p>
                  </a:txBody>
                  <a:tcPr marL="89600" marR="89600"/>
                </a:tc>
                <a:tc>
                  <a:txBody>
                    <a:bodyPr/>
                    <a:lstStyle/>
                    <a:p>
                      <a:pPr algn="ctr"/>
                      <a:r>
                        <a:rPr lang="en-US" sz="2400" dirty="0"/>
                        <a:t>Low</a:t>
                      </a:r>
                    </a:p>
                  </a:txBody>
                  <a:tcPr marL="89600" marR="89600"/>
                </a:tc>
                <a:tc>
                  <a:txBody>
                    <a:bodyPr/>
                    <a:lstStyle/>
                    <a:p>
                      <a:pPr algn="ctr"/>
                      <a:r>
                        <a:rPr lang="en-US" sz="2400" dirty="0"/>
                        <a:t>High</a:t>
                      </a:r>
                    </a:p>
                  </a:txBody>
                  <a:tcPr marL="89600" marR="89600"/>
                </a:tc>
                <a:extLst>
                  <a:ext uri="{0D108BD9-81ED-4DB2-BD59-A6C34878D82A}">
                    <a16:rowId xmlns:a16="http://schemas.microsoft.com/office/drawing/2014/main" val="337634659"/>
                  </a:ext>
                </a:extLst>
              </a:tr>
              <a:tr h="730672">
                <a:tc>
                  <a:txBody>
                    <a:bodyPr/>
                    <a:lstStyle/>
                    <a:p>
                      <a:r>
                        <a:rPr lang="en-US" sz="2400" b="1" dirty="0"/>
                        <a:t>Calibration</a:t>
                      </a:r>
                    </a:p>
                  </a:txBody>
                  <a:tcPr marL="89600" marR="89600"/>
                </a:tc>
                <a:tc>
                  <a:txBody>
                    <a:bodyPr/>
                    <a:lstStyle/>
                    <a:p>
                      <a:pPr algn="ctr"/>
                      <a:r>
                        <a:rPr lang="en-US" sz="2400" dirty="0"/>
                        <a:t>High</a:t>
                      </a:r>
                    </a:p>
                  </a:txBody>
                  <a:tcPr marL="89600" marR="89600"/>
                </a:tc>
                <a:tc>
                  <a:txBody>
                    <a:bodyPr/>
                    <a:lstStyle/>
                    <a:p>
                      <a:pPr algn="ctr"/>
                      <a:r>
                        <a:rPr lang="en-US" sz="2400" dirty="0"/>
                        <a:t>Low</a:t>
                      </a:r>
                    </a:p>
                  </a:txBody>
                  <a:tcPr marL="89600" marR="89600"/>
                </a:tc>
                <a:tc>
                  <a:txBody>
                    <a:bodyPr/>
                    <a:lstStyle/>
                    <a:p>
                      <a:pPr algn="ctr"/>
                      <a:r>
                        <a:rPr lang="en-US" sz="2400" dirty="0"/>
                        <a:t>Low</a:t>
                      </a:r>
                    </a:p>
                  </a:txBody>
                  <a:tcPr marL="89600" marR="89600"/>
                </a:tc>
                <a:tc>
                  <a:txBody>
                    <a:bodyPr/>
                    <a:lstStyle/>
                    <a:p>
                      <a:pPr algn="ctr"/>
                      <a:r>
                        <a:rPr lang="en-US" sz="2400" dirty="0"/>
                        <a:t>High</a:t>
                      </a:r>
                    </a:p>
                  </a:txBody>
                  <a:tcPr marL="89600" marR="89600"/>
                </a:tc>
                <a:extLst>
                  <a:ext uri="{0D108BD9-81ED-4DB2-BD59-A6C34878D82A}">
                    <a16:rowId xmlns:a16="http://schemas.microsoft.com/office/drawing/2014/main" val="4190356079"/>
                  </a:ext>
                </a:extLst>
              </a:tr>
              <a:tr h="417527">
                <a:tc>
                  <a:txBody>
                    <a:bodyPr/>
                    <a:lstStyle/>
                    <a:p>
                      <a:r>
                        <a:rPr lang="en-US" sz="2400" b="1" dirty="0"/>
                        <a:t>Communication</a:t>
                      </a:r>
                    </a:p>
                  </a:txBody>
                  <a:tcPr marL="89600" marR="89600"/>
                </a:tc>
                <a:tc>
                  <a:txBody>
                    <a:bodyPr/>
                    <a:lstStyle/>
                    <a:p>
                      <a:pPr algn="ctr"/>
                      <a:r>
                        <a:rPr lang="en-US" sz="2400" dirty="0"/>
                        <a:t>High</a:t>
                      </a:r>
                    </a:p>
                  </a:txBody>
                  <a:tcPr marL="89600" marR="89600"/>
                </a:tc>
                <a:tc>
                  <a:txBody>
                    <a:bodyPr/>
                    <a:lstStyle/>
                    <a:p>
                      <a:pPr algn="ctr"/>
                      <a:r>
                        <a:rPr lang="en-US" sz="2400" dirty="0"/>
                        <a:t>Medium</a:t>
                      </a:r>
                    </a:p>
                  </a:txBody>
                  <a:tcPr marL="89600" marR="89600"/>
                </a:tc>
                <a:tc>
                  <a:txBody>
                    <a:bodyPr/>
                    <a:lstStyle/>
                    <a:p>
                      <a:pPr algn="ctr"/>
                      <a:r>
                        <a:rPr lang="en-US" sz="2400" dirty="0"/>
                        <a:t>Medium</a:t>
                      </a:r>
                    </a:p>
                  </a:txBody>
                  <a:tcPr marL="89600" marR="89600"/>
                </a:tc>
                <a:tc>
                  <a:txBody>
                    <a:bodyPr/>
                    <a:lstStyle/>
                    <a:p>
                      <a:pPr algn="ctr"/>
                      <a:r>
                        <a:rPr lang="en-US" sz="2400" dirty="0"/>
                        <a:t>High</a:t>
                      </a:r>
                    </a:p>
                  </a:txBody>
                  <a:tcPr marL="89600" marR="89600"/>
                </a:tc>
                <a:extLst>
                  <a:ext uri="{0D108BD9-81ED-4DB2-BD59-A6C34878D82A}">
                    <a16:rowId xmlns:a16="http://schemas.microsoft.com/office/drawing/2014/main" val="3523218332"/>
                  </a:ext>
                </a:extLst>
              </a:tr>
            </a:tbl>
          </a:graphicData>
        </a:graphic>
      </p:graphicFrame>
      <p:sp>
        <p:nvSpPr>
          <p:cNvPr id="3" name="Title 2">
            <a:extLst>
              <a:ext uri="{FF2B5EF4-FFF2-40B4-BE49-F238E27FC236}">
                <a16:creationId xmlns:a16="http://schemas.microsoft.com/office/drawing/2014/main" id="{9BC87811-4370-4B2C-B915-5E01FE25FFF0}"/>
              </a:ext>
            </a:extLst>
          </p:cNvPr>
          <p:cNvSpPr>
            <a:spLocks noGrp="1"/>
          </p:cNvSpPr>
          <p:nvPr>
            <p:ph type="title"/>
          </p:nvPr>
        </p:nvSpPr>
        <p:spPr/>
        <p:txBody>
          <a:bodyPr>
            <a:normAutofit/>
          </a:bodyPr>
          <a:lstStyle/>
          <a:p>
            <a:r>
              <a:rPr lang="en-US" dirty="0"/>
              <a:t>Factors of Implementation Success</a:t>
            </a:r>
          </a:p>
        </p:txBody>
      </p:sp>
      <p:sp>
        <p:nvSpPr>
          <p:cNvPr id="4" name="Slide Number Placeholder 3">
            <a:extLst>
              <a:ext uri="{FF2B5EF4-FFF2-40B4-BE49-F238E27FC236}">
                <a16:creationId xmlns:a16="http://schemas.microsoft.com/office/drawing/2014/main" id="{32A595A7-EADB-434A-9F88-53B787014BD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2" name="Slide 24">
            <a:hlinkClick r:id="" action="ppaction://media"/>
            <a:extLst>
              <a:ext uri="{FF2B5EF4-FFF2-40B4-BE49-F238E27FC236}">
                <a16:creationId xmlns:a16="http://schemas.microsoft.com/office/drawing/2014/main" id="{6F2C02AC-63BF-4D4F-AD69-004547EFB2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4265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0B1E6F-06FD-4E79-B0DB-5076ED2D35CE}"/>
              </a:ext>
            </a:extLst>
          </p:cNvPr>
          <p:cNvSpPr>
            <a:spLocks noGrp="1"/>
          </p:cNvSpPr>
          <p:nvPr>
            <p:ph idx="1"/>
          </p:nvPr>
        </p:nvSpPr>
        <p:spPr/>
        <p:txBody>
          <a:bodyPr/>
          <a:lstStyle/>
          <a:p>
            <a:r>
              <a:rPr lang="en-US" dirty="0"/>
              <a:t>Refer to Handout 4, Decision Point 3.</a:t>
            </a:r>
          </a:p>
          <a:p>
            <a:r>
              <a:rPr lang="en-US" dirty="0"/>
              <a:t>In your teams, discuss and rank the level of importance for each statement to help select the type of employer feedback.</a:t>
            </a:r>
          </a:p>
          <a:p>
            <a:r>
              <a:rPr lang="en-US" dirty="0"/>
              <a:t>Capture your final decision on the handout.</a:t>
            </a:r>
          </a:p>
        </p:txBody>
      </p:sp>
      <p:sp>
        <p:nvSpPr>
          <p:cNvPr id="3" name="Title 2">
            <a:extLst>
              <a:ext uri="{FF2B5EF4-FFF2-40B4-BE49-F238E27FC236}">
                <a16:creationId xmlns:a16="http://schemas.microsoft.com/office/drawing/2014/main" id="{43521C3E-52DF-4B76-9267-CE053409C742}"/>
              </a:ext>
            </a:extLst>
          </p:cNvPr>
          <p:cNvSpPr>
            <a:spLocks noGrp="1"/>
          </p:cNvSpPr>
          <p:nvPr>
            <p:ph type="title"/>
          </p:nvPr>
        </p:nvSpPr>
        <p:spPr/>
        <p:txBody>
          <a:bodyPr/>
          <a:lstStyle/>
          <a:p>
            <a:r>
              <a:rPr lang="en-US" dirty="0"/>
              <a:t>Activity: Selecting the Type of Employer Feedback</a:t>
            </a:r>
          </a:p>
        </p:txBody>
      </p:sp>
      <p:sp>
        <p:nvSpPr>
          <p:cNvPr id="4" name="Slide Number Placeholder 3">
            <a:extLst>
              <a:ext uri="{FF2B5EF4-FFF2-40B4-BE49-F238E27FC236}">
                <a16:creationId xmlns:a16="http://schemas.microsoft.com/office/drawing/2014/main" id="{DA652B88-7622-42D6-97DA-16A19B3CB084}"/>
              </a:ext>
            </a:extLst>
          </p:cNvPr>
          <p:cNvSpPr>
            <a:spLocks noGrp="1"/>
          </p:cNvSpPr>
          <p:nvPr>
            <p:ph type="sldNum" sz="quarter" idx="10"/>
          </p:nvPr>
        </p:nvSpPr>
        <p:spPr/>
        <p:txBody>
          <a:bodyPr/>
          <a:lstStyle/>
          <a:p>
            <a:pPr algn="r"/>
            <a:fld id="{F3477EC8-074D-41C4-94AE-E9EA7CEEA348}" type="slidenum">
              <a:rPr lang="en-US" smtClean="0"/>
              <a:pPr algn="r"/>
              <a:t>25</a:t>
            </a:fld>
            <a:endParaRPr lang="en-US" dirty="0"/>
          </a:p>
        </p:txBody>
      </p:sp>
      <p:pic>
        <p:nvPicPr>
          <p:cNvPr id="5" name="Slide 25">
            <a:hlinkClick r:id="" action="ppaction://media"/>
            <a:extLst>
              <a:ext uri="{FF2B5EF4-FFF2-40B4-BE49-F238E27FC236}">
                <a16:creationId xmlns:a16="http://schemas.microsoft.com/office/drawing/2014/main" id="{9D4D0AA8-E928-4EF1-ABA7-592E54B88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4384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9352B7-1A0B-4B6E-B193-C654AF140929}"/>
              </a:ext>
            </a:extLst>
          </p:cNvPr>
          <p:cNvSpPr>
            <a:spLocks noGrp="1"/>
          </p:cNvSpPr>
          <p:nvPr>
            <p:ph type="title"/>
          </p:nvPr>
        </p:nvSpPr>
        <p:spPr>
          <a:xfrm>
            <a:off x="687388" y="2144103"/>
            <a:ext cx="8229600" cy="2123658"/>
          </a:xfrm>
        </p:spPr>
        <p:txBody>
          <a:bodyPr/>
          <a:lstStyle/>
          <a:p>
            <a:r>
              <a:rPr lang="en-US" dirty="0"/>
              <a:t>Decision Point 4: Define the Scales, Goals, or Reflection Questions</a:t>
            </a:r>
          </a:p>
        </p:txBody>
      </p:sp>
      <p:sp>
        <p:nvSpPr>
          <p:cNvPr id="4" name="Slide Number Placeholder 3">
            <a:extLst>
              <a:ext uri="{FF2B5EF4-FFF2-40B4-BE49-F238E27FC236}">
                <a16:creationId xmlns:a16="http://schemas.microsoft.com/office/drawing/2014/main" id="{5E51CAD5-9456-491E-A824-B210BA042170}"/>
              </a:ext>
            </a:extLst>
          </p:cNvPr>
          <p:cNvSpPr>
            <a:spLocks noGrp="1"/>
          </p:cNvSpPr>
          <p:nvPr>
            <p:ph type="sldNum" sz="quarter" idx="12"/>
          </p:nvPr>
        </p:nvSpPr>
        <p:spPr/>
        <p:txBody>
          <a:bodyPr/>
          <a:lstStyle/>
          <a:p>
            <a:pPr algn="r"/>
            <a:fld id="{F3477EC8-074D-41C4-94AE-E9EA7CEEA348}" type="slidenum">
              <a:rPr lang="en-US" smtClean="0"/>
              <a:pPr algn="r"/>
              <a:t>26</a:t>
            </a:fld>
            <a:endParaRPr lang="en-US" dirty="0"/>
          </a:p>
        </p:txBody>
      </p:sp>
      <p:pic>
        <p:nvPicPr>
          <p:cNvPr id="2" name="Slide 26">
            <a:hlinkClick r:id="" action="ppaction://media"/>
            <a:extLst>
              <a:ext uri="{FF2B5EF4-FFF2-40B4-BE49-F238E27FC236}">
                <a16:creationId xmlns:a16="http://schemas.microsoft.com/office/drawing/2014/main" id="{C7F2785B-44B2-4D00-B533-5685125DDB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16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CEC4C24F-8B45-4154-9149-A2778CB35087}"/>
              </a:ext>
            </a:extLst>
          </p:cNvPr>
          <p:cNvGraphicFramePr>
            <a:graphicFrameLocks noGrp="1"/>
          </p:cNvGraphicFramePr>
          <p:nvPr>
            <p:ph idx="1"/>
            <p:extLst>
              <p:ext uri="{D42A27DB-BD31-4B8C-83A1-F6EECF244321}">
                <p14:modId xmlns:p14="http://schemas.microsoft.com/office/powerpoint/2010/main" val="3655585674"/>
              </p:ext>
            </p:extLst>
          </p:nvPr>
        </p:nvGraphicFramePr>
        <p:xfrm>
          <a:off x="687388" y="2055813"/>
          <a:ext cx="8224838" cy="3749040"/>
        </p:xfrm>
        <a:graphic>
          <a:graphicData uri="http://schemas.openxmlformats.org/drawingml/2006/table">
            <a:tbl>
              <a:tblPr firstRow="1" bandRow="1">
                <a:tableStyleId>{5C22544A-7EE6-4342-B048-85BDC9FD1C3A}</a:tableStyleId>
              </a:tblPr>
              <a:tblGrid>
                <a:gridCol w="2763178">
                  <a:extLst>
                    <a:ext uri="{9D8B030D-6E8A-4147-A177-3AD203B41FA5}">
                      <a16:colId xmlns:a16="http://schemas.microsoft.com/office/drawing/2014/main" val="2124841975"/>
                    </a:ext>
                  </a:extLst>
                </a:gridCol>
                <a:gridCol w="5461660">
                  <a:extLst>
                    <a:ext uri="{9D8B030D-6E8A-4147-A177-3AD203B41FA5}">
                      <a16:colId xmlns:a16="http://schemas.microsoft.com/office/drawing/2014/main" val="925172532"/>
                    </a:ext>
                  </a:extLst>
                </a:gridCol>
              </a:tblGrid>
              <a:tr h="370840">
                <a:tc>
                  <a:txBody>
                    <a:bodyPr/>
                    <a:lstStyle/>
                    <a:p>
                      <a:r>
                        <a:rPr lang="en-US" sz="2400" dirty="0"/>
                        <a:t>Type of Employer Feedback</a:t>
                      </a:r>
                    </a:p>
                  </a:txBody>
                  <a:tcPr/>
                </a:tc>
                <a:tc>
                  <a:txBody>
                    <a:bodyPr/>
                    <a:lstStyle/>
                    <a:p>
                      <a:r>
                        <a:rPr lang="en-US" sz="2400" dirty="0"/>
                        <a:t>Next Steps</a:t>
                      </a:r>
                    </a:p>
                  </a:txBody>
                  <a:tcPr/>
                </a:tc>
                <a:extLst>
                  <a:ext uri="{0D108BD9-81ED-4DB2-BD59-A6C34878D82A}">
                    <a16:rowId xmlns:a16="http://schemas.microsoft.com/office/drawing/2014/main" val="3175037385"/>
                  </a:ext>
                </a:extLst>
              </a:tr>
              <a:tr h="370840">
                <a:tc>
                  <a:txBody>
                    <a:bodyPr/>
                    <a:lstStyle/>
                    <a:p>
                      <a:r>
                        <a:rPr lang="en-US" sz="2400" dirty="0"/>
                        <a:t>Rubric</a:t>
                      </a:r>
                    </a:p>
                  </a:txBody>
                  <a:tcPr/>
                </a:tc>
                <a:tc>
                  <a:txBody>
                    <a:bodyPr/>
                    <a:lstStyle/>
                    <a:p>
                      <a:r>
                        <a:rPr lang="en-US" sz="2400" dirty="0"/>
                        <a:t>Refer to Module 3: Designing Rubrics</a:t>
                      </a:r>
                    </a:p>
                  </a:txBody>
                  <a:tcPr/>
                </a:tc>
                <a:extLst>
                  <a:ext uri="{0D108BD9-81ED-4DB2-BD59-A6C34878D82A}">
                    <a16:rowId xmlns:a16="http://schemas.microsoft.com/office/drawing/2014/main" val="4233971301"/>
                  </a:ext>
                </a:extLst>
              </a:tr>
              <a:tr h="370840">
                <a:tc>
                  <a:txBody>
                    <a:bodyPr/>
                    <a:lstStyle/>
                    <a:p>
                      <a:r>
                        <a:rPr lang="en-US" sz="2400" dirty="0"/>
                        <a:t>Likert Scale</a:t>
                      </a:r>
                    </a:p>
                  </a:txBody>
                  <a:tcPr/>
                </a:tc>
                <a:tc>
                  <a:txBody>
                    <a:bodyPr/>
                    <a:lstStyle/>
                    <a:p>
                      <a:r>
                        <a:rPr lang="en-US" sz="2400" dirty="0"/>
                        <a:t>Define the employer feedback scales </a:t>
                      </a:r>
                      <a:r>
                        <a:rPr lang="en-US" sz="2400" i="1" dirty="0"/>
                        <a:t>(Slides 28–29)</a:t>
                      </a:r>
                    </a:p>
                  </a:txBody>
                  <a:tcPr/>
                </a:tc>
                <a:extLst>
                  <a:ext uri="{0D108BD9-81ED-4DB2-BD59-A6C34878D82A}">
                    <a16:rowId xmlns:a16="http://schemas.microsoft.com/office/drawing/2014/main" val="248813756"/>
                  </a:ext>
                </a:extLst>
              </a:tr>
              <a:tr h="370840">
                <a:tc>
                  <a:txBody>
                    <a:bodyPr/>
                    <a:lstStyle/>
                    <a:p>
                      <a:r>
                        <a:rPr lang="en-US" sz="2400" dirty="0"/>
                        <a:t>Results</a:t>
                      </a:r>
                    </a:p>
                  </a:txBody>
                  <a:tcPr/>
                </a:tc>
                <a:tc>
                  <a:txBody>
                    <a:bodyPr/>
                    <a:lstStyle/>
                    <a:p>
                      <a:r>
                        <a:rPr lang="en-US" sz="2400" dirty="0"/>
                        <a:t>Define the goals on slides </a:t>
                      </a:r>
                      <a:r>
                        <a:rPr lang="en-US" sz="2400" i="1" dirty="0"/>
                        <a:t>(Slides 30–34)</a:t>
                      </a:r>
                    </a:p>
                  </a:txBody>
                  <a:tcPr/>
                </a:tc>
                <a:extLst>
                  <a:ext uri="{0D108BD9-81ED-4DB2-BD59-A6C34878D82A}">
                    <a16:rowId xmlns:a16="http://schemas.microsoft.com/office/drawing/2014/main" val="75009452"/>
                  </a:ext>
                </a:extLst>
              </a:tr>
              <a:tr h="370840">
                <a:tc>
                  <a:txBody>
                    <a:bodyPr/>
                    <a:lstStyle/>
                    <a:p>
                      <a:r>
                        <a:rPr lang="en-US" sz="2400" dirty="0"/>
                        <a:t>Reflections</a:t>
                      </a:r>
                    </a:p>
                  </a:txBody>
                  <a:tcPr/>
                </a:tc>
                <a:tc>
                  <a:txBody>
                    <a:bodyPr/>
                    <a:lstStyle/>
                    <a:p>
                      <a:r>
                        <a:rPr lang="en-US" sz="2400" dirty="0"/>
                        <a:t>Define the reflection questions </a:t>
                      </a:r>
                      <a:r>
                        <a:rPr lang="en-US" sz="2400" i="1" dirty="0"/>
                        <a:t>(Slides 35–36)</a:t>
                      </a:r>
                    </a:p>
                  </a:txBody>
                  <a:tcPr/>
                </a:tc>
                <a:extLst>
                  <a:ext uri="{0D108BD9-81ED-4DB2-BD59-A6C34878D82A}">
                    <a16:rowId xmlns:a16="http://schemas.microsoft.com/office/drawing/2014/main" val="974027535"/>
                  </a:ext>
                </a:extLst>
              </a:tr>
            </a:tbl>
          </a:graphicData>
        </a:graphic>
      </p:graphicFrame>
      <p:sp>
        <p:nvSpPr>
          <p:cNvPr id="3" name="Title 2">
            <a:extLst>
              <a:ext uri="{FF2B5EF4-FFF2-40B4-BE49-F238E27FC236}">
                <a16:creationId xmlns:a16="http://schemas.microsoft.com/office/drawing/2014/main" id="{108F9EC5-0D71-4038-A037-477A557C49B9}"/>
              </a:ext>
            </a:extLst>
          </p:cNvPr>
          <p:cNvSpPr>
            <a:spLocks noGrp="1"/>
          </p:cNvSpPr>
          <p:nvPr>
            <p:ph type="title"/>
          </p:nvPr>
        </p:nvSpPr>
        <p:spPr/>
        <p:txBody>
          <a:bodyPr/>
          <a:lstStyle/>
          <a:p>
            <a:r>
              <a:rPr lang="en-US" dirty="0"/>
              <a:t>Next Steps Based on Type of Rubric</a:t>
            </a:r>
          </a:p>
        </p:txBody>
      </p:sp>
      <p:sp>
        <p:nvSpPr>
          <p:cNvPr id="4" name="Slide Number Placeholder 3">
            <a:extLst>
              <a:ext uri="{FF2B5EF4-FFF2-40B4-BE49-F238E27FC236}">
                <a16:creationId xmlns:a16="http://schemas.microsoft.com/office/drawing/2014/main" id="{D45C0C7B-FFFE-432E-9556-6E23ECB4ECE2}"/>
              </a:ext>
            </a:extLst>
          </p:cNvPr>
          <p:cNvSpPr>
            <a:spLocks noGrp="1"/>
          </p:cNvSpPr>
          <p:nvPr>
            <p:ph type="sldNum" sz="quarter" idx="10"/>
          </p:nvPr>
        </p:nvSpPr>
        <p:spPr/>
        <p:txBody>
          <a:bodyPr/>
          <a:lstStyle/>
          <a:p>
            <a:pPr algn="r"/>
            <a:fld id="{F3477EC8-074D-41C4-94AE-E9EA7CEEA348}" type="slidenum">
              <a:rPr lang="en-US" smtClean="0"/>
              <a:pPr algn="r"/>
              <a:t>27</a:t>
            </a:fld>
            <a:endParaRPr lang="en-US" dirty="0"/>
          </a:p>
        </p:txBody>
      </p:sp>
      <p:pic>
        <p:nvPicPr>
          <p:cNvPr id="2" name="Slide 27">
            <a:hlinkClick r:id="" action="ppaction://media"/>
            <a:extLst>
              <a:ext uri="{FF2B5EF4-FFF2-40B4-BE49-F238E27FC236}">
                <a16:creationId xmlns:a16="http://schemas.microsoft.com/office/drawing/2014/main" id="{F7A37BE3-98E9-4665-B429-EAB3617672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637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927A3A1-6C75-4D3D-A9F5-567DC214BCF2}"/>
              </a:ext>
            </a:extLst>
          </p:cNvPr>
          <p:cNvGraphicFramePr>
            <a:graphicFrameLocks noGrp="1"/>
          </p:cNvGraphicFramePr>
          <p:nvPr>
            <p:ph idx="1"/>
            <p:extLst>
              <p:ext uri="{D42A27DB-BD31-4B8C-83A1-F6EECF244321}">
                <p14:modId xmlns:p14="http://schemas.microsoft.com/office/powerpoint/2010/main" val="3952058044"/>
              </p:ext>
            </p:extLst>
          </p:nvPr>
        </p:nvGraphicFramePr>
        <p:xfrm>
          <a:off x="687388" y="2055813"/>
          <a:ext cx="8224837" cy="36972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D0E071E7-217E-4B6A-B19E-1CCEEACB9129}"/>
              </a:ext>
            </a:extLst>
          </p:cNvPr>
          <p:cNvSpPr>
            <a:spLocks noGrp="1"/>
          </p:cNvSpPr>
          <p:nvPr>
            <p:ph type="title"/>
          </p:nvPr>
        </p:nvSpPr>
        <p:spPr/>
        <p:txBody>
          <a:bodyPr/>
          <a:lstStyle/>
          <a:p>
            <a:r>
              <a:rPr lang="en-US" dirty="0"/>
              <a:t>Defining a Likert Scale</a:t>
            </a:r>
          </a:p>
        </p:txBody>
      </p:sp>
      <p:sp>
        <p:nvSpPr>
          <p:cNvPr id="4" name="Slide Number Placeholder 3">
            <a:extLst>
              <a:ext uri="{FF2B5EF4-FFF2-40B4-BE49-F238E27FC236}">
                <a16:creationId xmlns:a16="http://schemas.microsoft.com/office/drawing/2014/main" id="{58B474BC-EA69-4CE4-8957-ABF9E0926F55}"/>
              </a:ext>
            </a:extLst>
          </p:cNvPr>
          <p:cNvSpPr>
            <a:spLocks noGrp="1"/>
          </p:cNvSpPr>
          <p:nvPr>
            <p:ph type="sldNum" sz="quarter" idx="10"/>
          </p:nvPr>
        </p:nvSpPr>
        <p:spPr/>
        <p:txBody>
          <a:bodyPr/>
          <a:lstStyle/>
          <a:p>
            <a:fld id="{A1A8B8B9-B651-4439-A868-E8F04EF81465}" type="slidenum">
              <a:rPr lang="en-US" smtClean="0"/>
              <a:pPr/>
              <a:t>28</a:t>
            </a:fld>
            <a:endParaRPr lang="en-US" dirty="0"/>
          </a:p>
        </p:txBody>
      </p:sp>
      <p:pic>
        <p:nvPicPr>
          <p:cNvPr id="2" name="Slide 28">
            <a:hlinkClick r:id="" action="ppaction://media"/>
            <a:extLst>
              <a:ext uri="{FF2B5EF4-FFF2-40B4-BE49-F238E27FC236}">
                <a16:creationId xmlns:a16="http://schemas.microsoft.com/office/drawing/2014/main" id="{BF7697F3-7903-4C9A-BDF8-4D953ADC2F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8135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B5E8B1-3761-4DF6-8CC2-687BE820019D}"/>
              </a:ext>
            </a:extLst>
          </p:cNvPr>
          <p:cNvSpPr>
            <a:spLocks noGrp="1"/>
          </p:cNvSpPr>
          <p:nvPr>
            <p:ph type="title"/>
          </p:nvPr>
        </p:nvSpPr>
        <p:spPr/>
        <p:txBody>
          <a:bodyPr>
            <a:normAutofit fontScale="90000"/>
          </a:bodyPr>
          <a:lstStyle/>
          <a:p>
            <a:r>
              <a:rPr lang="en-US" dirty="0"/>
              <a:t>Examples of State and District Likert Scales</a:t>
            </a:r>
          </a:p>
        </p:txBody>
      </p:sp>
      <p:sp>
        <p:nvSpPr>
          <p:cNvPr id="4" name="Slide Number Placeholder 3">
            <a:extLst>
              <a:ext uri="{FF2B5EF4-FFF2-40B4-BE49-F238E27FC236}">
                <a16:creationId xmlns:a16="http://schemas.microsoft.com/office/drawing/2014/main" id="{D0972D13-3B03-45D3-A8DA-A29FAA603998}"/>
              </a:ext>
            </a:extLst>
          </p:cNvPr>
          <p:cNvSpPr>
            <a:spLocks noGrp="1"/>
          </p:cNvSpPr>
          <p:nvPr>
            <p:ph type="sldNum" sz="quarter" idx="10"/>
          </p:nvPr>
        </p:nvSpPr>
        <p:spPr/>
        <p:txBody>
          <a:bodyPr/>
          <a:lstStyle/>
          <a:p>
            <a:pPr algn="r"/>
            <a:fld id="{F3477EC8-074D-41C4-94AE-E9EA7CEEA348}" type="slidenum">
              <a:rPr lang="en-US" smtClean="0"/>
              <a:pPr algn="r"/>
              <a:t>29</a:t>
            </a:fld>
            <a:endParaRPr lang="en-US" dirty="0"/>
          </a:p>
        </p:txBody>
      </p:sp>
      <p:graphicFrame>
        <p:nvGraphicFramePr>
          <p:cNvPr id="7" name="Content Placeholder 6"/>
          <p:cNvGraphicFramePr>
            <a:graphicFrameLocks noGrp="1"/>
          </p:cNvGraphicFramePr>
          <p:nvPr>
            <p:ph sz="quarter" idx="11"/>
            <p:extLst>
              <p:ext uri="{D42A27DB-BD31-4B8C-83A1-F6EECF244321}">
                <p14:modId xmlns:p14="http://schemas.microsoft.com/office/powerpoint/2010/main" val="659625393"/>
              </p:ext>
            </p:extLst>
          </p:nvPr>
        </p:nvGraphicFramePr>
        <p:xfrm>
          <a:off x="114300" y="1125538"/>
          <a:ext cx="8915400" cy="4409440"/>
        </p:xfrm>
        <a:graphic>
          <a:graphicData uri="http://schemas.openxmlformats.org/drawingml/2006/table">
            <a:tbl>
              <a:tblPr firstRow="1" bandRow="1">
                <a:tableStyleId>{5C22544A-7EE6-4342-B048-85BDC9FD1C3A}</a:tableStyleId>
              </a:tblPr>
              <a:tblGrid>
                <a:gridCol w="2120900">
                  <a:extLst>
                    <a:ext uri="{9D8B030D-6E8A-4147-A177-3AD203B41FA5}">
                      <a16:colId xmlns:a16="http://schemas.microsoft.com/office/drawing/2014/main" val="2167985263"/>
                    </a:ext>
                  </a:extLst>
                </a:gridCol>
                <a:gridCol w="1117600">
                  <a:extLst>
                    <a:ext uri="{9D8B030D-6E8A-4147-A177-3AD203B41FA5}">
                      <a16:colId xmlns:a16="http://schemas.microsoft.com/office/drawing/2014/main" val="2072134797"/>
                    </a:ext>
                  </a:extLst>
                </a:gridCol>
                <a:gridCol w="5676900">
                  <a:extLst>
                    <a:ext uri="{9D8B030D-6E8A-4147-A177-3AD203B41FA5}">
                      <a16:colId xmlns:a16="http://schemas.microsoft.com/office/drawing/2014/main" val="1708936716"/>
                    </a:ext>
                  </a:extLst>
                </a:gridCol>
              </a:tblGrid>
              <a:tr h="370840">
                <a:tc>
                  <a:txBody>
                    <a:bodyPr/>
                    <a:lstStyle/>
                    <a:p>
                      <a:r>
                        <a:rPr lang="en-US" dirty="0"/>
                        <a:t>State(s) or District</a:t>
                      </a:r>
                    </a:p>
                  </a:txBody>
                  <a:tcPr marL="93098" marR="93098"/>
                </a:tc>
                <a:tc>
                  <a:txBody>
                    <a:bodyPr/>
                    <a:lstStyle/>
                    <a:p>
                      <a:r>
                        <a:rPr lang="en-US" dirty="0"/>
                        <a:t>Number</a:t>
                      </a:r>
                    </a:p>
                  </a:txBody>
                  <a:tcPr marL="93098" marR="93098"/>
                </a:tc>
                <a:tc>
                  <a:txBody>
                    <a:bodyPr/>
                    <a:lstStyle/>
                    <a:p>
                      <a:r>
                        <a:rPr lang="en-US" dirty="0"/>
                        <a:t>Likert Scale Labels</a:t>
                      </a:r>
                    </a:p>
                  </a:txBody>
                  <a:tcPr marL="93098" marR="93098"/>
                </a:tc>
                <a:extLst>
                  <a:ext uri="{0D108BD9-81ED-4DB2-BD59-A6C34878D82A}">
                    <a16:rowId xmlns:a16="http://schemas.microsoft.com/office/drawing/2014/main" val="1774030643"/>
                  </a:ext>
                </a:extLst>
              </a:tr>
              <a:tr h="370840">
                <a:tc>
                  <a:txBody>
                    <a:bodyPr/>
                    <a:lstStyle/>
                    <a:p>
                      <a:r>
                        <a:rPr lang="en-US" sz="1400" dirty="0"/>
                        <a:t>Charleston County School District</a:t>
                      </a:r>
                    </a:p>
                  </a:txBody>
                  <a:tcPr marL="93098" marR="93098"/>
                </a:tc>
                <a:tc>
                  <a:txBody>
                    <a:bodyPr/>
                    <a:lstStyle/>
                    <a:p>
                      <a:r>
                        <a:rPr lang="en-US" sz="1400" dirty="0"/>
                        <a:t>3</a:t>
                      </a:r>
                    </a:p>
                  </a:txBody>
                  <a:tcPr marL="93098" marR="93098"/>
                </a:tc>
                <a:tc>
                  <a:txBody>
                    <a:bodyPr/>
                    <a:lstStyle/>
                    <a:p>
                      <a:r>
                        <a:rPr lang="en-US" sz="1400" dirty="0"/>
                        <a:t>Skilled, Moderately Skilled, and Limited Skilled</a:t>
                      </a:r>
                    </a:p>
                  </a:txBody>
                  <a:tcPr marL="93098" marR="93098"/>
                </a:tc>
                <a:extLst>
                  <a:ext uri="{0D108BD9-81ED-4DB2-BD59-A6C34878D82A}">
                    <a16:rowId xmlns:a16="http://schemas.microsoft.com/office/drawing/2014/main" val="1274864955"/>
                  </a:ext>
                </a:extLst>
              </a:tr>
              <a:tr h="370840">
                <a:tc>
                  <a:txBody>
                    <a:bodyPr/>
                    <a:lstStyle/>
                    <a:p>
                      <a:r>
                        <a:rPr lang="en-US" sz="1400" dirty="0"/>
                        <a:t>Chicago Public Schools</a:t>
                      </a:r>
                    </a:p>
                  </a:txBody>
                  <a:tcPr marL="93098" marR="93098"/>
                </a:tc>
                <a:tc>
                  <a:txBody>
                    <a:bodyPr/>
                    <a:lstStyle/>
                    <a:p>
                      <a:r>
                        <a:rPr lang="en-US" sz="1400" dirty="0"/>
                        <a:t>3 and 4</a:t>
                      </a:r>
                    </a:p>
                  </a:txBody>
                  <a:tcPr marL="93098" marR="93098"/>
                </a:tc>
                <a:tc>
                  <a:txBody>
                    <a:bodyPr/>
                    <a:lstStyle/>
                    <a:p>
                      <a:r>
                        <a:rPr lang="en-US" sz="1400" dirty="0"/>
                        <a:t>Exceeds Expectation, Meets Expectation, Below Expectation, and Strongly Agree, Agree, Neither Agree Nor Disagree, Disagree, and Strongly Disagree</a:t>
                      </a:r>
                    </a:p>
                  </a:txBody>
                  <a:tcPr marL="93098" marR="93098"/>
                </a:tc>
                <a:extLst>
                  <a:ext uri="{0D108BD9-81ED-4DB2-BD59-A6C34878D82A}">
                    <a16:rowId xmlns:a16="http://schemas.microsoft.com/office/drawing/2014/main" val="2977161647"/>
                  </a:ext>
                </a:extLst>
              </a:tr>
              <a:tr h="370840">
                <a:tc>
                  <a:txBody>
                    <a:bodyPr/>
                    <a:lstStyle/>
                    <a:p>
                      <a:r>
                        <a:rPr lang="en-US" sz="1400" dirty="0"/>
                        <a:t>Georgia</a:t>
                      </a:r>
                    </a:p>
                  </a:txBody>
                  <a:tcPr marL="93098" marR="93098"/>
                </a:tc>
                <a:tc>
                  <a:txBody>
                    <a:bodyPr/>
                    <a:lstStyle/>
                    <a:p>
                      <a:r>
                        <a:rPr lang="en-US" sz="1400" dirty="0"/>
                        <a:t>5</a:t>
                      </a:r>
                    </a:p>
                  </a:txBody>
                  <a:tcPr marL="93098" marR="93098"/>
                </a:tc>
                <a:tc>
                  <a:txBody>
                    <a:bodyPr/>
                    <a:lstStyle/>
                    <a:p>
                      <a:r>
                        <a:rPr lang="en-US" sz="1400" dirty="0"/>
                        <a:t>Excellent, Above Average, Average, Below Average, Unsatisfactory</a:t>
                      </a:r>
                    </a:p>
                  </a:txBody>
                  <a:tcPr marL="93098" marR="93098"/>
                </a:tc>
                <a:extLst>
                  <a:ext uri="{0D108BD9-81ED-4DB2-BD59-A6C34878D82A}">
                    <a16:rowId xmlns:a16="http://schemas.microsoft.com/office/drawing/2014/main" val="1647277366"/>
                  </a:ext>
                </a:extLst>
              </a:tr>
              <a:tr h="370840">
                <a:tc>
                  <a:txBody>
                    <a:bodyPr/>
                    <a:lstStyle/>
                    <a:p>
                      <a:r>
                        <a:rPr lang="en-US" sz="1400" dirty="0"/>
                        <a:t>Kansas City Schools</a:t>
                      </a:r>
                    </a:p>
                  </a:txBody>
                  <a:tcPr marL="93098" marR="93098"/>
                </a:tc>
                <a:tc>
                  <a:txBody>
                    <a:bodyPr/>
                    <a:lstStyle/>
                    <a:p>
                      <a:r>
                        <a:rPr lang="en-US" sz="1400" dirty="0"/>
                        <a:t>5</a:t>
                      </a:r>
                    </a:p>
                  </a:txBody>
                  <a:tcPr marL="93098" marR="93098"/>
                </a:tc>
                <a:tc>
                  <a:txBody>
                    <a:bodyPr/>
                    <a:lstStyle/>
                    <a:p>
                      <a:r>
                        <a:rPr lang="en-US" sz="1400" dirty="0"/>
                        <a:t>Exceeds Entry Level, Entry Level, Improving Toward Entry Level, Training Level, Not Exposed</a:t>
                      </a:r>
                    </a:p>
                  </a:txBody>
                  <a:tcPr marL="93098" marR="93098"/>
                </a:tc>
                <a:extLst>
                  <a:ext uri="{0D108BD9-81ED-4DB2-BD59-A6C34878D82A}">
                    <a16:rowId xmlns:a16="http://schemas.microsoft.com/office/drawing/2014/main" val="743414499"/>
                  </a:ext>
                </a:extLst>
              </a:tr>
              <a:tr h="370840">
                <a:tc>
                  <a:txBody>
                    <a:bodyPr/>
                    <a:lstStyle/>
                    <a:p>
                      <a:r>
                        <a:rPr lang="en-US" sz="1400" dirty="0"/>
                        <a:t>Kentucky</a:t>
                      </a:r>
                    </a:p>
                  </a:txBody>
                  <a:tcPr marL="93098" marR="93098"/>
                </a:tc>
                <a:tc>
                  <a:txBody>
                    <a:bodyPr/>
                    <a:lstStyle/>
                    <a:p>
                      <a:r>
                        <a:rPr lang="en-US" sz="1400" dirty="0"/>
                        <a:t>5</a:t>
                      </a:r>
                    </a:p>
                  </a:txBody>
                  <a:tcPr marL="93098" marR="93098"/>
                </a:tc>
                <a:tc>
                  <a:txBody>
                    <a:bodyPr/>
                    <a:lstStyle/>
                    <a:p>
                      <a:r>
                        <a:rPr lang="en-US" sz="1400" dirty="0"/>
                        <a:t>Excellent, Good, Average, Needs Improvement, and Poor</a:t>
                      </a:r>
                    </a:p>
                  </a:txBody>
                  <a:tcPr marL="93098" marR="93098"/>
                </a:tc>
                <a:extLst>
                  <a:ext uri="{0D108BD9-81ED-4DB2-BD59-A6C34878D82A}">
                    <a16:rowId xmlns:a16="http://schemas.microsoft.com/office/drawing/2014/main" val="751569754"/>
                  </a:ext>
                </a:extLst>
              </a:tr>
              <a:tr h="370840">
                <a:tc>
                  <a:txBody>
                    <a:bodyPr/>
                    <a:lstStyle/>
                    <a:p>
                      <a:r>
                        <a:rPr lang="en-US" sz="1400" dirty="0"/>
                        <a:t>North Carolina</a:t>
                      </a:r>
                    </a:p>
                  </a:txBody>
                  <a:tcPr marL="93098" marR="930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a:t>
                      </a:r>
                    </a:p>
                  </a:txBody>
                  <a:tcPr marL="93098" marR="930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Superior, Above Standard, At Standard, Below Standard, Unsatisfactory</a:t>
                      </a:r>
                    </a:p>
                  </a:txBody>
                  <a:tcPr marL="93098" marR="93098"/>
                </a:tc>
                <a:extLst>
                  <a:ext uri="{0D108BD9-81ED-4DB2-BD59-A6C34878D82A}">
                    <a16:rowId xmlns:a16="http://schemas.microsoft.com/office/drawing/2014/main" val="1730460489"/>
                  </a:ext>
                </a:extLst>
              </a:tr>
              <a:tr h="370840">
                <a:tc>
                  <a:txBody>
                    <a:bodyPr/>
                    <a:lstStyle/>
                    <a:p>
                      <a:r>
                        <a:rPr lang="en-US" sz="1400" dirty="0"/>
                        <a:t>South Carolina</a:t>
                      </a:r>
                    </a:p>
                  </a:txBody>
                  <a:tcPr marL="93098" marR="930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a:t>
                      </a:r>
                    </a:p>
                  </a:txBody>
                  <a:tcPr marL="93098" marR="930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Excellent, Good, Fair, Poor, and Unacceptable</a:t>
                      </a:r>
                    </a:p>
                  </a:txBody>
                  <a:tcPr marL="93098" marR="93098"/>
                </a:tc>
                <a:extLst>
                  <a:ext uri="{0D108BD9-81ED-4DB2-BD59-A6C34878D82A}">
                    <a16:rowId xmlns:a16="http://schemas.microsoft.com/office/drawing/2014/main" val="1058961899"/>
                  </a:ext>
                </a:extLst>
              </a:tr>
              <a:tr h="370840">
                <a:tc>
                  <a:txBody>
                    <a:bodyPr/>
                    <a:lstStyle/>
                    <a:p>
                      <a:r>
                        <a:rPr lang="en-US" sz="1400" dirty="0"/>
                        <a:t>West Virginia</a:t>
                      </a:r>
                    </a:p>
                  </a:txBody>
                  <a:tcPr marL="93098" marR="930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a:t>
                      </a:r>
                    </a:p>
                  </a:txBody>
                  <a:tcPr marL="93098" marR="9309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Excellent, Above Average, Average, Below Average, and Poor</a:t>
                      </a:r>
                    </a:p>
                  </a:txBody>
                  <a:tcPr marL="93098" marR="93098"/>
                </a:tc>
                <a:extLst>
                  <a:ext uri="{0D108BD9-81ED-4DB2-BD59-A6C34878D82A}">
                    <a16:rowId xmlns:a16="http://schemas.microsoft.com/office/drawing/2014/main" val="4059982118"/>
                  </a:ext>
                </a:extLst>
              </a:tr>
            </a:tbl>
          </a:graphicData>
        </a:graphic>
      </p:graphicFrame>
      <p:pic>
        <p:nvPicPr>
          <p:cNvPr id="2" name="Slide 29">
            <a:hlinkClick r:id="" action="ppaction://media"/>
            <a:extLst>
              <a:ext uri="{FF2B5EF4-FFF2-40B4-BE49-F238E27FC236}">
                <a16:creationId xmlns:a16="http://schemas.microsoft.com/office/drawing/2014/main" id="{A28B68E9-0358-430A-9034-5A2066F55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6982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477204-EF8A-47F1-A9EB-99244BB5E73A}"/>
              </a:ext>
            </a:extLst>
          </p:cNvPr>
          <p:cNvSpPr>
            <a:spLocks noGrp="1"/>
          </p:cNvSpPr>
          <p:nvPr>
            <p:ph idx="1"/>
          </p:nvPr>
        </p:nvSpPr>
        <p:spPr/>
        <p:txBody>
          <a:bodyPr/>
          <a:lstStyle/>
          <a:p>
            <a:r>
              <a:rPr lang="en-US" dirty="0"/>
              <a:t>Explore employer feedback as a possible measure of work-based learning.</a:t>
            </a:r>
          </a:p>
          <a:p>
            <a:r>
              <a:rPr lang="en-US" dirty="0"/>
              <a:t>Discuss the key decisions in constructing employer feedback to assess work-based learning experiences.</a:t>
            </a:r>
          </a:p>
        </p:txBody>
      </p:sp>
      <p:sp>
        <p:nvSpPr>
          <p:cNvPr id="3" name="Title 2">
            <a:extLst>
              <a:ext uri="{FF2B5EF4-FFF2-40B4-BE49-F238E27FC236}">
                <a16:creationId xmlns:a16="http://schemas.microsoft.com/office/drawing/2014/main" id="{FC712D3C-51E0-4D13-A3FE-AC10FF3CD45B}"/>
              </a:ext>
            </a:extLst>
          </p:cNvPr>
          <p:cNvSpPr>
            <a:spLocks noGrp="1"/>
          </p:cNvSpPr>
          <p:nvPr>
            <p:ph type="title"/>
          </p:nvPr>
        </p:nvSpPr>
        <p:spPr/>
        <p:txBody>
          <a:bodyPr/>
          <a:lstStyle/>
          <a:p>
            <a:r>
              <a:rPr lang="en-US" dirty="0"/>
              <a:t>Objectives</a:t>
            </a:r>
          </a:p>
        </p:txBody>
      </p:sp>
      <p:sp>
        <p:nvSpPr>
          <p:cNvPr id="4" name="Slide Number Placeholder 3">
            <a:extLst>
              <a:ext uri="{FF2B5EF4-FFF2-40B4-BE49-F238E27FC236}">
                <a16:creationId xmlns:a16="http://schemas.microsoft.com/office/drawing/2014/main" id="{E2115D5D-6154-404A-A671-001F160F195F}"/>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pic>
        <p:nvPicPr>
          <p:cNvPr id="5" name="Slide 3">
            <a:hlinkClick r:id="" action="ppaction://media"/>
            <a:extLst>
              <a:ext uri="{FF2B5EF4-FFF2-40B4-BE49-F238E27FC236}">
                <a16:creationId xmlns:a16="http://schemas.microsoft.com/office/drawing/2014/main" id="{2C261352-B365-450F-B0D6-116CFAE92E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4900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AEE61-2098-4088-8E9D-F26798868C4E}"/>
              </a:ext>
            </a:extLst>
          </p:cNvPr>
          <p:cNvSpPr>
            <a:spLocks noGrp="1"/>
          </p:cNvSpPr>
          <p:nvPr>
            <p:ph type="title"/>
          </p:nvPr>
        </p:nvSpPr>
        <p:spPr/>
        <p:txBody>
          <a:bodyPr>
            <a:normAutofit fontScale="90000"/>
          </a:bodyPr>
          <a:lstStyle/>
          <a:p>
            <a:r>
              <a:rPr lang="en-US" dirty="0"/>
              <a:t>Considerations for Developing Goals </a:t>
            </a:r>
          </a:p>
        </p:txBody>
      </p:sp>
      <p:sp>
        <p:nvSpPr>
          <p:cNvPr id="4" name="Slide Number Placeholder 3">
            <a:extLst>
              <a:ext uri="{FF2B5EF4-FFF2-40B4-BE49-F238E27FC236}">
                <a16:creationId xmlns:a16="http://schemas.microsoft.com/office/drawing/2014/main" id="{158EF871-EE38-43D7-B4F5-B94B274AC019}"/>
              </a:ext>
            </a:extLst>
          </p:cNvPr>
          <p:cNvSpPr>
            <a:spLocks noGrp="1"/>
          </p:cNvSpPr>
          <p:nvPr>
            <p:ph type="sldNum" sz="quarter" idx="10"/>
          </p:nvPr>
        </p:nvSpPr>
        <p:spPr/>
        <p:txBody>
          <a:bodyPr/>
          <a:lstStyle/>
          <a:p>
            <a:pPr algn="r"/>
            <a:fld id="{F3477EC8-074D-41C4-94AE-E9EA7CEEA348}" type="slidenum">
              <a:rPr lang="en-US" smtClean="0"/>
              <a:pPr algn="r"/>
              <a:t>30</a:t>
            </a:fld>
            <a:endParaRPr lang="en-US" dirty="0"/>
          </a:p>
        </p:txBody>
      </p:sp>
      <p:sp>
        <p:nvSpPr>
          <p:cNvPr id="6" name="Thought Bubble: Cloud 5">
            <a:extLst>
              <a:ext uri="{FF2B5EF4-FFF2-40B4-BE49-F238E27FC236}">
                <a16:creationId xmlns:a16="http://schemas.microsoft.com/office/drawing/2014/main" id="{4676143C-9A8A-44C8-89DC-9119C18904CF}"/>
              </a:ext>
            </a:extLst>
          </p:cNvPr>
          <p:cNvSpPr/>
          <p:nvPr/>
        </p:nvSpPr>
        <p:spPr>
          <a:xfrm>
            <a:off x="438150" y="1219200"/>
            <a:ext cx="4133850" cy="25908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Determine who will lead the development of the goal.</a:t>
            </a:r>
          </a:p>
        </p:txBody>
      </p:sp>
      <p:sp>
        <p:nvSpPr>
          <p:cNvPr id="7" name="Speech Bubble: Rectangle 6">
            <a:extLst>
              <a:ext uri="{FF2B5EF4-FFF2-40B4-BE49-F238E27FC236}">
                <a16:creationId xmlns:a16="http://schemas.microsoft.com/office/drawing/2014/main" id="{81204409-A501-447E-B6C6-B4FCA40B3471}"/>
              </a:ext>
            </a:extLst>
          </p:cNvPr>
          <p:cNvSpPr/>
          <p:nvPr/>
        </p:nvSpPr>
        <p:spPr>
          <a:xfrm>
            <a:off x="5059431" y="1183217"/>
            <a:ext cx="3695700" cy="2381250"/>
          </a:xfrm>
          <a:prstGeom prst="wedgeRectCallout">
            <a:avLst>
              <a:gd name="adj1" fmla="val 49270"/>
              <a:gd name="adj2" fmla="val 72100"/>
            </a:avLst>
          </a:prstGeom>
          <a:solidFill>
            <a:srgbClr val="125E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Provide guidance and training to employers, students, and educators on how to set goals that are measurable and achievable.</a:t>
            </a:r>
          </a:p>
        </p:txBody>
      </p:sp>
      <p:sp>
        <p:nvSpPr>
          <p:cNvPr id="8" name="Speech Bubble: Oval 7">
            <a:extLst>
              <a:ext uri="{FF2B5EF4-FFF2-40B4-BE49-F238E27FC236}">
                <a16:creationId xmlns:a16="http://schemas.microsoft.com/office/drawing/2014/main" id="{62EB3AAA-2291-4845-BE89-C5F47ECF3030}"/>
              </a:ext>
            </a:extLst>
          </p:cNvPr>
          <p:cNvSpPr/>
          <p:nvPr/>
        </p:nvSpPr>
        <p:spPr>
          <a:xfrm>
            <a:off x="2009415" y="3810000"/>
            <a:ext cx="5125169" cy="1773767"/>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Develop guidelines and guidance for employers, students, or educators on establishing goals.</a:t>
            </a:r>
          </a:p>
        </p:txBody>
      </p:sp>
      <p:pic>
        <p:nvPicPr>
          <p:cNvPr id="2" name="Slide 30">
            <a:hlinkClick r:id="" action="ppaction://media"/>
            <a:extLst>
              <a:ext uri="{FF2B5EF4-FFF2-40B4-BE49-F238E27FC236}">
                <a16:creationId xmlns:a16="http://schemas.microsoft.com/office/drawing/2014/main" id="{F1C00786-03D0-4B40-A786-FE2EDADC44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6303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C26B-B140-47DB-AB88-C058F1E7913A}"/>
              </a:ext>
            </a:extLst>
          </p:cNvPr>
          <p:cNvSpPr>
            <a:spLocks noGrp="1"/>
          </p:cNvSpPr>
          <p:nvPr>
            <p:ph type="title"/>
          </p:nvPr>
        </p:nvSpPr>
        <p:spPr/>
        <p:txBody>
          <a:bodyPr/>
          <a:lstStyle/>
          <a:p>
            <a:r>
              <a:rPr lang="en-US" dirty="0"/>
              <a:t>Approaches to Defining Goals</a:t>
            </a:r>
          </a:p>
        </p:txBody>
      </p:sp>
      <p:sp>
        <p:nvSpPr>
          <p:cNvPr id="3" name="Slide Number Placeholder 2">
            <a:extLst>
              <a:ext uri="{FF2B5EF4-FFF2-40B4-BE49-F238E27FC236}">
                <a16:creationId xmlns:a16="http://schemas.microsoft.com/office/drawing/2014/main" id="{2A7696DB-92A5-469C-893A-B233109BEF04}"/>
              </a:ext>
            </a:extLst>
          </p:cNvPr>
          <p:cNvSpPr>
            <a:spLocks noGrp="1"/>
          </p:cNvSpPr>
          <p:nvPr>
            <p:ph type="sldNum" sz="quarter" idx="10"/>
          </p:nvPr>
        </p:nvSpPr>
        <p:spPr/>
        <p:txBody>
          <a:bodyPr/>
          <a:lstStyle/>
          <a:p>
            <a:pPr algn="r"/>
            <a:fld id="{F3477EC8-074D-41C4-94AE-E9EA7CEEA348}" type="slidenum">
              <a:rPr lang="en-US" smtClean="0"/>
              <a:pPr algn="r"/>
              <a:t>31</a:t>
            </a:fld>
            <a:endParaRPr lang="en-US" dirty="0"/>
          </a:p>
        </p:txBody>
      </p:sp>
      <p:graphicFrame>
        <p:nvGraphicFramePr>
          <p:cNvPr id="6" name="Content Placeholder 5">
            <a:extLst>
              <a:ext uri="{FF2B5EF4-FFF2-40B4-BE49-F238E27FC236}">
                <a16:creationId xmlns:a16="http://schemas.microsoft.com/office/drawing/2014/main" id="{3858F042-C1A8-426F-8881-75B10DCBD8DB}"/>
              </a:ext>
            </a:extLst>
          </p:cNvPr>
          <p:cNvGraphicFramePr>
            <a:graphicFrameLocks noGrp="1"/>
          </p:cNvGraphicFramePr>
          <p:nvPr>
            <p:ph idx="1"/>
            <p:extLst>
              <p:ext uri="{D42A27DB-BD31-4B8C-83A1-F6EECF244321}">
                <p14:modId xmlns:p14="http://schemas.microsoft.com/office/powerpoint/2010/main" val="347502093"/>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lide 31">
            <a:hlinkClick r:id="" action="ppaction://media"/>
            <a:extLst>
              <a:ext uri="{FF2B5EF4-FFF2-40B4-BE49-F238E27FC236}">
                <a16:creationId xmlns:a16="http://schemas.microsoft.com/office/drawing/2014/main" id="{4BD05579-E925-4E8E-AEDE-5BAB323B38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448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EE600-0254-4077-8365-2FDD0161C7E2}"/>
              </a:ext>
            </a:extLst>
          </p:cNvPr>
          <p:cNvSpPr>
            <a:spLocks noGrp="1"/>
          </p:cNvSpPr>
          <p:nvPr>
            <p:ph type="title"/>
          </p:nvPr>
        </p:nvSpPr>
        <p:spPr/>
        <p:txBody>
          <a:bodyPr>
            <a:normAutofit fontScale="90000"/>
          </a:bodyPr>
          <a:lstStyle/>
          <a:p>
            <a:r>
              <a:rPr lang="en-US" dirty="0"/>
              <a:t>Example: Kansas City</a:t>
            </a:r>
          </a:p>
        </p:txBody>
      </p:sp>
      <p:sp>
        <p:nvSpPr>
          <p:cNvPr id="4" name="Slide Number Placeholder 3">
            <a:extLst>
              <a:ext uri="{FF2B5EF4-FFF2-40B4-BE49-F238E27FC236}">
                <a16:creationId xmlns:a16="http://schemas.microsoft.com/office/drawing/2014/main" id="{62D24FEC-2C59-44A3-BFED-3EC195CD2C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7" name="TextBox 6">
            <a:extLst>
              <a:ext uri="{FF2B5EF4-FFF2-40B4-BE49-F238E27FC236}">
                <a16:creationId xmlns:a16="http://schemas.microsoft.com/office/drawing/2014/main" id="{871D1AE2-26CB-4CFF-AD99-F45B61476F70}"/>
              </a:ext>
            </a:extLst>
          </p:cNvPr>
          <p:cNvSpPr txBox="1"/>
          <p:nvPr/>
        </p:nvSpPr>
        <p:spPr>
          <a:xfrm>
            <a:off x="6751074" y="5258710"/>
            <a:ext cx="2392926"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pitchFamily="-48" charset="-128"/>
                <a:hlinkClick r:id="rId5"/>
              </a:rPr>
              <a:t>Kansas City Schools, 2002, p. 190</a:t>
            </a:r>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pitchFamily="-48" charset="-128"/>
            </a:endParaRPr>
          </a:p>
        </p:txBody>
      </p:sp>
      <p:sp>
        <p:nvSpPr>
          <p:cNvPr id="5" name="TextBox 4">
            <a:extLst>
              <a:ext uri="{FF2B5EF4-FFF2-40B4-BE49-F238E27FC236}">
                <a16:creationId xmlns:a16="http://schemas.microsoft.com/office/drawing/2014/main" id="{F1EC87E4-FA76-422F-944E-758702357FDC}"/>
              </a:ext>
            </a:extLst>
          </p:cNvPr>
          <p:cNvSpPr txBox="1"/>
          <p:nvPr/>
        </p:nvSpPr>
        <p:spPr>
          <a:xfrm>
            <a:off x="6972300" y="1189037"/>
            <a:ext cx="1939925" cy="830997"/>
          </a:xfrm>
          <a:prstGeom prst="rect">
            <a:avLst/>
          </a:prstGeom>
          <a:noFill/>
        </p:spPr>
        <p:txBody>
          <a:bodyPr wrap="square" rtlCol="0">
            <a:spAutoFit/>
          </a:bodyPr>
          <a:lstStyle/>
          <a:p>
            <a:r>
              <a:rPr lang="en-US" dirty="0"/>
              <a:t>Skill-Based Goal</a:t>
            </a:r>
          </a:p>
        </p:txBody>
      </p:sp>
      <p:grpSp>
        <p:nvGrpSpPr>
          <p:cNvPr id="6" name="Group 5">
            <a:extLst>
              <a:ext uri="{FF2B5EF4-FFF2-40B4-BE49-F238E27FC236}">
                <a16:creationId xmlns:a16="http://schemas.microsoft.com/office/drawing/2014/main" id="{F29255C2-B94C-442B-85A4-4D60518DAF53}"/>
              </a:ext>
            </a:extLst>
          </p:cNvPr>
          <p:cNvGrpSpPr>
            <a:grpSpLocks noChangeAspect="1"/>
          </p:cNvGrpSpPr>
          <p:nvPr/>
        </p:nvGrpSpPr>
        <p:grpSpPr>
          <a:xfrm>
            <a:off x="736286" y="1137627"/>
            <a:ext cx="5707717" cy="4509875"/>
            <a:chOff x="742950" y="1137625"/>
            <a:chExt cx="6008124" cy="4747237"/>
          </a:xfrm>
        </p:grpSpPr>
        <p:pic>
          <p:nvPicPr>
            <p:cNvPr id="8" name="Picture 7">
              <a:extLst>
                <a:ext uri="{FF2B5EF4-FFF2-40B4-BE49-F238E27FC236}">
                  <a16:creationId xmlns:a16="http://schemas.microsoft.com/office/drawing/2014/main" id="{93374B69-CDCB-4631-BB9D-D2D654DCB076}"/>
                </a:ext>
              </a:extLst>
            </p:cNvPr>
            <p:cNvPicPr>
              <a:picLocks noChangeAspect="1"/>
            </p:cNvPicPr>
            <p:nvPr/>
          </p:nvPicPr>
          <p:blipFill>
            <a:blip r:embed="rId6"/>
            <a:stretch>
              <a:fillRect/>
            </a:stretch>
          </p:blipFill>
          <p:spPr>
            <a:xfrm>
              <a:off x="945356" y="1189037"/>
              <a:ext cx="5591175" cy="4695825"/>
            </a:xfrm>
            <a:prstGeom prst="rect">
              <a:avLst/>
            </a:prstGeom>
          </p:spPr>
        </p:pic>
        <p:sp>
          <p:nvSpPr>
            <p:cNvPr id="2" name="Rectangle: Rounded Corners 1">
              <a:extLst>
                <a:ext uri="{FF2B5EF4-FFF2-40B4-BE49-F238E27FC236}">
                  <a16:creationId xmlns:a16="http://schemas.microsoft.com/office/drawing/2014/main" id="{6158CA27-4D5E-484F-9F55-47E29B0F4D27}"/>
                </a:ext>
              </a:extLst>
            </p:cNvPr>
            <p:cNvSpPr/>
            <p:nvPr/>
          </p:nvSpPr>
          <p:spPr>
            <a:xfrm>
              <a:off x="742950" y="1137625"/>
              <a:ext cx="6008124" cy="27866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Slide 32">
            <a:hlinkClick r:id="" action="ppaction://media"/>
            <a:extLst>
              <a:ext uri="{FF2B5EF4-FFF2-40B4-BE49-F238E27FC236}">
                <a16:creationId xmlns:a16="http://schemas.microsoft.com/office/drawing/2014/main" id="{98E2DD1E-087D-4AC4-8B6C-AA049C5F27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066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88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C26B-B140-47DB-AB88-C058F1E7913A}"/>
              </a:ext>
            </a:extLst>
          </p:cNvPr>
          <p:cNvSpPr>
            <a:spLocks noGrp="1"/>
          </p:cNvSpPr>
          <p:nvPr>
            <p:ph type="title"/>
          </p:nvPr>
        </p:nvSpPr>
        <p:spPr/>
        <p:txBody>
          <a:bodyPr/>
          <a:lstStyle/>
          <a:p>
            <a:r>
              <a:rPr lang="en-US" dirty="0"/>
              <a:t>Considerations for Task-Based Goals</a:t>
            </a:r>
          </a:p>
        </p:txBody>
      </p:sp>
      <p:sp>
        <p:nvSpPr>
          <p:cNvPr id="3" name="Slide Number Placeholder 2">
            <a:extLst>
              <a:ext uri="{FF2B5EF4-FFF2-40B4-BE49-F238E27FC236}">
                <a16:creationId xmlns:a16="http://schemas.microsoft.com/office/drawing/2014/main" id="{2A7696DB-92A5-469C-893A-B233109BEF04}"/>
              </a:ext>
            </a:extLst>
          </p:cNvPr>
          <p:cNvSpPr>
            <a:spLocks noGrp="1"/>
          </p:cNvSpPr>
          <p:nvPr>
            <p:ph type="sldNum" sz="quarter" idx="10"/>
          </p:nvPr>
        </p:nvSpPr>
        <p:spPr/>
        <p:txBody>
          <a:bodyPr/>
          <a:lstStyle/>
          <a:p>
            <a:pPr algn="r"/>
            <a:fld id="{F3477EC8-074D-41C4-94AE-E9EA7CEEA348}" type="slidenum">
              <a:rPr lang="en-US" smtClean="0"/>
              <a:pPr algn="r"/>
              <a:t>33</a:t>
            </a:fld>
            <a:endParaRPr lang="en-US" dirty="0"/>
          </a:p>
        </p:txBody>
      </p:sp>
      <p:graphicFrame>
        <p:nvGraphicFramePr>
          <p:cNvPr id="6" name="Content Placeholder 5">
            <a:extLst>
              <a:ext uri="{FF2B5EF4-FFF2-40B4-BE49-F238E27FC236}">
                <a16:creationId xmlns:a16="http://schemas.microsoft.com/office/drawing/2014/main" id="{3858F042-C1A8-426F-8881-75B10DCBD8DB}"/>
              </a:ext>
            </a:extLst>
          </p:cNvPr>
          <p:cNvGraphicFramePr>
            <a:graphicFrameLocks noGrp="1"/>
          </p:cNvGraphicFramePr>
          <p:nvPr>
            <p:ph idx="1"/>
            <p:extLst>
              <p:ext uri="{D42A27DB-BD31-4B8C-83A1-F6EECF244321}">
                <p14:modId xmlns:p14="http://schemas.microsoft.com/office/powerpoint/2010/main" val="3731913775"/>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lide 33">
            <a:hlinkClick r:id="" action="ppaction://media"/>
            <a:extLst>
              <a:ext uri="{FF2B5EF4-FFF2-40B4-BE49-F238E27FC236}">
                <a16:creationId xmlns:a16="http://schemas.microsoft.com/office/drawing/2014/main" id="{0D5E0F18-F253-457E-964A-77645FE6FF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307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C26B-B140-47DB-AB88-C058F1E7913A}"/>
              </a:ext>
            </a:extLst>
          </p:cNvPr>
          <p:cNvSpPr>
            <a:spLocks noGrp="1"/>
          </p:cNvSpPr>
          <p:nvPr>
            <p:ph type="title"/>
          </p:nvPr>
        </p:nvSpPr>
        <p:spPr/>
        <p:txBody>
          <a:bodyPr/>
          <a:lstStyle/>
          <a:p>
            <a:r>
              <a:rPr lang="en-US" dirty="0"/>
              <a:t>Approaches to Defining Goals</a:t>
            </a:r>
          </a:p>
        </p:txBody>
      </p:sp>
      <p:sp>
        <p:nvSpPr>
          <p:cNvPr id="3" name="Slide Number Placeholder 2">
            <a:extLst>
              <a:ext uri="{FF2B5EF4-FFF2-40B4-BE49-F238E27FC236}">
                <a16:creationId xmlns:a16="http://schemas.microsoft.com/office/drawing/2014/main" id="{2A7696DB-92A5-469C-893A-B233109BEF04}"/>
              </a:ext>
            </a:extLst>
          </p:cNvPr>
          <p:cNvSpPr>
            <a:spLocks noGrp="1"/>
          </p:cNvSpPr>
          <p:nvPr>
            <p:ph type="sldNum" sz="quarter" idx="10"/>
          </p:nvPr>
        </p:nvSpPr>
        <p:spPr/>
        <p:txBody>
          <a:bodyPr/>
          <a:lstStyle/>
          <a:p>
            <a:pPr algn="r"/>
            <a:fld id="{F3477EC8-074D-41C4-94AE-E9EA7CEEA348}" type="slidenum">
              <a:rPr lang="en-US" smtClean="0"/>
              <a:pPr algn="r"/>
              <a:t>34</a:t>
            </a:fld>
            <a:endParaRPr lang="en-US" dirty="0"/>
          </a:p>
        </p:txBody>
      </p:sp>
      <p:graphicFrame>
        <p:nvGraphicFramePr>
          <p:cNvPr id="7" name="Content Placeholder 6">
            <a:extLst>
              <a:ext uri="{FF2B5EF4-FFF2-40B4-BE49-F238E27FC236}">
                <a16:creationId xmlns:a16="http://schemas.microsoft.com/office/drawing/2014/main" id="{3858F042-C1A8-426F-8881-75B10DCBD8DB}"/>
              </a:ext>
            </a:extLst>
          </p:cNvPr>
          <p:cNvGraphicFramePr>
            <a:graphicFrameLocks noGrp="1"/>
          </p:cNvGraphicFramePr>
          <p:nvPr>
            <p:ph idx="1"/>
            <p:extLst>
              <p:ext uri="{D42A27DB-BD31-4B8C-83A1-F6EECF244321}">
                <p14:modId xmlns:p14="http://schemas.microsoft.com/office/powerpoint/2010/main" val="2318399920"/>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lide 34">
            <a:hlinkClick r:id="" action="ppaction://media"/>
            <a:extLst>
              <a:ext uri="{FF2B5EF4-FFF2-40B4-BE49-F238E27FC236}">
                <a16:creationId xmlns:a16="http://schemas.microsoft.com/office/drawing/2014/main" id="{AE7D9B16-3CA5-423A-9AF9-50B4232E1A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88820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2EB5EFA-311F-4A5A-8D13-867CEA119FE6}"/>
              </a:ext>
            </a:extLst>
          </p:cNvPr>
          <p:cNvSpPr>
            <a:spLocks noGrp="1"/>
          </p:cNvSpPr>
          <p:nvPr>
            <p:ph idx="1"/>
          </p:nvPr>
        </p:nvSpPr>
        <p:spPr/>
        <p:txBody>
          <a:bodyPr/>
          <a:lstStyle/>
          <a:p>
            <a:r>
              <a:rPr lang="en-US" dirty="0"/>
              <a:t>Write questions that can provide context on student performance beyond skills, behaviors, traits, or results.</a:t>
            </a:r>
          </a:p>
          <a:p>
            <a:r>
              <a:rPr lang="en-US" dirty="0"/>
              <a:t>Give employers opportunities to describe students’ overall performance.</a:t>
            </a:r>
          </a:p>
          <a:p>
            <a:r>
              <a:rPr lang="en-US" dirty="0"/>
              <a:t>Include questions for employers to provide students feedback on how to improve their performance or skills.</a:t>
            </a:r>
          </a:p>
          <a:p>
            <a:r>
              <a:rPr lang="en-US" dirty="0"/>
              <a:t>Ask employers for feedback or suggestions on how to improve programs, particularly coordination with schools.</a:t>
            </a:r>
          </a:p>
        </p:txBody>
      </p:sp>
      <p:sp>
        <p:nvSpPr>
          <p:cNvPr id="5" name="Title 4">
            <a:extLst>
              <a:ext uri="{FF2B5EF4-FFF2-40B4-BE49-F238E27FC236}">
                <a16:creationId xmlns:a16="http://schemas.microsoft.com/office/drawing/2014/main" id="{14EF2CEF-9DE2-4C29-B810-545ADC858086}"/>
              </a:ext>
            </a:extLst>
          </p:cNvPr>
          <p:cNvSpPr>
            <a:spLocks noGrp="1"/>
          </p:cNvSpPr>
          <p:nvPr>
            <p:ph type="title"/>
          </p:nvPr>
        </p:nvSpPr>
        <p:spPr/>
        <p:txBody>
          <a:bodyPr/>
          <a:lstStyle/>
          <a:p>
            <a:r>
              <a:rPr lang="en-US" dirty="0"/>
              <a:t>Considerations for Defining Reflection Questions</a:t>
            </a:r>
          </a:p>
        </p:txBody>
      </p:sp>
      <p:sp>
        <p:nvSpPr>
          <p:cNvPr id="3" name="Slide Number Placeholder 2">
            <a:extLst>
              <a:ext uri="{FF2B5EF4-FFF2-40B4-BE49-F238E27FC236}">
                <a16:creationId xmlns:a16="http://schemas.microsoft.com/office/drawing/2014/main" id="{AAE08B25-230B-46F0-9F8D-410380AB7C82}"/>
              </a:ext>
            </a:extLst>
          </p:cNvPr>
          <p:cNvSpPr>
            <a:spLocks noGrp="1"/>
          </p:cNvSpPr>
          <p:nvPr>
            <p:ph type="sldNum" sz="quarter" idx="10"/>
          </p:nvPr>
        </p:nvSpPr>
        <p:spPr/>
        <p:txBody>
          <a:bodyPr/>
          <a:lstStyle/>
          <a:p>
            <a:pPr algn="r"/>
            <a:fld id="{F3477EC8-074D-41C4-94AE-E9EA7CEEA348}" type="slidenum">
              <a:rPr lang="en-US" smtClean="0"/>
              <a:pPr algn="r"/>
              <a:t>35</a:t>
            </a:fld>
            <a:endParaRPr lang="en-US" dirty="0"/>
          </a:p>
        </p:txBody>
      </p:sp>
      <p:pic>
        <p:nvPicPr>
          <p:cNvPr id="2" name="Slide 35">
            <a:hlinkClick r:id="" action="ppaction://media"/>
            <a:extLst>
              <a:ext uri="{FF2B5EF4-FFF2-40B4-BE49-F238E27FC236}">
                <a16:creationId xmlns:a16="http://schemas.microsoft.com/office/drawing/2014/main" id="{84D8A936-2D9E-4F6C-9120-7AF6CF6EB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7957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F123-C136-4622-A923-2BC34A65D397}"/>
              </a:ext>
            </a:extLst>
          </p:cNvPr>
          <p:cNvSpPr>
            <a:spLocks noGrp="1"/>
          </p:cNvSpPr>
          <p:nvPr>
            <p:ph type="title"/>
          </p:nvPr>
        </p:nvSpPr>
        <p:spPr/>
        <p:txBody>
          <a:bodyPr>
            <a:normAutofit fontScale="90000"/>
          </a:bodyPr>
          <a:lstStyle/>
          <a:p>
            <a:r>
              <a:rPr lang="en-US" dirty="0"/>
              <a:t>Example: Career Academies</a:t>
            </a:r>
          </a:p>
        </p:txBody>
      </p:sp>
      <p:sp>
        <p:nvSpPr>
          <p:cNvPr id="3" name="Slide Number Placeholder 2">
            <a:extLst>
              <a:ext uri="{FF2B5EF4-FFF2-40B4-BE49-F238E27FC236}">
                <a16:creationId xmlns:a16="http://schemas.microsoft.com/office/drawing/2014/main" id="{5BCFE6BE-D3AF-487A-BA96-4855158FDA0C}"/>
              </a:ext>
            </a:extLst>
          </p:cNvPr>
          <p:cNvSpPr>
            <a:spLocks noGrp="1"/>
          </p:cNvSpPr>
          <p:nvPr>
            <p:ph type="sldNum" sz="quarter" idx="10"/>
          </p:nvPr>
        </p:nvSpPr>
        <p:spPr/>
        <p:txBody>
          <a:bodyPr/>
          <a:lstStyle/>
          <a:p>
            <a:pPr algn="r"/>
            <a:fld id="{F3477EC8-074D-41C4-94AE-E9EA7CEEA348}" type="slidenum">
              <a:rPr lang="en-US" smtClean="0"/>
              <a:pPr algn="r"/>
              <a:t>36</a:t>
            </a:fld>
            <a:endParaRPr lang="en-US" dirty="0"/>
          </a:p>
        </p:txBody>
      </p:sp>
      <p:pic>
        <p:nvPicPr>
          <p:cNvPr id="5" name="Content Placeholder 4">
            <a:extLst>
              <a:ext uri="{FF2B5EF4-FFF2-40B4-BE49-F238E27FC236}">
                <a16:creationId xmlns:a16="http://schemas.microsoft.com/office/drawing/2014/main" id="{A1ED6143-6937-45F8-BBAE-D4FEC7876629}"/>
              </a:ext>
            </a:extLst>
          </p:cNvPr>
          <p:cNvPicPr>
            <a:picLocks noGrp="1" noChangeAspect="1"/>
          </p:cNvPicPr>
          <p:nvPr>
            <p:ph sz="quarter" idx="11"/>
          </p:nvPr>
        </p:nvPicPr>
        <p:blipFill>
          <a:blip r:embed="rId5"/>
          <a:stretch>
            <a:fillRect/>
          </a:stretch>
        </p:blipFill>
        <p:spPr>
          <a:xfrm>
            <a:off x="1879345" y="1125539"/>
            <a:ext cx="5385309" cy="4347020"/>
          </a:xfrm>
          <a:prstGeom prst="rect">
            <a:avLst/>
          </a:prstGeom>
        </p:spPr>
      </p:pic>
      <p:sp>
        <p:nvSpPr>
          <p:cNvPr id="6" name="TextBox 5">
            <a:extLst>
              <a:ext uri="{FF2B5EF4-FFF2-40B4-BE49-F238E27FC236}">
                <a16:creationId xmlns:a16="http://schemas.microsoft.com/office/drawing/2014/main" id="{4597C6D2-FB17-4DFA-878F-446FE8E4FC61}"/>
              </a:ext>
            </a:extLst>
          </p:cNvPr>
          <p:cNvSpPr txBox="1"/>
          <p:nvPr/>
        </p:nvSpPr>
        <p:spPr>
          <a:xfrm rot="10800000" flipV="1">
            <a:off x="4470400" y="5624431"/>
            <a:ext cx="368476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6"/>
              </a:rPr>
              <a:t>Career Academies, 2011, p. 34</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4" name="Slide 36">
            <a:hlinkClick r:id="" action="ppaction://media"/>
            <a:extLst>
              <a:ext uri="{FF2B5EF4-FFF2-40B4-BE49-F238E27FC236}">
                <a16:creationId xmlns:a16="http://schemas.microsoft.com/office/drawing/2014/main" id="{9AB552A4-09BA-454F-8A68-109B82A03E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8075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DF88E97-FBC8-4483-A8BD-1169B15FF91A}"/>
              </a:ext>
            </a:extLst>
          </p:cNvPr>
          <p:cNvSpPr>
            <a:spLocks noGrp="1"/>
          </p:cNvSpPr>
          <p:nvPr>
            <p:ph idx="1"/>
          </p:nvPr>
        </p:nvSpPr>
        <p:spPr/>
        <p:txBody>
          <a:bodyPr/>
          <a:lstStyle/>
          <a:p>
            <a:r>
              <a:rPr lang="en-US" dirty="0"/>
              <a:t>Refer to Handout 4, Decision Point 4.</a:t>
            </a:r>
          </a:p>
          <a:p>
            <a:r>
              <a:rPr lang="en-US" dirty="0"/>
              <a:t>In your teams, discuss and capture notes for defining scales, goals, or reflections depending on the type of employer feedback you selected. </a:t>
            </a:r>
          </a:p>
          <a:p>
            <a:r>
              <a:rPr lang="en-US" dirty="0"/>
              <a:t>Capture your final decision on the handout.</a:t>
            </a:r>
          </a:p>
        </p:txBody>
      </p:sp>
      <p:sp>
        <p:nvSpPr>
          <p:cNvPr id="6" name="Title 5">
            <a:extLst>
              <a:ext uri="{FF2B5EF4-FFF2-40B4-BE49-F238E27FC236}">
                <a16:creationId xmlns:a16="http://schemas.microsoft.com/office/drawing/2014/main" id="{7934E2C0-3461-485F-BBD2-FEF7CF2F8763}"/>
              </a:ext>
            </a:extLst>
          </p:cNvPr>
          <p:cNvSpPr>
            <a:spLocks noGrp="1"/>
          </p:cNvSpPr>
          <p:nvPr>
            <p:ph type="title"/>
          </p:nvPr>
        </p:nvSpPr>
        <p:spPr/>
        <p:txBody>
          <a:bodyPr/>
          <a:lstStyle/>
          <a:p>
            <a:r>
              <a:rPr lang="en-US" dirty="0"/>
              <a:t>Activity: Defining Scales, Goals, or Reflection Questions</a:t>
            </a:r>
          </a:p>
        </p:txBody>
      </p:sp>
      <p:sp>
        <p:nvSpPr>
          <p:cNvPr id="3" name="Slide Number Placeholder 2">
            <a:extLst>
              <a:ext uri="{FF2B5EF4-FFF2-40B4-BE49-F238E27FC236}">
                <a16:creationId xmlns:a16="http://schemas.microsoft.com/office/drawing/2014/main" id="{16F0B4AE-559C-47B7-96C6-8FB3622A60C1}"/>
              </a:ext>
            </a:extLst>
          </p:cNvPr>
          <p:cNvSpPr>
            <a:spLocks noGrp="1"/>
          </p:cNvSpPr>
          <p:nvPr>
            <p:ph type="sldNum" sz="quarter" idx="10"/>
          </p:nvPr>
        </p:nvSpPr>
        <p:spPr/>
        <p:txBody>
          <a:bodyPr/>
          <a:lstStyle/>
          <a:p>
            <a:fld id="{99A20822-4A49-4D36-86E3-300BA48D3F00}" type="slidenum">
              <a:rPr lang="en-US" smtClean="0"/>
              <a:t>37</a:t>
            </a:fld>
            <a:endParaRPr lang="en-US" dirty="0"/>
          </a:p>
        </p:txBody>
      </p:sp>
      <p:pic>
        <p:nvPicPr>
          <p:cNvPr id="2" name="Slide 37">
            <a:hlinkClick r:id="" action="ppaction://media"/>
            <a:extLst>
              <a:ext uri="{FF2B5EF4-FFF2-40B4-BE49-F238E27FC236}">
                <a16:creationId xmlns:a16="http://schemas.microsoft.com/office/drawing/2014/main" id="{3E93D8F4-2AFF-4F81-8542-1C90AAAB15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3727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F0BFB5-4FF3-45FB-ABAF-7D0B87E41838}"/>
              </a:ext>
            </a:extLst>
          </p:cNvPr>
          <p:cNvSpPr>
            <a:spLocks noGrp="1"/>
          </p:cNvSpPr>
          <p:nvPr>
            <p:ph type="title"/>
          </p:nvPr>
        </p:nvSpPr>
        <p:spPr>
          <a:xfrm>
            <a:off x="687388" y="2144103"/>
            <a:ext cx="8229600" cy="2123658"/>
          </a:xfrm>
        </p:spPr>
        <p:txBody>
          <a:bodyPr/>
          <a:lstStyle/>
          <a:p>
            <a:r>
              <a:rPr lang="en-US" dirty="0"/>
              <a:t>Decision Point 5: Determine How to Score Employer Feedback</a:t>
            </a:r>
          </a:p>
        </p:txBody>
      </p:sp>
      <p:sp>
        <p:nvSpPr>
          <p:cNvPr id="3" name="Slide Number Placeholder 2">
            <a:extLst>
              <a:ext uri="{FF2B5EF4-FFF2-40B4-BE49-F238E27FC236}">
                <a16:creationId xmlns:a16="http://schemas.microsoft.com/office/drawing/2014/main" id="{2F956252-A475-4F7C-92DF-F85072FE0A40}"/>
              </a:ext>
            </a:extLst>
          </p:cNvPr>
          <p:cNvSpPr>
            <a:spLocks noGrp="1"/>
          </p:cNvSpPr>
          <p:nvPr>
            <p:ph type="sldNum" sz="quarter" idx="12"/>
          </p:nvPr>
        </p:nvSpPr>
        <p:spPr/>
        <p:txBody>
          <a:bodyPr/>
          <a:lstStyle/>
          <a:p>
            <a:pPr algn="r"/>
            <a:fld id="{F3477EC8-074D-41C4-94AE-E9EA7CEEA348}" type="slidenum">
              <a:rPr lang="en-US" smtClean="0"/>
              <a:pPr algn="r"/>
              <a:t>38</a:t>
            </a:fld>
            <a:endParaRPr lang="en-US" dirty="0"/>
          </a:p>
        </p:txBody>
      </p:sp>
      <p:pic>
        <p:nvPicPr>
          <p:cNvPr id="2" name="Slide 38">
            <a:hlinkClick r:id="" action="ppaction://media"/>
            <a:extLst>
              <a:ext uri="{FF2B5EF4-FFF2-40B4-BE49-F238E27FC236}">
                <a16:creationId xmlns:a16="http://schemas.microsoft.com/office/drawing/2014/main" id="{04E61A8B-4AA9-47FA-A7F4-A42EA44CBF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0161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7CBB5-3611-4544-968B-55CABFF59827}"/>
              </a:ext>
            </a:extLst>
          </p:cNvPr>
          <p:cNvSpPr>
            <a:spLocks noGrp="1"/>
          </p:cNvSpPr>
          <p:nvPr>
            <p:ph type="title"/>
          </p:nvPr>
        </p:nvSpPr>
        <p:spPr/>
        <p:txBody>
          <a:bodyPr>
            <a:normAutofit/>
          </a:bodyPr>
          <a:lstStyle/>
          <a:p>
            <a:r>
              <a:rPr lang="en-US" dirty="0"/>
              <a:t>Scoring Approaches</a:t>
            </a:r>
          </a:p>
        </p:txBody>
      </p:sp>
      <p:sp>
        <p:nvSpPr>
          <p:cNvPr id="4" name="Slide Number Placeholder 3">
            <a:extLst>
              <a:ext uri="{FF2B5EF4-FFF2-40B4-BE49-F238E27FC236}">
                <a16:creationId xmlns:a16="http://schemas.microsoft.com/office/drawing/2014/main" id="{B5EADEA3-99CC-460A-8282-A1482D47552E}"/>
              </a:ext>
            </a:extLst>
          </p:cNvPr>
          <p:cNvSpPr>
            <a:spLocks noGrp="1"/>
          </p:cNvSpPr>
          <p:nvPr>
            <p:ph type="sldNum" sz="quarter" idx="10"/>
          </p:nvPr>
        </p:nvSpPr>
        <p:spPr/>
        <p:txBody>
          <a:bodyPr/>
          <a:lstStyle/>
          <a:p>
            <a:fld id="{A1A8B8B9-B651-4439-A868-E8F04EF81465}" type="slidenum">
              <a:rPr lang="en-US" smtClean="0"/>
              <a:pPr/>
              <a:t>39</a:t>
            </a:fld>
            <a:endParaRPr lang="en-US" dirty="0"/>
          </a:p>
        </p:txBody>
      </p:sp>
      <p:graphicFrame>
        <p:nvGraphicFramePr>
          <p:cNvPr id="6" name="Content Placeholder 6">
            <a:extLst>
              <a:ext uri="{FF2B5EF4-FFF2-40B4-BE49-F238E27FC236}">
                <a16:creationId xmlns:a16="http://schemas.microsoft.com/office/drawing/2014/main" id="{00553610-1FCE-45BC-8771-E820F7B6B703}"/>
              </a:ext>
            </a:extLst>
          </p:cNvPr>
          <p:cNvGraphicFramePr>
            <a:graphicFrameLocks noGrp="1"/>
          </p:cNvGraphicFramePr>
          <p:nvPr>
            <p:ph idx="1"/>
            <p:extLst>
              <p:ext uri="{D42A27DB-BD31-4B8C-83A1-F6EECF244321}">
                <p14:modId xmlns:p14="http://schemas.microsoft.com/office/powerpoint/2010/main" val="4129613089"/>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39">
            <a:hlinkClick r:id="" action="ppaction://media"/>
            <a:extLst>
              <a:ext uri="{FF2B5EF4-FFF2-40B4-BE49-F238E27FC236}">
                <a16:creationId xmlns:a16="http://schemas.microsoft.com/office/drawing/2014/main" id="{7D367274-A012-412E-80E7-854740557E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9966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CB4E-6294-4CDE-AE7B-B01C3ACC68B0}"/>
              </a:ext>
            </a:extLst>
          </p:cNvPr>
          <p:cNvSpPr>
            <a:spLocks noGrp="1"/>
          </p:cNvSpPr>
          <p:nvPr>
            <p:ph type="title"/>
          </p:nvPr>
        </p:nvSpPr>
        <p:spPr>
          <a:xfrm>
            <a:off x="687388" y="2821211"/>
            <a:ext cx="8229600" cy="1446550"/>
          </a:xfrm>
        </p:spPr>
        <p:txBody>
          <a:bodyPr/>
          <a:lstStyle/>
          <a:p>
            <a:r>
              <a:rPr lang="en-US" dirty="0"/>
              <a:t>Overview of Employer Feedback</a:t>
            </a:r>
          </a:p>
        </p:txBody>
      </p:sp>
      <p:sp>
        <p:nvSpPr>
          <p:cNvPr id="4" name="Slide Number Placeholder 3">
            <a:extLst>
              <a:ext uri="{FF2B5EF4-FFF2-40B4-BE49-F238E27FC236}">
                <a16:creationId xmlns:a16="http://schemas.microsoft.com/office/drawing/2014/main" id="{31EFFB1A-5D52-4547-99E1-84151E865F9B}"/>
              </a:ext>
            </a:extLst>
          </p:cNvPr>
          <p:cNvSpPr>
            <a:spLocks noGrp="1"/>
          </p:cNvSpPr>
          <p:nvPr>
            <p:ph type="sldNum" sz="quarter" idx="12"/>
          </p:nvPr>
        </p:nvSpPr>
        <p:spPr/>
        <p:txBody>
          <a:bodyPr/>
          <a:lstStyle/>
          <a:p>
            <a:fld id="{A1A8B8B9-B651-4439-A868-E8F04EF81465}" type="slidenum">
              <a:rPr lang="en-US" smtClean="0"/>
              <a:pPr/>
              <a:t>4</a:t>
            </a:fld>
            <a:endParaRPr lang="en-US" dirty="0"/>
          </a:p>
        </p:txBody>
      </p:sp>
      <p:pic>
        <p:nvPicPr>
          <p:cNvPr id="3" name="Slide 4">
            <a:hlinkClick r:id="" action="ppaction://media"/>
            <a:extLst>
              <a:ext uri="{FF2B5EF4-FFF2-40B4-BE49-F238E27FC236}">
                <a16:creationId xmlns:a16="http://schemas.microsoft.com/office/drawing/2014/main" id="{D15BEA3D-A2C1-4068-85CF-D4D1143D3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6912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0553610-1FCE-45BC-8771-E820F7B6B703}"/>
              </a:ext>
            </a:extLst>
          </p:cNvPr>
          <p:cNvGraphicFramePr>
            <a:graphicFrameLocks noGrp="1"/>
          </p:cNvGraphicFramePr>
          <p:nvPr>
            <p:ph idx="1"/>
            <p:extLst>
              <p:ext uri="{D42A27DB-BD31-4B8C-83A1-F6EECF244321}">
                <p14:modId xmlns:p14="http://schemas.microsoft.com/office/powerpoint/2010/main" val="1855830238"/>
              </p:ext>
            </p:extLst>
          </p:nvPr>
        </p:nvGraphicFramePr>
        <p:xfrm>
          <a:off x="687388" y="2055813"/>
          <a:ext cx="8224837" cy="37322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A747CBB5-3611-4544-968B-55CABFF59827}"/>
              </a:ext>
            </a:extLst>
          </p:cNvPr>
          <p:cNvSpPr>
            <a:spLocks noGrp="1"/>
          </p:cNvSpPr>
          <p:nvPr>
            <p:ph type="title"/>
          </p:nvPr>
        </p:nvSpPr>
        <p:spPr/>
        <p:txBody>
          <a:bodyPr/>
          <a:lstStyle/>
          <a:p>
            <a:r>
              <a:rPr lang="en-US" dirty="0"/>
              <a:t>Considerations for Weighted Scoring</a:t>
            </a:r>
            <a:endParaRPr lang="en-US" strike="sngStrike" dirty="0"/>
          </a:p>
        </p:txBody>
      </p:sp>
      <p:sp>
        <p:nvSpPr>
          <p:cNvPr id="4" name="Slide Number Placeholder 3">
            <a:extLst>
              <a:ext uri="{FF2B5EF4-FFF2-40B4-BE49-F238E27FC236}">
                <a16:creationId xmlns:a16="http://schemas.microsoft.com/office/drawing/2014/main" id="{B5EADEA3-99CC-460A-8282-A1482D47552E}"/>
              </a:ext>
            </a:extLst>
          </p:cNvPr>
          <p:cNvSpPr>
            <a:spLocks noGrp="1"/>
          </p:cNvSpPr>
          <p:nvPr>
            <p:ph type="sldNum" sz="quarter" idx="10"/>
          </p:nvPr>
        </p:nvSpPr>
        <p:spPr/>
        <p:txBody>
          <a:bodyPr/>
          <a:lstStyle/>
          <a:p>
            <a:fld id="{A1A8B8B9-B651-4439-A868-E8F04EF81465}" type="slidenum">
              <a:rPr lang="en-US" smtClean="0"/>
              <a:pPr/>
              <a:t>40</a:t>
            </a:fld>
            <a:endParaRPr lang="en-US" dirty="0"/>
          </a:p>
        </p:txBody>
      </p:sp>
      <p:pic>
        <p:nvPicPr>
          <p:cNvPr id="2" name="Slide 40">
            <a:hlinkClick r:id="" action="ppaction://media"/>
            <a:extLst>
              <a:ext uri="{FF2B5EF4-FFF2-40B4-BE49-F238E27FC236}">
                <a16:creationId xmlns:a16="http://schemas.microsoft.com/office/drawing/2014/main" id="{492F37A6-80AE-484D-ABA2-6A82D11CF47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832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D20D5B-869F-496D-8AC5-79881B1B330C}"/>
              </a:ext>
            </a:extLst>
          </p:cNvPr>
          <p:cNvSpPr>
            <a:spLocks noGrp="1"/>
          </p:cNvSpPr>
          <p:nvPr>
            <p:ph type="title"/>
          </p:nvPr>
        </p:nvSpPr>
        <p:spPr/>
        <p:txBody>
          <a:bodyPr>
            <a:normAutofit/>
          </a:bodyPr>
          <a:lstStyle/>
          <a:p>
            <a:r>
              <a:rPr lang="en-US" sz="3600" dirty="0"/>
              <a:t>Weighted Example: Charlotte-Mecklenburg Schools</a:t>
            </a:r>
          </a:p>
        </p:txBody>
      </p:sp>
      <p:sp>
        <p:nvSpPr>
          <p:cNvPr id="4" name="Slide Number Placeholder 3">
            <a:extLst>
              <a:ext uri="{FF2B5EF4-FFF2-40B4-BE49-F238E27FC236}">
                <a16:creationId xmlns:a16="http://schemas.microsoft.com/office/drawing/2014/main" id="{EAC10F3B-7A6B-44F6-829A-3E1209DABD0F}"/>
              </a:ext>
            </a:extLst>
          </p:cNvPr>
          <p:cNvSpPr>
            <a:spLocks noGrp="1"/>
          </p:cNvSpPr>
          <p:nvPr>
            <p:ph type="sldNum" sz="quarter" idx="10"/>
          </p:nvPr>
        </p:nvSpPr>
        <p:spPr/>
        <p:txBody>
          <a:bodyPr/>
          <a:lstStyle/>
          <a:p>
            <a:pPr algn="r"/>
            <a:fld id="{F3477EC8-074D-41C4-94AE-E9EA7CEEA348}" type="slidenum">
              <a:rPr lang="en-US" smtClean="0"/>
              <a:pPr algn="r"/>
              <a:t>41</a:t>
            </a:fld>
            <a:endParaRPr lang="en-US" dirty="0"/>
          </a:p>
        </p:txBody>
      </p:sp>
      <p:sp>
        <p:nvSpPr>
          <p:cNvPr id="8" name="TextBox 7">
            <a:extLst>
              <a:ext uri="{FF2B5EF4-FFF2-40B4-BE49-F238E27FC236}">
                <a16:creationId xmlns:a16="http://schemas.microsoft.com/office/drawing/2014/main" id="{F2E48F0C-EFF2-42D9-AC06-4B5C8F3DB53E}"/>
              </a:ext>
            </a:extLst>
          </p:cNvPr>
          <p:cNvSpPr txBox="1"/>
          <p:nvPr/>
        </p:nvSpPr>
        <p:spPr>
          <a:xfrm rot="10800000" flipV="1">
            <a:off x="7566482" y="5189922"/>
            <a:ext cx="157751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5"/>
              </a:rPr>
              <a:t>Charlotte-Mecklenburg Schools, n.d.</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9" name="Content Placeholder 8">
            <a:extLst>
              <a:ext uri="{FF2B5EF4-FFF2-40B4-BE49-F238E27FC236}">
                <a16:creationId xmlns:a16="http://schemas.microsoft.com/office/drawing/2014/main" id="{35340454-6251-4FB2-B7D8-0EF9F73401BC}"/>
              </a:ext>
            </a:extLst>
          </p:cNvPr>
          <p:cNvPicPr>
            <a:picLocks noGrp="1" noChangeAspect="1"/>
          </p:cNvPicPr>
          <p:nvPr>
            <p:ph sz="quarter" idx="11"/>
          </p:nvPr>
        </p:nvPicPr>
        <p:blipFill>
          <a:blip r:embed="rId6"/>
          <a:stretch>
            <a:fillRect/>
          </a:stretch>
        </p:blipFill>
        <p:spPr>
          <a:xfrm>
            <a:off x="1577518" y="1125538"/>
            <a:ext cx="5988964" cy="4759325"/>
          </a:xfrm>
          <a:prstGeom prst="rect">
            <a:avLst/>
          </a:prstGeom>
        </p:spPr>
      </p:pic>
      <p:pic>
        <p:nvPicPr>
          <p:cNvPr id="2" name="Slide 41">
            <a:hlinkClick r:id="" action="ppaction://media"/>
            <a:extLst>
              <a:ext uri="{FF2B5EF4-FFF2-40B4-BE49-F238E27FC236}">
                <a16:creationId xmlns:a16="http://schemas.microsoft.com/office/drawing/2014/main" id="{48F88D0F-AA6E-4E3E-ADC2-45D5DAABA1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6494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00553610-1FCE-45BC-8771-E820F7B6B703}"/>
              </a:ext>
            </a:extLst>
          </p:cNvPr>
          <p:cNvGraphicFramePr>
            <a:graphicFrameLocks noGrp="1"/>
          </p:cNvGraphicFramePr>
          <p:nvPr>
            <p:ph idx="1"/>
            <p:extLst>
              <p:ext uri="{D42A27DB-BD31-4B8C-83A1-F6EECF244321}">
                <p14:modId xmlns:p14="http://schemas.microsoft.com/office/powerpoint/2010/main" val="2727464027"/>
              </p:ext>
            </p:extLst>
          </p:nvPr>
        </p:nvGraphicFramePr>
        <p:xfrm>
          <a:off x="687388" y="2055813"/>
          <a:ext cx="8224837"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A747CBB5-3611-4544-968B-55CABFF59827}"/>
              </a:ext>
            </a:extLst>
          </p:cNvPr>
          <p:cNvSpPr>
            <a:spLocks noGrp="1"/>
          </p:cNvSpPr>
          <p:nvPr>
            <p:ph type="title"/>
          </p:nvPr>
        </p:nvSpPr>
        <p:spPr/>
        <p:txBody>
          <a:bodyPr/>
          <a:lstStyle/>
          <a:p>
            <a:r>
              <a:rPr lang="en-US" dirty="0"/>
              <a:t>Considerations for Qualitative Scoring</a:t>
            </a:r>
          </a:p>
        </p:txBody>
      </p:sp>
      <p:sp>
        <p:nvSpPr>
          <p:cNvPr id="4" name="Slide Number Placeholder 3">
            <a:extLst>
              <a:ext uri="{FF2B5EF4-FFF2-40B4-BE49-F238E27FC236}">
                <a16:creationId xmlns:a16="http://schemas.microsoft.com/office/drawing/2014/main" id="{B5EADEA3-99CC-460A-8282-A1482D47552E}"/>
              </a:ext>
            </a:extLst>
          </p:cNvPr>
          <p:cNvSpPr>
            <a:spLocks noGrp="1"/>
          </p:cNvSpPr>
          <p:nvPr>
            <p:ph type="sldNum" sz="quarter" idx="10"/>
          </p:nvPr>
        </p:nvSpPr>
        <p:spPr/>
        <p:txBody>
          <a:bodyPr/>
          <a:lstStyle/>
          <a:p>
            <a:fld id="{A1A8B8B9-B651-4439-A868-E8F04EF81465}" type="slidenum">
              <a:rPr lang="en-US" smtClean="0"/>
              <a:pPr/>
              <a:t>42</a:t>
            </a:fld>
            <a:endParaRPr lang="en-US" dirty="0"/>
          </a:p>
        </p:txBody>
      </p:sp>
      <p:pic>
        <p:nvPicPr>
          <p:cNvPr id="2" name="Slide 42">
            <a:hlinkClick r:id="" action="ppaction://media"/>
            <a:extLst>
              <a:ext uri="{FF2B5EF4-FFF2-40B4-BE49-F238E27FC236}">
                <a16:creationId xmlns:a16="http://schemas.microsoft.com/office/drawing/2014/main" id="{32856F12-7274-4520-9AB4-E36867D1A1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277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E801ED-8FBE-4702-A976-4F56D469C907}"/>
              </a:ext>
            </a:extLst>
          </p:cNvPr>
          <p:cNvSpPr>
            <a:spLocks noGrp="1"/>
          </p:cNvSpPr>
          <p:nvPr>
            <p:ph type="title"/>
          </p:nvPr>
        </p:nvSpPr>
        <p:spPr/>
        <p:txBody>
          <a:bodyPr>
            <a:normAutofit fontScale="90000"/>
          </a:bodyPr>
          <a:lstStyle/>
          <a:p>
            <a:r>
              <a:rPr lang="en-US" dirty="0"/>
              <a:t>Qualitative Example: Los Angeles Unified</a:t>
            </a:r>
          </a:p>
        </p:txBody>
      </p:sp>
      <p:sp>
        <p:nvSpPr>
          <p:cNvPr id="4" name="Slide Number Placeholder 3">
            <a:extLst>
              <a:ext uri="{FF2B5EF4-FFF2-40B4-BE49-F238E27FC236}">
                <a16:creationId xmlns:a16="http://schemas.microsoft.com/office/drawing/2014/main" id="{56CD92FD-FBFC-4380-BD36-1FD4F123A010}"/>
              </a:ext>
            </a:extLst>
          </p:cNvPr>
          <p:cNvSpPr>
            <a:spLocks noGrp="1"/>
          </p:cNvSpPr>
          <p:nvPr>
            <p:ph type="sldNum" sz="quarter" idx="10"/>
          </p:nvPr>
        </p:nvSpPr>
        <p:spPr/>
        <p:txBody>
          <a:bodyPr/>
          <a:lstStyle/>
          <a:p>
            <a:pPr algn="r"/>
            <a:fld id="{F3477EC8-074D-41C4-94AE-E9EA7CEEA348}" type="slidenum">
              <a:rPr lang="en-US" smtClean="0"/>
              <a:pPr algn="r"/>
              <a:t>43</a:t>
            </a:fld>
            <a:endParaRPr lang="en-US" dirty="0"/>
          </a:p>
        </p:txBody>
      </p:sp>
      <p:sp>
        <p:nvSpPr>
          <p:cNvPr id="8" name="TextBox 7">
            <a:extLst>
              <a:ext uri="{FF2B5EF4-FFF2-40B4-BE49-F238E27FC236}">
                <a16:creationId xmlns:a16="http://schemas.microsoft.com/office/drawing/2014/main" id="{0E113F3B-6E59-4076-94B7-19FFECF55C03}"/>
              </a:ext>
            </a:extLst>
          </p:cNvPr>
          <p:cNvSpPr txBox="1"/>
          <p:nvPr/>
        </p:nvSpPr>
        <p:spPr>
          <a:xfrm rot="10800000" flipV="1">
            <a:off x="4491613" y="5646641"/>
            <a:ext cx="45380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5"/>
              </a:rPr>
              <a:t>Los Angeles Unified School District, n.d.</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9" name="Content Placeholder 8">
            <a:extLst>
              <a:ext uri="{FF2B5EF4-FFF2-40B4-BE49-F238E27FC236}">
                <a16:creationId xmlns:a16="http://schemas.microsoft.com/office/drawing/2014/main" id="{873170B3-9B94-40C3-966E-C083C71C0C50}"/>
              </a:ext>
            </a:extLst>
          </p:cNvPr>
          <p:cNvPicPr>
            <a:picLocks noGrp="1" noChangeAspect="1"/>
          </p:cNvPicPr>
          <p:nvPr>
            <p:ph sz="quarter" idx="11"/>
          </p:nvPr>
        </p:nvPicPr>
        <p:blipFill>
          <a:blip r:embed="rId6"/>
          <a:stretch>
            <a:fillRect/>
          </a:stretch>
        </p:blipFill>
        <p:spPr>
          <a:xfrm>
            <a:off x="1223346" y="1125538"/>
            <a:ext cx="6697307" cy="4521103"/>
          </a:xfrm>
          <a:prstGeom prst="rect">
            <a:avLst/>
          </a:prstGeom>
        </p:spPr>
      </p:pic>
      <p:pic>
        <p:nvPicPr>
          <p:cNvPr id="2" name="Slide 43">
            <a:hlinkClick r:id="" action="ppaction://media"/>
            <a:extLst>
              <a:ext uri="{FF2B5EF4-FFF2-40B4-BE49-F238E27FC236}">
                <a16:creationId xmlns:a16="http://schemas.microsoft.com/office/drawing/2014/main" id="{CF2ECE03-D1E7-4DF5-B105-F10ED71CA1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85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47CBB5-3611-4544-968B-55CABFF59827}"/>
              </a:ext>
            </a:extLst>
          </p:cNvPr>
          <p:cNvSpPr>
            <a:spLocks noGrp="1"/>
          </p:cNvSpPr>
          <p:nvPr>
            <p:ph type="title"/>
          </p:nvPr>
        </p:nvSpPr>
        <p:spPr/>
        <p:txBody>
          <a:bodyPr/>
          <a:lstStyle/>
          <a:p>
            <a:r>
              <a:rPr lang="en-US" dirty="0"/>
              <a:t>Considerations for Portfolio Scoring</a:t>
            </a:r>
          </a:p>
        </p:txBody>
      </p:sp>
      <p:sp>
        <p:nvSpPr>
          <p:cNvPr id="4" name="Slide Number Placeholder 3">
            <a:extLst>
              <a:ext uri="{FF2B5EF4-FFF2-40B4-BE49-F238E27FC236}">
                <a16:creationId xmlns:a16="http://schemas.microsoft.com/office/drawing/2014/main" id="{B5EADEA3-99CC-460A-8282-A1482D47552E}"/>
              </a:ext>
            </a:extLst>
          </p:cNvPr>
          <p:cNvSpPr>
            <a:spLocks noGrp="1"/>
          </p:cNvSpPr>
          <p:nvPr>
            <p:ph type="sldNum" sz="quarter" idx="10"/>
          </p:nvPr>
        </p:nvSpPr>
        <p:spPr/>
        <p:txBody>
          <a:bodyPr/>
          <a:lstStyle/>
          <a:p>
            <a:fld id="{A1A8B8B9-B651-4439-A868-E8F04EF81465}" type="slidenum">
              <a:rPr lang="en-US" smtClean="0"/>
              <a:pPr/>
              <a:t>44</a:t>
            </a:fld>
            <a:endParaRPr lang="en-US" dirty="0"/>
          </a:p>
        </p:txBody>
      </p:sp>
      <p:graphicFrame>
        <p:nvGraphicFramePr>
          <p:cNvPr id="6" name="Content Placeholder 6">
            <a:extLst>
              <a:ext uri="{FF2B5EF4-FFF2-40B4-BE49-F238E27FC236}">
                <a16:creationId xmlns:a16="http://schemas.microsoft.com/office/drawing/2014/main" id="{00553610-1FCE-45BC-8771-E820F7B6B703}"/>
              </a:ext>
            </a:extLst>
          </p:cNvPr>
          <p:cNvGraphicFramePr>
            <a:graphicFrameLocks noGrp="1"/>
          </p:cNvGraphicFramePr>
          <p:nvPr>
            <p:ph idx="1"/>
            <p:extLst>
              <p:ext uri="{D42A27DB-BD31-4B8C-83A1-F6EECF244321}">
                <p14:modId xmlns:p14="http://schemas.microsoft.com/office/powerpoint/2010/main" val="3611370881"/>
              </p:ext>
            </p:extLst>
          </p:nvPr>
        </p:nvGraphicFramePr>
        <p:xfrm>
          <a:off x="687388" y="2055813"/>
          <a:ext cx="8224837" cy="3633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44">
            <a:hlinkClick r:id="" action="ppaction://media"/>
            <a:extLst>
              <a:ext uri="{FF2B5EF4-FFF2-40B4-BE49-F238E27FC236}">
                <a16:creationId xmlns:a16="http://schemas.microsoft.com/office/drawing/2014/main" id="{B0109EDD-6612-47E2-9758-CE1570ACB2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8538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3C38F-D748-443D-BFEE-61BDD2C08B45}"/>
              </a:ext>
            </a:extLst>
          </p:cNvPr>
          <p:cNvSpPr>
            <a:spLocks noGrp="1"/>
          </p:cNvSpPr>
          <p:nvPr>
            <p:ph type="title"/>
          </p:nvPr>
        </p:nvSpPr>
        <p:spPr/>
        <p:txBody>
          <a:bodyPr>
            <a:normAutofit fontScale="90000"/>
          </a:bodyPr>
          <a:lstStyle/>
          <a:p>
            <a:r>
              <a:rPr lang="en-US" dirty="0"/>
              <a:t>Portfolio Requirements: Ohio</a:t>
            </a:r>
          </a:p>
        </p:txBody>
      </p:sp>
      <p:sp>
        <p:nvSpPr>
          <p:cNvPr id="4" name="Slide Number Placeholder 3">
            <a:extLst>
              <a:ext uri="{FF2B5EF4-FFF2-40B4-BE49-F238E27FC236}">
                <a16:creationId xmlns:a16="http://schemas.microsoft.com/office/drawing/2014/main" id="{31A18F9C-91B7-4523-84D1-616F7C96C70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pic>
        <p:nvPicPr>
          <p:cNvPr id="10" name="Content Placeholder 9">
            <a:extLst>
              <a:ext uri="{FF2B5EF4-FFF2-40B4-BE49-F238E27FC236}">
                <a16:creationId xmlns:a16="http://schemas.microsoft.com/office/drawing/2014/main" id="{EA712A4F-BF72-4C5B-8D45-F89E758B9A34}"/>
              </a:ext>
            </a:extLst>
          </p:cNvPr>
          <p:cNvPicPr>
            <a:picLocks noGrp="1" noChangeAspect="1"/>
          </p:cNvPicPr>
          <p:nvPr>
            <p:ph sz="quarter" idx="11"/>
          </p:nvPr>
        </p:nvPicPr>
        <p:blipFill>
          <a:blip r:embed="rId5"/>
          <a:stretch>
            <a:fillRect/>
          </a:stretch>
        </p:blipFill>
        <p:spPr>
          <a:xfrm>
            <a:off x="1391826" y="1125539"/>
            <a:ext cx="6360347" cy="4353114"/>
          </a:xfrm>
          <a:prstGeom prst="rect">
            <a:avLst/>
          </a:prstGeom>
        </p:spPr>
      </p:pic>
      <p:sp>
        <p:nvSpPr>
          <p:cNvPr id="9" name="Oval 8">
            <a:extLst>
              <a:ext uri="{FF2B5EF4-FFF2-40B4-BE49-F238E27FC236}">
                <a16:creationId xmlns:a16="http://schemas.microsoft.com/office/drawing/2014/main" id="{4C5BC309-04E9-425B-910D-DDC402CE39F9}"/>
              </a:ext>
            </a:extLst>
          </p:cNvPr>
          <p:cNvSpPr/>
          <p:nvPr/>
        </p:nvSpPr>
        <p:spPr>
          <a:xfrm>
            <a:off x="939800" y="4648506"/>
            <a:ext cx="5359400" cy="10329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A158B04-2B91-423F-8131-E9EE79F87707}"/>
              </a:ext>
            </a:extLst>
          </p:cNvPr>
          <p:cNvSpPr txBox="1"/>
          <p:nvPr/>
        </p:nvSpPr>
        <p:spPr>
          <a:xfrm>
            <a:off x="5729118" y="5626888"/>
            <a:ext cx="3414882"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u="none" strike="noStrike" kern="1200" cap="none" spc="0" normalizeH="0" baseline="0" noProof="0" dirty="0">
                <a:ln>
                  <a:noFill/>
                </a:ln>
                <a:solidFill>
                  <a:srgbClr val="000000"/>
                </a:solidFill>
                <a:effectLst/>
                <a:uLnTx/>
                <a:uFillTx/>
                <a:latin typeface="Arial" pitchFamily="34" charset="0"/>
                <a:ea typeface="ＭＳ Ｐゴシック"/>
              </a:rPr>
              <a:t>Source:</a:t>
            </a:r>
            <a:r>
              <a:rPr kumimoji="0" lang="en-US" sz="1100" b="0" i="1" u="none" strike="noStrike" kern="1200" cap="none" spc="0" normalizeH="0" baseline="0" noProof="0" dirty="0">
                <a:ln>
                  <a:noFill/>
                </a:ln>
                <a:solidFill>
                  <a:srgbClr val="000000"/>
                </a:solidFill>
                <a:effectLst/>
                <a:uLnTx/>
                <a:uFillTx/>
                <a:latin typeface="Arial" pitchFamily="34" charset="0"/>
                <a:ea typeface="ＭＳ Ｐゴシック"/>
              </a:rPr>
              <a:t> </a:t>
            </a: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a:hlinkClick r:id="rId6"/>
              </a:rPr>
              <a:t>Ohio Department of Education, 2016</a:t>
            </a:r>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a:endParaRPr>
          </a:p>
        </p:txBody>
      </p:sp>
      <p:pic>
        <p:nvPicPr>
          <p:cNvPr id="2" name="Slide 45">
            <a:hlinkClick r:id="" action="ppaction://media"/>
            <a:extLst>
              <a:ext uri="{FF2B5EF4-FFF2-40B4-BE49-F238E27FC236}">
                <a16:creationId xmlns:a16="http://schemas.microsoft.com/office/drawing/2014/main" id="{454612A5-7099-4C20-900B-FB2C395478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6067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F0ACCA3-BBE9-403E-9BFB-19C0B6EF2DC4}"/>
              </a:ext>
            </a:extLst>
          </p:cNvPr>
          <p:cNvSpPr>
            <a:spLocks noGrp="1"/>
          </p:cNvSpPr>
          <p:nvPr>
            <p:ph idx="1"/>
          </p:nvPr>
        </p:nvSpPr>
        <p:spPr/>
        <p:txBody>
          <a:bodyPr/>
          <a:lstStyle/>
          <a:p>
            <a:r>
              <a:rPr lang="en-US" dirty="0"/>
              <a:t>Refer to Handout 4, Decision Point 5.</a:t>
            </a:r>
          </a:p>
          <a:p>
            <a:r>
              <a:rPr lang="en-US" dirty="0"/>
              <a:t>In your teams, discuss and capture notes for the scoring approach that best fits your state, district, or school.</a:t>
            </a:r>
          </a:p>
          <a:p>
            <a:r>
              <a:rPr lang="en-US" dirty="0"/>
              <a:t>Capture your final decision on the handout.</a:t>
            </a:r>
          </a:p>
        </p:txBody>
      </p:sp>
      <p:sp>
        <p:nvSpPr>
          <p:cNvPr id="5" name="Title 4">
            <a:extLst>
              <a:ext uri="{FF2B5EF4-FFF2-40B4-BE49-F238E27FC236}">
                <a16:creationId xmlns:a16="http://schemas.microsoft.com/office/drawing/2014/main" id="{DE7689ED-D070-40DA-9BD2-6F52CC1D060A}"/>
              </a:ext>
            </a:extLst>
          </p:cNvPr>
          <p:cNvSpPr>
            <a:spLocks noGrp="1"/>
          </p:cNvSpPr>
          <p:nvPr>
            <p:ph type="title"/>
          </p:nvPr>
        </p:nvSpPr>
        <p:spPr/>
        <p:txBody>
          <a:bodyPr/>
          <a:lstStyle/>
          <a:p>
            <a:r>
              <a:rPr lang="en-US" dirty="0"/>
              <a:t>Discussion: Scoring Employer Feedback</a:t>
            </a:r>
          </a:p>
        </p:txBody>
      </p:sp>
      <p:sp>
        <p:nvSpPr>
          <p:cNvPr id="3" name="Slide Number Placeholder 2">
            <a:extLst>
              <a:ext uri="{FF2B5EF4-FFF2-40B4-BE49-F238E27FC236}">
                <a16:creationId xmlns:a16="http://schemas.microsoft.com/office/drawing/2014/main" id="{AB375BC5-3E95-430B-A04B-291634C44012}"/>
              </a:ext>
            </a:extLst>
          </p:cNvPr>
          <p:cNvSpPr>
            <a:spLocks noGrp="1"/>
          </p:cNvSpPr>
          <p:nvPr>
            <p:ph type="sldNum" sz="quarter" idx="10"/>
          </p:nvPr>
        </p:nvSpPr>
        <p:spPr/>
        <p:txBody>
          <a:bodyPr/>
          <a:lstStyle/>
          <a:p>
            <a:pPr algn="r"/>
            <a:fld id="{F3477EC8-074D-41C4-94AE-E9EA7CEEA348}" type="slidenum">
              <a:rPr lang="en-US" smtClean="0"/>
              <a:pPr algn="r"/>
              <a:t>46</a:t>
            </a:fld>
            <a:endParaRPr lang="en-US" dirty="0"/>
          </a:p>
        </p:txBody>
      </p:sp>
      <p:pic>
        <p:nvPicPr>
          <p:cNvPr id="2" name="Slide 46">
            <a:hlinkClick r:id="" action="ppaction://media"/>
            <a:extLst>
              <a:ext uri="{FF2B5EF4-FFF2-40B4-BE49-F238E27FC236}">
                <a16:creationId xmlns:a16="http://schemas.microsoft.com/office/drawing/2014/main" id="{803C335A-744B-4F0E-81BD-CCE9F9474C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205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EFA245-6F11-47B4-82AB-C72AD5E28635}"/>
              </a:ext>
            </a:extLst>
          </p:cNvPr>
          <p:cNvSpPr>
            <a:spLocks noGrp="1"/>
          </p:cNvSpPr>
          <p:nvPr>
            <p:ph type="title"/>
          </p:nvPr>
        </p:nvSpPr>
        <p:spPr/>
        <p:txBody>
          <a:bodyPr/>
          <a:lstStyle/>
          <a:p>
            <a:r>
              <a:rPr lang="en-US" dirty="0"/>
              <a:t>Wrap-Up</a:t>
            </a:r>
          </a:p>
        </p:txBody>
      </p:sp>
      <p:sp>
        <p:nvSpPr>
          <p:cNvPr id="4" name="Slide Number Placeholder 3">
            <a:extLst>
              <a:ext uri="{FF2B5EF4-FFF2-40B4-BE49-F238E27FC236}">
                <a16:creationId xmlns:a16="http://schemas.microsoft.com/office/drawing/2014/main" id="{AF662D8B-E46E-4A4E-B6A7-E99C34946E6D}"/>
              </a:ext>
            </a:extLst>
          </p:cNvPr>
          <p:cNvSpPr>
            <a:spLocks noGrp="1"/>
          </p:cNvSpPr>
          <p:nvPr>
            <p:ph type="sldNum" sz="quarter" idx="12"/>
          </p:nvPr>
        </p:nvSpPr>
        <p:spPr/>
        <p:txBody>
          <a:bodyPr/>
          <a:lstStyle/>
          <a:p>
            <a:pPr algn="r"/>
            <a:fld id="{F3477EC8-074D-41C4-94AE-E9EA7CEEA348}" type="slidenum">
              <a:rPr lang="en-US" smtClean="0"/>
              <a:pPr algn="r"/>
              <a:t>47</a:t>
            </a:fld>
            <a:endParaRPr lang="en-US" dirty="0"/>
          </a:p>
        </p:txBody>
      </p:sp>
    </p:spTree>
    <p:extLst>
      <p:ext uri="{BB962C8B-B14F-4D97-AF65-F5344CB8AC3E}">
        <p14:creationId xmlns:p14="http://schemas.microsoft.com/office/powerpoint/2010/main" val="2595875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1566BC-90BD-473C-A7F8-DEA629365E21}"/>
              </a:ext>
            </a:extLst>
          </p:cNvPr>
          <p:cNvSpPr>
            <a:spLocks noGrp="1"/>
          </p:cNvSpPr>
          <p:nvPr>
            <p:ph idx="1"/>
          </p:nvPr>
        </p:nvSpPr>
        <p:spPr/>
        <p:txBody>
          <a:bodyPr/>
          <a:lstStyle/>
          <a:p>
            <a:pPr marL="457200" indent="-457200">
              <a:buFont typeface="+mj-lt"/>
              <a:buAutoNum type="arabicPeriod"/>
            </a:pPr>
            <a:r>
              <a:rPr lang="en-US" dirty="0"/>
              <a:t>Determine the purpose for employer feedback.</a:t>
            </a:r>
          </a:p>
          <a:p>
            <a:pPr marL="457200" indent="-457200">
              <a:buFont typeface="+mj-lt"/>
              <a:buAutoNum type="arabicPeriod"/>
            </a:pPr>
            <a:r>
              <a:rPr lang="en-US" dirty="0"/>
              <a:t>Define the knowledge and skills.</a:t>
            </a:r>
          </a:p>
          <a:p>
            <a:pPr marL="457200" indent="-457200">
              <a:buFont typeface="+mj-lt"/>
              <a:buAutoNum type="arabicPeriod"/>
            </a:pPr>
            <a:r>
              <a:rPr lang="en-US" dirty="0"/>
              <a:t>Select the type of employer feedback. </a:t>
            </a:r>
          </a:p>
          <a:p>
            <a:pPr marL="457200" indent="-457200">
              <a:buFont typeface="+mj-lt"/>
              <a:buAutoNum type="arabicPeriod"/>
            </a:pPr>
            <a:r>
              <a:rPr lang="en-US" dirty="0"/>
              <a:t>Define the scales, goals, or reflection questions.</a:t>
            </a:r>
          </a:p>
          <a:p>
            <a:pPr marL="457200" indent="-457200">
              <a:buFont typeface="+mj-lt"/>
              <a:buAutoNum type="arabicPeriod"/>
            </a:pPr>
            <a:r>
              <a:rPr lang="en-US" dirty="0"/>
              <a:t>Determine how to score employer feedback.</a:t>
            </a:r>
          </a:p>
        </p:txBody>
      </p:sp>
      <p:sp>
        <p:nvSpPr>
          <p:cNvPr id="5" name="Title 4">
            <a:extLst>
              <a:ext uri="{FF2B5EF4-FFF2-40B4-BE49-F238E27FC236}">
                <a16:creationId xmlns:a16="http://schemas.microsoft.com/office/drawing/2014/main" id="{775A1FE4-E4EF-4A20-BC8C-9137048B11D8}"/>
              </a:ext>
            </a:extLst>
          </p:cNvPr>
          <p:cNvSpPr>
            <a:spLocks noGrp="1"/>
          </p:cNvSpPr>
          <p:nvPr>
            <p:ph type="title"/>
          </p:nvPr>
        </p:nvSpPr>
        <p:spPr/>
        <p:txBody>
          <a:bodyPr/>
          <a:lstStyle/>
          <a:p>
            <a:r>
              <a:rPr lang="en-US" dirty="0"/>
              <a:t>Decision Points</a:t>
            </a:r>
          </a:p>
        </p:txBody>
      </p:sp>
      <p:sp>
        <p:nvSpPr>
          <p:cNvPr id="4" name="Slide Number Placeholder 3">
            <a:extLst>
              <a:ext uri="{FF2B5EF4-FFF2-40B4-BE49-F238E27FC236}">
                <a16:creationId xmlns:a16="http://schemas.microsoft.com/office/drawing/2014/main" id="{89C254C6-BEA4-4FD3-AA6D-1071647A1BA9}"/>
              </a:ext>
            </a:extLst>
          </p:cNvPr>
          <p:cNvSpPr>
            <a:spLocks noGrp="1"/>
          </p:cNvSpPr>
          <p:nvPr>
            <p:ph type="sldNum" sz="quarter" idx="10"/>
          </p:nvPr>
        </p:nvSpPr>
        <p:spPr/>
        <p:txBody>
          <a:bodyPr/>
          <a:lstStyle/>
          <a:p>
            <a:fld id="{A1A8B8B9-B651-4439-A868-E8F04EF81465}" type="slidenum">
              <a:rPr lang="en-US" smtClean="0"/>
              <a:pPr/>
              <a:t>48</a:t>
            </a:fld>
            <a:endParaRPr lang="en-US" dirty="0"/>
          </a:p>
        </p:txBody>
      </p:sp>
      <p:pic>
        <p:nvPicPr>
          <p:cNvPr id="2" name="Slide 48">
            <a:hlinkClick r:id="" action="ppaction://media"/>
            <a:extLst>
              <a:ext uri="{FF2B5EF4-FFF2-40B4-BE49-F238E27FC236}">
                <a16:creationId xmlns:a16="http://schemas.microsoft.com/office/drawing/2014/main" id="{2E778982-05C4-43A1-BB55-DB6B2ABA3B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0453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8BD3E-3D22-436D-8441-7B3C55AA3E48}"/>
              </a:ext>
            </a:extLst>
          </p:cNvPr>
          <p:cNvSpPr>
            <a:spLocks noGrp="1"/>
          </p:cNvSpPr>
          <p:nvPr>
            <p:ph idx="1"/>
          </p:nvPr>
        </p:nvSpPr>
        <p:spPr/>
        <p:txBody>
          <a:bodyPr/>
          <a:lstStyle/>
          <a:p>
            <a:r>
              <a:rPr lang="en-US" dirty="0"/>
              <a:t>Module 1: Selecting Appropriate Measures</a:t>
            </a:r>
          </a:p>
          <a:p>
            <a:r>
              <a:rPr lang="en-US" dirty="0"/>
              <a:t>Module 2: Developing Portfolios</a:t>
            </a:r>
          </a:p>
          <a:p>
            <a:r>
              <a:rPr lang="en-US" dirty="0"/>
              <a:t>Module 3: Designing Rubrics</a:t>
            </a:r>
          </a:p>
          <a:p>
            <a:r>
              <a:rPr lang="en-US" b="1" dirty="0"/>
              <a:t>Module 4: Constructing Employer Feedback and Evaluation</a:t>
            </a:r>
          </a:p>
          <a:p>
            <a:r>
              <a:rPr lang="en-US" dirty="0"/>
              <a:t>Module 5: Creating Student Self-Assessments</a:t>
            </a:r>
          </a:p>
        </p:txBody>
      </p:sp>
      <p:sp>
        <p:nvSpPr>
          <p:cNvPr id="3" name="Title 2">
            <a:extLst>
              <a:ext uri="{FF2B5EF4-FFF2-40B4-BE49-F238E27FC236}">
                <a16:creationId xmlns:a16="http://schemas.microsoft.com/office/drawing/2014/main" id="{3FF3A11E-8942-44DC-91ED-6A8209564FA4}"/>
              </a:ext>
            </a:extLst>
          </p:cNvPr>
          <p:cNvSpPr>
            <a:spLocks noGrp="1"/>
          </p:cNvSpPr>
          <p:nvPr>
            <p:ph type="title"/>
          </p:nvPr>
        </p:nvSpPr>
        <p:spPr/>
        <p:txBody>
          <a:bodyPr/>
          <a:lstStyle/>
          <a:p>
            <a:r>
              <a:rPr lang="en-US" dirty="0"/>
              <a:t>Work-Based Learning Module Series</a:t>
            </a:r>
          </a:p>
        </p:txBody>
      </p:sp>
      <p:sp>
        <p:nvSpPr>
          <p:cNvPr id="4" name="Slide Number Placeholder 3">
            <a:extLst>
              <a:ext uri="{FF2B5EF4-FFF2-40B4-BE49-F238E27FC236}">
                <a16:creationId xmlns:a16="http://schemas.microsoft.com/office/drawing/2014/main" id="{F798156E-0EBA-4CF3-8C6B-6F0F4DB7B1A8}"/>
              </a:ext>
            </a:extLst>
          </p:cNvPr>
          <p:cNvSpPr>
            <a:spLocks noGrp="1"/>
          </p:cNvSpPr>
          <p:nvPr>
            <p:ph type="sldNum" sz="quarter" idx="10"/>
          </p:nvPr>
        </p:nvSpPr>
        <p:spPr/>
        <p:txBody>
          <a:bodyPr/>
          <a:lstStyle/>
          <a:p>
            <a:pPr algn="r"/>
            <a:fld id="{F3477EC8-074D-41C4-94AE-E9EA7CEEA348}" type="slidenum">
              <a:rPr lang="en-US" smtClean="0"/>
              <a:pPr algn="r"/>
              <a:t>49</a:t>
            </a:fld>
            <a:endParaRPr lang="en-US" dirty="0"/>
          </a:p>
        </p:txBody>
      </p:sp>
      <p:pic>
        <p:nvPicPr>
          <p:cNvPr id="5" name="Slide 49">
            <a:hlinkClick r:id="" action="ppaction://media"/>
            <a:extLst>
              <a:ext uri="{FF2B5EF4-FFF2-40B4-BE49-F238E27FC236}">
                <a16:creationId xmlns:a16="http://schemas.microsoft.com/office/drawing/2014/main" id="{140638D0-EA64-472D-A959-0EA4E0345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8606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87526" y="3520243"/>
            <a:ext cx="3972629" cy="2387576"/>
          </a:xfrm>
        </p:spPr>
        <p:txBody>
          <a:bodyPr/>
          <a:lstStyle/>
          <a:p>
            <a:pPr>
              <a:spcBef>
                <a:spcPts val="300"/>
              </a:spcBef>
            </a:pPr>
            <a:r>
              <a:rPr lang="en-US" dirty="0"/>
              <a:t>States reviewed: 17</a:t>
            </a:r>
          </a:p>
          <a:p>
            <a:pPr>
              <a:spcBef>
                <a:spcPts val="300"/>
              </a:spcBef>
            </a:pPr>
            <a:r>
              <a:rPr lang="en-US" dirty="0"/>
              <a:t>Districts reviewed: 59</a:t>
            </a:r>
          </a:p>
          <a:p>
            <a:pPr>
              <a:spcBef>
                <a:spcPts val="300"/>
              </a:spcBef>
            </a:pPr>
            <a:r>
              <a:rPr lang="en-US" dirty="0"/>
              <a:t>Total resources reviewed: 109</a:t>
            </a:r>
          </a:p>
        </p:txBody>
      </p:sp>
      <p:sp>
        <p:nvSpPr>
          <p:cNvPr id="11" name="Content Placeholder 10"/>
          <p:cNvSpPr>
            <a:spLocks noGrp="1"/>
          </p:cNvSpPr>
          <p:nvPr>
            <p:ph idx="10"/>
          </p:nvPr>
        </p:nvSpPr>
        <p:spPr>
          <a:xfrm>
            <a:off x="4939596" y="3520243"/>
            <a:ext cx="3972629" cy="2387576"/>
          </a:xfrm>
        </p:spPr>
        <p:txBody>
          <a:bodyPr/>
          <a:lstStyle/>
          <a:p>
            <a:pPr>
              <a:spcBef>
                <a:spcPts val="300"/>
              </a:spcBef>
            </a:pPr>
            <a:r>
              <a:rPr lang="en-US" dirty="0"/>
              <a:t>Employer evaluations: 30</a:t>
            </a:r>
          </a:p>
          <a:p>
            <a:pPr>
              <a:spcBef>
                <a:spcPts val="300"/>
              </a:spcBef>
            </a:pPr>
            <a:r>
              <a:rPr lang="en-US" dirty="0"/>
              <a:t>Rubrics: 23</a:t>
            </a:r>
          </a:p>
          <a:p>
            <a:pPr>
              <a:spcBef>
                <a:spcPts val="300"/>
              </a:spcBef>
            </a:pPr>
            <a:r>
              <a:rPr lang="en-US" dirty="0"/>
              <a:t>Self-assessments/ reflections: 19</a:t>
            </a:r>
          </a:p>
          <a:p>
            <a:pPr>
              <a:spcBef>
                <a:spcPts val="300"/>
              </a:spcBef>
            </a:pPr>
            <a:r>
              <a:rPr lang="en-US" dirty="0"/>
              <a:t>Worklogs: 7</a:t>
            </a:r>
          </a:p>
          <a:p>
            <a:pPr>
              <a:spcBef>
                <a:spcPts val="300"/>
              </a:spcBef>
            </a:pPr>
            <a:r>
              <a:rPr lang="en-US" dirty="0"/>
              <a:t>Portfolios: 5</a:t>
            </a:r>
          </a:p>
        </p:txBody>
      </p:sp>
      <p:sp>
        <p:nvSpPr>
          <p:cNvPr id="3" name="Title 2">
            <a:extLst>
              <a:ext uri="{FF2B5EF4-FFF2-40B4-BE49-F238E27FC236}">
                <a16:creationId xmlns:a16="http://schemas.microsoft.com/office/drawing/2014/main" id="{3B1799EE-EB81-42F9-B9DA-9677F3B3D43F}"/>
              </a:ext>
            </a:extLst>
          </p:cNvPr>
          <p:cNvSpPr>
            <a:spLocks noGrp="1"/>
          </p:cNvSpPr>
          <p:nvPr>
            <p:ph type="title"/>
          </p:nvPr>
        </p:nvSpPr>
        <p:spPr/>
        <p:txBody>
          <a:bodyPr>
            <a:normAutofit/>
          </a:bodyPr>
          <a:lstStyle/>
          <a:p>
            <a:r>
              <a:rPr lang="en-US" dirty="0"/>
              <a:t>Measures of Work-Based Learning </a:t>
            </a:r>
          </a:p>
        </p:txBody>
      </p:sp>
      <p:sp>
        <p:nvSpPr>
          <p:cNvPr id="4" name="Slide Number Placeholder 3">
            <a:extLst>
              <a:ext uri="{FF2B5EF4-FFF2-40B4-BE49-F238E27FC236}">
                <a16:creationId xmlns:a16="http://schemas.microsoft.com/office/drawing/2014/main" id="{AF25A398-E593-4376-A727-F41A3AC80EBE}"/>
              </a:ext>
            </a:extLst>
          </p:cNvPr>
          <p:cNvSpPr>
            <a:spLocks noGrp="1"/>
          </p:cNvSpPr>
          <p:nvPr>
            <p:ph type="sldNum" sz="quarter" idx="11"/>
          </p:nvPr>
        </p:nvSpPr>
        <p:spPr/>
        <p:txBody>
          <a:bodyPr/>
          <a:lstStyle/>
          <a:p>
            <a:fld id="{99A20822-4A49-4D36-86E3-300BA48D3F00}" type="slidenum">
              <a:rPr lang="en-US" smtClean="0"/>
              <a:pPr/>
              <a:t>5</a:t>
            </a:fld>
            <a:endParaRPr lang="en-US" dirty="0"/>
          </a:p>
        </p:txBody>
      </p:sp>
      <p:cxnSp>
        <p:nvCxnSpPr>
          <p:cNvPr id="10" name="Straight Connector 9">
            <a:extLst>
              <a:ext uri="{FF2B5EF4-FFF2-40B4-BE49-F238E27FC236}">
                <a16:creationId xmlns:a16="http://schemas.microsoft.com/office/drawing/2014/main" id="{4F82561F-C5CE-48D5-8ABB-F33E593D90E7}"/>
              </a:ext>
            </a:extLst>
          </p:cNvPr>
          <p:cNvCxnSpPr/>
          <p:nvPr/>
        </p:nvCxnSpPr>
        <p:spPr>
          <a:xfrm>
            <a:off x="4627517" y="2071669"/>
            <a:ext cx="0" cy="3503962"/>
          </a:xfrm>
          <a:prstGeom prst="line">
            <a:avLst/>
          </a:prstGeom>
          <a:ln w="57150"/>
        </p:spPr>
        <p:style>
          <a:lnRef idx="3">
            <a:schemeClr val="accent1"/>
          </a:lnRef>
          <a:fillRef idx="0">
            <a:schemeClr val="accent1"/>
          </a:fillRef>
          <a:effectRef idx="2">
            <a:schemeClr val="accent1"/>
          </a:effectRef>
          <a:fontRef idx="minor">
            <a:schemeClr val="tx1"/>
          </a:fontRef>
        </p:style>
      </p:cxnSp>
      <p:pic>
        <p:nvPicPr>
          <p:cNvPr id="14" name="Content Placeholder 6" descr="Earth Globe Americas">
            <a:extLst>
              <a:ext uri="{FF2B5EF4-FFF2-40B4-BE49-F238E27FC236}">
                <a16:creationId xmlns:a16="http://schemas.microsoft.com/office/drawing/2014/main" id="{8671C389-ADAA-4E68-AF6C-9BA251E464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27888" y="1765696"/>
            <a:ext cx="1891904" cy="1891904"/>
          </a:xfrm>
          <a:prstGeom prst="rect">
            <a:avLst/>
          </a:prstGeom>
        </p:spPr>
      </p:pic>
      <p:pic>
        <p:nvPicPr>
          <p:cNvPr id="15" name="Graphic 11" descr="Checklist">
            <a:extLst>
              <a:ext uri="{FF2B5EF4-FFF2-40B4-BE49-F238E27FC236}">
                <a16:creationId xmlns:a16="http://schemas.microsoft.com/office/drawing/2014/main" id="{DF1EBBD3-02C5-4F76-A275-28E3CF736F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71834" y="1812091"/>
            <a:ext cx="1708152" cy="1708152"/>
          </a:xfrm>
          <a:prstGeom prst="rect">
            <a:avLst/>
          </a:prstGeom>
        </p:spPr>
      </p:pic>
      <p:pic>
        <p:nvPicPr>
          <p:cNvPr id="2" name="Slide 5">
            <a:hlinkClick r:id="" action="ppaction://media"/>
            <a:extLst>
              <a:ext uri="{FF2B5EF4-FFF2-40B4-BE49-F238E27FC236}">
                <a16:creationId xmlns:a16="http://schemas.microsoft.com/office/drawing/2014/main" id="{E8CF9E9D-987F-4BE3-AE21-13FF70F51CE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8549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6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1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buNone/>
            </a:pPr>
            <a:r>
              <a:rPr lang="en-US" sz="1400" dirty="0"/>
              <a:t>California Department of Education. (n.d.). </a:t>
            </a:r>
            <a:r>
              <a:rPr lang="en-US" sz="1400" i="1" dirty="0"/>
              <a:t>Work experience education guide</a:t>
            </a:r>
            <a:r>
              <a:rPr lang="en-US" sz="1400" dirty="0"/>
              <a:t>. Sacramento, CA: Author. Retrieved from </a:t>
            </a:r>
            <a:r>
              <a:rPr lang="en-US" sz="1400" dirty="0">
                <a:hlinkClick r:id="rId2"/>
              </a:rPr>
              <a:t>https://www.google.com/url?q=https://www.cde.ca.gov/ci/ct/we/documents/weeguide.doc&amp;sa=U&amp;ved=0ahUKEwiYlcOhhJLaAhWyV98KHUFMAs8QFggEMAA&amp;client=internal-uds-cse&amp;cx=007899273231353282595:rooj8qfkg0k&amp;usg=AOvVaw3KMFGR16rXTljCm9nn0WLB</a:t>
            </a:r>
            <a:r>
              <a:rPr lang="en-US" sz="1400" dirty="0"/>
              <a:t> </a:t>
            </a:r>
          </a:p>
          <a:p>
            <a:pPr marL="457200" indent="-457200"/>
            <a:r>
              <a:rPr lang="en-US" sz="1400" dirty="0"/>
              <a:t>Career Academies. (2001). </a:t>
            </a:r>
            <a:r>
              <a:rPr lang="en-US" sz="1400" i="1" dirty="0"/>
              <a:t>Internship logbook for students</a:t>
            </a:r>
            <a:r>
              <a:rPr lang="en-US" sz="1400" dirty="0"/>
              <a:t>. London, UK: Author. Retrieved from </a:t>
            </a:r>
            <a:r>
              <a:rPr lang="en-US" sz="1400" dirty="0">
                <a:hlinkClick r:id="rId3"/>
              </a:rPr>
              <a:t>https://connectedstudios.org/url-zv1qgafyIA8wS2PgheFAG6KwcUgA0d3fFO8Gc1gJ</a:t>
            </a:r>
            <a:endParaRPr lang="en-US" sz="1400" dirty="0"/>
          </a:p>
          <a:p>
            <a:pPr marL="457200" indent="-457200"/>
            <a:r>
              <a:rPr lang="en-US" sz="1400" dirty="0"/>
              <a:t>Charlotte-Mecklenburg Schools. (n.d.). </a:t>
            </a:r>
            <a:r>
              <a:rPr lang="en-US" sz="1400" i="1" dirty="0"/>
              <a:t>Employer’s evaluation of apprentice</a:t>
            </a:r>
            <a:r>
              <a:rPr lang="en-US" sz="1400" dirty="0"/>
              <a:t>. Charlotte, NC: Author. Retrieved from </a:t>
            </a:r>
            <a:r>
              <a:rPr lang="en-US" sz="1400" dirty="0">
                <a:hlinkClick r:id="rId4"/>
              </a:rPr>
              <a:t>http://www.ncpublicschools.org/docs/cte/work-based/credit/employer-eval-apprentice.pdf</a:t>
            </a:r>
            <a:endParaRPr lang="en-US" sz="1400" dirty="0"/>
          </a:p>
          <a:p>
            <a:pPr marL="457200" indent="-457200">
              <a:spcBef>
                <a:spcPts val="900"/>
              </a:spcBef>
            </a:pPr>
            <a:r>
              <a:rPr lang="en-US" sz="1400" dirty="0"/>
              <a:t>Kansas City Schools. (2002). </a:t>
            </a:r>
            <a:r>
              <a:rPr lang="en-US" sz="1400" i="1" dirty="0"/>
              <a:t>Quality work-based learning toolkit</a:t>
            </a:r>
            <a:r>
              <a:rPr lang="en-US" sz="1400" dirty="0"/>
              <a:t>. Kansas City, MO: Author. Retrieved from </a:t>
            </a:r>
            <a:r>
              <a:rPr lang="en-US" sz="1400" dirty="0">
                <a:hlinkClick r:id="rId5"/>
              </a:rPr>
              <a:t>https://connectedstudios.org/</a:t>
            </a:r>
            <a:r>
              <a:rPr lang="en-US" sz="1400" dirty="0" err="1">
                <a:hlinkClick r:id="rId5"/>
              </a:rPr>
              <a:t>url-zv1qgafyIA8wS2PgheFAG6KwcUgA0d3fFO8FeFgJ?_sm_au</a:t>
            </a:r>
            <a:r>
              <a:rPr lang="en-US" sz="1400">
                <a:hlinkClick r:id="rId5"/>
              </a:rPr>
              <a:t>_=iMVkRQPr4611sTk0</a:t>
            </a:r>
            <a:r>
              <a:rPr lang="en-US" sz="1400"/>
              <a:t> </a:t>
            </a:r>
          </a:p>
          <a:p>
            <a:pPr marL="457200" indent="-457200">
              <a:spcBef>
                <a:spcPts val="900"/>
              </a:spcBef>
            </a:pPr>
            <a:r>
              <a:rPr lang="en-US" sz="1400" dirty="0"/>
              <a:t>Los Angeles Unified School District. (n.d.) </a:t>
            </a:r>
            <a:r>
              <a:rPr lang="en-US" sz="1400" i="1" dirty="0"/>
              <a:t>Work-based learning competencies</a:t>
            </a:r>
            <a:r>
              <a:rPr lang="en-US" sz="1400" dirty="0"/>
              <a:t>. Los Angeles, CA: Author. Retrieved from </a:t>
            </a:r>
            <a:r>
              <a:rPr lang="en-US" sz="1400" dirty="0">
                <a:hlinkClick r:id="rId6"/>
              </a:rPr>
              <a:t>https://achieve.lausd.net/cms/lib08/CA01000043/Centricity/domain/220/dots/Work-Based_Competencies_Evaluation.pdf?_sm_au_=iMVkRQPr4611sTk0</a:t>
            </a:r>
            <a:r>
              <a:rPr lang="en-US" sz="1400" dirty="0"/>
              <a:t> </a:t>
            </a:r>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1576583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118F7D-82A5-4A8C-8A0C-60BA0A6C18C5}"/>
              </a:ext>
            </a:extLst>
          </p:cNvPr>
          <p:cNvSpPr>
            <a:spLocks noGrp="1"/>
          </p:cNvSpPr>
          <p:nvPr>
            <p:ph idx="1"/>
          </p:nvPr>
        </p:nvSpPr>
        <p:spPr/>
        <p:txBody>
          <a:bodyPr/>
          <a:lstStyle/>
          <a:p>
            <a:pPr marL="457200" indent="-457200">
              <a:spcBef>
                <a:spcPts val="900"/>
              </a:spcBef>
            </a:pPr>
            <a:r>
              <a:rPr lang="en-US" sz="1400" dirty="0"/>
              <a:t>Nebraska Department of Education. (n.d.). </a:t>
            </a:r>
            <a:r>
              <a:rPr lang="en-US" sz="1400" i="1" dirty="0"/>
              <a:t>Employer’s guidebook to developing a successful internship program</a:t>
            </a:r>
            <a:r>
              <a:rPr lang="en-US" sz="1400" dirty="0"/>
              <a:t>. Lincoln, NE: Author. Retrieved from </a:t>
            </a:r>
            <a:r>
              <a:rPr lang="en-US" sz="1400" dirty="0">
                <a:hlinkClick r:id="rId2"/>
              </a:rPr>
              <a:t>http://opportunity.nebraska.gov/files/businessdevelopment/internne/Employer's%20Guidebook%20to%20Developing%20a%20Successful%20Internship%20Program.pdf</a:t>
            </a:r>
            <a:endParaRPr lang="en-US" sz="1400" dirty="0"/>
          </a:p>
          <a:p>
            <a:pPr marL="457200" indent="-457200">
              <a:spcBef>
                <a:spcPts val="900"/>
              </a:spcBef>
              <a:buNone/>
            </a:pPr>
            <a:r>
              <a:rPr lang="en-US" sz="1400" dirty="0"/>
              <a:t>Ohio Department of Education. (2016). </a:t>
            </a:r>
            <a:r>
              <a:rPr lang="en-US" sz="1400" i="1" dirty="0"/>
              <a:t>Work-based learning student reflection questions</a:t>
            </a:r>
            <a:r>
              <a:rPr lang="en-US" sz="1400" dirty="0"/>
              <a:t>. Columbus, OH: Author. Retrieved from </a:t>
            </a:r>
            <a:r>
              <a:rPr lang="en-US" sz="1400" dirty="0">
                <a:hlinkClick r:id="rId3"/>
              </a:rPr>
              <a:t>http://education.ohio.gov/getattachment/Topics/Career-Tech/Career-Connections/Work-Based-Learning/Work-Based-Learning-for-Students-and-Familes/Student-Reflection-Questions.docx.aspx</a:t>
            </a:r>
            <a:r>
              <a:rPr lang="en-US" sz="1400" dirty="0"/>
              <a:t> </a:t>
            </a:r>
          </a:p>
          <a:p>
            <a:pPr marL="457200" indent="-457200">
              <a:spcBef>
                <a:spcPts val="900"/>
              </a:spcBef>
            </a:pPr>
            <a:r>
              <a:rPr lang="en-US" sz="1400" dirty="0"/>
              <a:t>West Virginia Department of Education. (2012). </a:t>
            </a:r>
            <a:r>
              <a:rPr lang="en-US" sz="1400" i="1" dirty="0"/>
              <a:t>Experiential learning guide</a:t>
            </a:r>
            <a:r>
              <a:rPr lang="en-US" sz="1400" dirty="0"/>
              <a:t>. Charleston, WV: Author. Retrieved from </a:t>
            </a:r>
            <a:r>
              <a:rPr lang="en-US" sz="1400" dirty="0">
                <a:hlinkClick r:id="rId4"/>
              </a:rPr>
              <a:t>https://wvde.state.wv.us/hstw/documents/ExperientialLearningGuide_2013.pdf</a:t>
            </a:r>
            <a:r>
              <a:rPr lang="en-US" sz="1400" dirty="0"/>
              <a:t> </a:t>
            </a:r>
          </a:p>
          <a:p>
            <a:pPr marL="457200" indent="-457200">
              <a:spcBef>
                <a:spcPts val="900"/>
              </a:spcBef>
              <a:buNone/>
            </a:pPr>
            <a:endParaRPr lang="en-US" sz="1400" dirty="0"/>
          </a:p>
        </p:txBody>
      </p:sp>
      <p:sp>
        <p:nvSpPr>
          <p:cNvPr id="3" name="Title 2">
            <a:extLst>
              <a:ext uri="{FF2B5EF4-FFF2-40B4-BE49-F238E27FC236}">
                <a16:creationId xmlns:a16="http://schemas.microsoft.com/office/drawing/2014/main" id="{D334927C-DC59-4E25-A8FE-7674DB0082E3}"/>
              </a:ext>
            </a:extLst>
          </p:cNvPr>
          <p:cNvSpPr>
            <a:spLocks noGrp="1"/>
          </p:cNvSpPr>
          <p:nvPr>
            <p:ph type="title"/>
          </p:nvPr>
        </p:nvSpPr>
        <p:spPr/>
        <p:txBody>
          <a:bodyPr/>
          <a:lstStyle/>
          <a:p>
            <a:r>
              <a:rPr lang="en-US" dirty="0"/>
              <a:t>References</a:t>
            </a:r>
          </a:p>
        </p:txBody>
      </p:sp>
      <p:sp>
        <p:nvSpPr>
          <p:cNvPr id="4" name="Slide Number Placeholder 3">
            <a:extLst>
              <a:ext uri="{FF2B5EF4-FFF2-40B4-BE49-F238E27FC236}">
                <a16:creationId xmlns:a16="http://schemas.microsoft.com/office/drawing/2014/main" id="{E34D1E36-368F-4707-BD0F-92FFAB839DA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Tree>
    <p:extLst>
      <p:ext uri="{BB962C8B-B14F-4D97-AF65-F5344CB8AC3E}">
        <p14:creationId xmlns:p14="http://schemas.microsoft.com/office/powerpoint/2010/main" val="2865694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lvl="0"/>
            <a:r>
              <a:rPr lang="en-US" dirty="0"/>
              <a:t>1000 Thomas Jefferson Street NW</a:t>
            </a:r>
          </a:p>
          <a:p>
            <a:pPr lvl="0"/>
            <a:r>
              <a:rPr lang="en-US" dirty="0"/>
              <a:t>Washington, DC 20007</a:t>
            </a:r>
          </a:p>
          <a:p>
            <a:pPr lvl="0"/>
            <a:r>
              <a:rPr lang="en-US" dirty="0"/>
              <a:t>800-634-0503</a:t>
            </a:r>
          </a:p>
          <a:p>
            <a:pPr lvl="0"/>
            <a:r>
              <a:rPr lang="en-US" dirty="0"/>
              <a:t>www.ccrscenter.org | </a:t>
            </a:r>
            <a:r>
              <a:rPr lang="en-US" dirty="0">
                <a:hlinkClick r:id="rId3"/>
              </a:rPr>
              <a:t>ccrscenter@air.org</a:t>
            </a:r>
            <a:endParaRPr lang="en-US" dirty="0"/>
          </a:p>
          <a:p>
            <a:pPr lvl="0"/>
            <a:endParaRPr lang="en-US" dirty="0"/>
          </a:p>
          <a:p>
            <a:pPr lvl="0"/>
            <a:endParaRPr lang="en-US" sz="1200" dirty="0"/>
          </a:p>
          <a:p>
            <a:pPr lvl="0"/>
            <a:endParaRPr lang="en-US" dirty="0"/>
          </a:p>
          <a:p>
            <a:r>
              <a:rPr lang="en-US" sz="1200" dirty="0"/>
              <a:t>This work was originally produced in whole or in part by the College and Career Readiness and Success Center with funds from the U.S. Department of Education under cooperative agreement number S283B120034. The content does not necessarily reflect the position or policy of the Department of Education, nor does mention or visual representation of trade names, commercial products, or organizations imply endorsement by the federal government.</a:t>
            </a:r>
            <a:br>
              <a:rPr lang="en-US" sz="1200" dirty="0"/>
            </a:br>
            <a:endParaRPr lang="en-US" sz="1200" dirty="0"/>
          </a:p>
          <a:p>
            <a:endParaRPr lang="en-US" sz="1200" dirty="0"/>
          </a:p>
          <a:p>
            <a:r>
              <a:rPr lang="en-US" sz="1200" dirty="0"/>
              <a:t>Copyright © 2019 American Institutes for Research. All rights reserved.</a:t>
            </a:r>
          </a:p>
          <a:p>
            <a:pPr lvl="0"/>
            <a:endParaRPr lang="en-US" dirty="0"/>
          </a:p>
        </p:txBody>
      </p:sp>
    </p:spTree>
    <p:extLst>
      <p:ext uri="{BB962C8B-B14F-4D97-AF65-F5344CB8AC3E}">
        <p14:creationId xmlns:p14="http://schemas.microsoft.com/office/powerpoint/2010/main" val="8201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005446-CBF0-4D63-B3E6-91C75361DDD6}"/>
              </a:ext>
            </a:extLst>
          </p:cNvPr>
          <p:cNvSpPr>
            <a:spLocks noGrp="1"/>
          </p:cNvSpPr>
          <p:nvPr>
            <p:ph type="title"/>
          </p:nvPr>
        </p:nvSpPr>
        <p:spPr/>
        <p:txBody>
          <a:bodyPr>
            <a:normAutofit fontScale="90000"/>
          </a:bodyPr>
          <a:lstStyle/>
          <a:p>
            <a:r>
              <a:rPr lang="en-US" dirty="0"/>
              <a:t>What Can Employer Feedback Do?</a:t>
            </a:r>
          </a:p>
        </p:txBody>
      </p:sp>
      <p:sp>
        <p:nvSpPr>
          <p:cNvPr id="5" name="Slide Number Placeholder 4">
            <a:extLst>
              <a:ext uri="{FF2B5EF4-FFF2-40B4-BE49-F238E27FC236}">
                <a16:creationId xmlns:a16="http://schemas.microsoft.com/office/drawing/2014/main" id="{7AB57908-92DC-46EE-8C82-419C5C465CC4}"/>
              </a:ext>
            </a:extLst>
          </p:cNvPr>
          <p:cNvSpPr>
            <a:spLocks noGrp="1"/>
          </p:cNvSpPr>
          <p:nvPr>
            <p:ph type="sldNum" sz="quarter" idx="10"/>
          </p:nvPr>
        </p:nvSpPr>
        <p:spPr/>
        <p:txBody>
          <a:bodyPr/>
          <a:lstStyle/>
          <a:p>
            <a:pPr algn="r"/>
            <a:fld id="{F3477EC8-074D-41C4-94AE-E9EA7CEEA348}" type="slidenum">
              <a:rPr lang="en-US" smtClean="0"/>
              <a:pPr algn="r"/>
              <a:t>6</a:t>
            </a:fld>
            <a:endParaRPr lang="en-US" dirty="0"/>
          </a:p>
        </p:txBody>
      </p:sp>
      <p:graphicFrame>
        <p:nvGraphicFramePr>
          <p:cNvPr id="9" name="Content Placeholder 8">
            <a:extLst>
              <a:ext uri="{FF2B5EF4-FFF2-40B4-BE49-F238E27FC236}">
                <a16:creationId xmlns:a16="http://schemas.microsoft.com/office/drawing/2014/main" id="{DD3B0315-F9A2-4EC0-9550-7AD1DCCC3C8C}"/>
              </a:ext>
            </a:extLst>
          </p:cNvPr>
          <p:cNvGraphicFramePr>
            <a:graphicFrameLocks noGrp="1"/>
          </p:cNvGraphicFramePr>
          <p:nvPr>
            <p:ph sz="quarter" idx="11"/>
            <p:extLst>
              <p:ext uri="{D42A27DB-BD31-4B8C-83A1-F6EECF244321}">
                <p14:modId xmlns:p14="http://schemas.microsoft.com/office/powerpoint/2010/main" val="1794209761"/>
              </p:ext>
            </p:extLst>
          </p:nvPr>
        </p:nvGraphicFramePr>
        <p:xfrm>
          <a:off x="114300" y="1270001"/>
          <a:ext cx="8915400" cy="37642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6">
            <a:hlinkClick r:id="" action="ppaction://media"/>
            <a:extLst>
              <a:ext uri="{FF2B5EF4-FFF2-40B4-BE49-F238E27FC236}">
                <a16:creationId xmlns:a16="http://schemas.microsoft.com/office/drawing/2014/main" id="{794924D6-347D-49D2-A4ED-E8628889981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0351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EE600-0254-4077-8365-2FDD0161C7E2}"/>
              </a:ext>
            </a:extLst>
          </p:cNvPr>
          <p:cNvSpPr>
            <a:spLocks noGrp="1"/>
          </p:cNvSpPr>
          <p:nvPr>
            <p:ph type="title"/>
          </p:nvPr>
        </p:nvSpPr>
        <p:spPr/>
        <p:txBody>
          <a:bodyPr>
            <a:normAutofit fontScale="90000"/>
          </a:bodyPr>
          <a:lstStyle/>
          <a:p>
            <a:r>
              <a:rPr lang="en-US" dirty="0"/>
              <a:t>Example: California</a:t>
            </a:r>
          </a:p>
        </p:txBody>
      </p:sp>
      <p:sp>
        <p:nvSpPr>
          <p:cNvPr id="4" name="Slide Number Placeholder 3">
            <a:extLst>
              <a:ext uri="{FF2B5EF4-FFF2-40B4-BE49-F238E27FC236}">
                <a16:creationId xmlns:a16="http://schemas.microsoft.com/office/drawing/2014/main" id="{62D24FEC-2C59-44A3-BFED-3EC195CD2C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7" name="TextBox 6">
            <a:extLst>
              <a:ext uri="{FF2B5EF4-FFF2-40B4-BE49-F238E27FC236}">
                <a16:creationId xmlns:a16="http://schemas.microsoft.com/office/drawing/2014/main" id="{871D1AE2-26CB-4CFF-AD99-F45B61476F70}"/>
              </a:ext>
            </a:extLst>
          </p:cNvPr>
          <p:cNvSpPr txBox="1"/>
          <p:nvPr/>
        </p:nvSpPr>
        <p:spPr>
          <a:xfrm>
            <a:off x="5397910" y="5548607"/>
            <a:ext cx="3514315"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5"/>
              </a:rPr>
              <a:t>California Department of Education, n.d.</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8" name="Content Placeholder 7">
            <a:extLst>
              <a:ext uri="{FF2B5EF4-FFF2-40B4-BE49-F238E27FC236}">
                <a16:creationId xmlns:a16="http://schemas.microsoft.com/office/drawing/2014/main" id="{1D5F006E-305D-4D1B-A31B-F72EF7146845}"/>
              </a:ext>
            </a:extLst>
          </p:cNvPr>
          <p:cNvPicPr>
            <a:picLocks noGrp="1" noChangeAspect="1"/>
          </p:cNvPicPr>
          <p:nvPr>
            <p:ph sz="quarter" idx="11"/>
          </p:nvPr>
        </p:nvPicPr>
        <p:blipFill>
          <a:blip r:embed="rId6"/>
          <a:stretch>
            <a:fillRect/>
          </a:stretch>
        </p:blipFill>
        <p:spPr>
          <a:xfrm>
            <a:off x="1443037" y="1514475"/>
            <a:ext cx="6257925" cy="3981450"/>
          </a:xfrm>
          <a:prstGeom prst="rect">
            <a:avLst/>
          </a:prstGeom>
        </p:spPr>
      </p:pic>
      <p:pic>
        <p:nvPicPr>
          <p:cNvPr id="2" name="Slide 7">
            <a:hlinkClick r:id="" action="ppaction://media"/>
            <a:extLst>
              <a:ext uri="{FF2B5EF4-FFF2-40B4-BE49-F238E27FC236}">
                <a16:creationId xmlns:a16="http://schemas.microsoft.com/office/drawing/2014/main" id="{F51979E8-E6B4-4540-B8B2-988B28C842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6119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EE600-0254-4077-8365-2FDD0161C7E2}"/>
              </a:ext>
            </a:extLst>
          </p:cNvPr>
          <p:cNvSpPr>
            <a:spLocks noGrp="1"/>
          </p:cNvSpPr>
          <p:nvPr>
            <p:ph type="title"/>
          </p:nvPr>
        </p:nvSpPr>
        <p:spPr/>
        <p:txBody>
          <a:bodyPr>
            <a:normAutofit fontScale="90000"/>
          </a:bodyPr>
          <a:lstStyle/>
          <a:p>
            <a:r>
              <a:rPr lang="en-US" dirty="0"/>
              <a:t>Example: West Virginia</a:t>
            </a:r>
          </a:p>
        </p:txBody>
      </p:sp>
      <p:sp>
        <p:nvSpPr>
          <p:cNvPr id="4" name="Slide Number Placeholder 3">
            <a:extLst>
              <a:ext uri="{FF2B5EF4-FFF2-40B4-BE49-F238E27FC236}">
                <a16:creationId xmlns:a16="http://schemas.microsoft.com/office/drawing/2014/main" id="{62D24FEC-2C59-44A3-BFED-3EC195CD2C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477EC8-074D-41C4-94AE-E9EA7CEEA348}" type="slidenum">
              <a:rPr kumimoji="0" lang="en-US" sz="1000" b="0" i="0" u="none" strike="noStrike" kern="1200" cap="none" spc="0" normalizeH="0" baseline="0" noProof="0" smtClean="0">
                <a:ln>
                  <a:noFill/>
                </a:ln>
                <a:solidFill>
                  <a:srgbClr val="FFFFFF">
                    <a:lumMod val="75000"/>
                  </a:srgbClr>
                </a:solidFill>
                <a:effectLst/>
                <a:uLnTx/>
                <a:uFillTx/>
                <a:latin typeface="Arial"/>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0" i="0" u="none" strike="noStrike" kern="1200" cap="none" spc="0" normalizeH="0" baseline="0" noProof="0" dirty="0">
              <a:ln>
                <a:noFill/>
              </a:ln>
              <a:solidFill>
                <a:srgbClr val="FFFFFF">
                  <a:lumMod val="75000"/>
                </a:srgbClr>
              </a:solidFill>
              <a:effectLst/>
              <a:uLnTx/>
              <a:uFillTx/>
              <a:latin typeface="Arial"/>
              <a:ea typeface="ＭＳ Ｐゴシック" charset="-128"/>
              <a:cs typeface="+mn-cs"/>
            </a:endParaRPr>
          </a:p>
        </p:txBody>
      </p:sp>
      <p:sp>
        <p:nvSpPr>
          <p:cNvPr id="7" name="TextBox 6">
            <a:extLst>
              <a:ext uri="{FF2B5EF4-FFF2-40B4-BE49-F238E27FC236}">
                <a16:creationId xmlns:a16="http://schemas.microsoft.com/office/drawing/2014/main" id="{871D1AE2-26CB-4CFF-AD99-F45B61476F70}"/>
              </a:ext>
            </a:extLst>
          </p:cNvPr>
          <p:cNvSpPr txBox="1"/>
          <p:nvPr/>
        </p:nvSpPr>
        <p:spPr>
          <a:xfrm>
            <a:off x="7088423" y="5029201"/>
            <a:ext cx="1823801"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rPr>
              <a:t>Source: </a:t>
            </a:r>
            <a:r>
              <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hlinkClick r:id="rId5"/>
              </a:rPr>
              <a:t>West Virginia Department of Education, 2012, p. 62</a:t>
            </a:r>
            <a:endParaRPr kumimoji="0" lang="en-US" sz="1200" b="0" i="0" u="none" strike="noStrike" kern="1200" cap="none" spc="0" normalizeH="0" baseline="0" noProof="0" dirty="0">
              <a:ln>
                <a:noFill/>
              </a:ln>
              <a:solidFill>
                <a:srgbClr val="000000"/>
              </a:solidFill>
              <a:effectLst/>
              <a:uLnTx/>
              <a:uFillTx/>
              <a:latin typeface="+mn-lt"/>
              <a:ea typeface="ＭＳ Ｐゴシック" pitchFamily="-48" charset="-128"/>
            </a:endParaRPr>
          </a:p>
        </p:txBody>
      </p:sp>
      <p:pic>
        <p:nvPicPr>
          <p:cNvPr id="8" name="Content Placeholder 7">
            <a:extLst>
              <a:ext uri="{FF2B5EF4-FFF2-40B4-BE49-F238E27FC236}">
                <a16:creationId xmlns:a16="http://schemas.microsoft.com/office/drawing/2014/main" id="{BCA75274-19E6-40E0-9EB7-357F9CFE2CB8}"/>
              </a:ext>
            </a:extLst>
          </p:cNvPr>
          <p:cNvPicPr>
            <a:picLocks noGrp="1" noChangeAspect="1"/>
          </p:cNvPicPr>
          <p:nvPr>
            <p:ph sz="quarter" idx="11"/>
          </p:nvPr>
        </p:nvPicPr>
        <p:blipFill>
          <a:blip r:embed="rId6"/>
          <a:stretch>
            <a:fillRect/>
          </a:stretch>
        </p:blipFill>
        <p:spPr>
          <a:xfrm>
            <a:off x="2055575" y="1125538"/>
            <a:ext cx="5032849" cy="4759325"/>
          </a:xfrm>
          <a:prstGeom prst="rect">
            <a:avLst/>
          </a:prstGeom>
        </p:spPr>
      </p:pic>
      <p:pic>
        <p:nvPicPr>
          <p:cNvPr id="2" name="Slide 8">
            <a:hlinkClick r:id="" action="ppaction://media"/>
            <a:extLst>
              <a:ext uri="{FF2B5EF4-FFF2-40B4-BE49-F238E27FC236}">
                <a16:creationId xmlns:a16="http://schemas.microsoft.com/office/drawing/2014/main" id="{38E6B71D-6E18-4935-A8CD-5E15929903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934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91566BC-90BD-473C-A7F8-DEA629365E21}"/>
              </a:ext>
            </a:extLst>
          </p:cNvPr>
          <p:cNvSpPr>
            <a:spLocks noGrp="1"/>
          </p:cNvSpPr>
          <p:nvPr>
            <p:ph idx="1"/>
          </p:nvPr>
        </p:nvSpPr>
        <p:spPr/>
        <p:txBody>
          <a:bodyPr/>
          <a:lstStyle/>
          <a:p>
            <a:pPr marL="457200" indent="-457200">
              <a:buFont typeface="+mj-lt"/>
              <a:buAutoNum type="arabicPeriod"/>
            </a:pPr>
            <a:r>
              <a:rPr lang="en-US" dirty="0"/>
              <a:t>Determine the purpose for employer feedback.</a:t>
            </a:r>
          </a:p>
          <a:p>
            <a:pPr marL="457200" indent="-457200">
              <a:buFont typeface="+mj-lt"/>
              <a:buAutoNum type="arabicPeriod"/>
            </a:pPr>
            <a:r>
              <a:rPr lang="en-US" dirty="0"/>
              <a:t>Define the knowledge and skills.</a:t>
            </a:r>
          </a:p>
          <a:p>
            <a:pPr marL="457200" indent="-457200">
              <a:buFont typeface="+mj-lt"/>
              <a:buAutoNum type="arabicPeriod"/>
            </a:pPr>
            <a:r>
              <a:rPr lang="en-US" dirty="0"/>
              <a:t>Select the type of employer feedback. </a:t>
            </a:r>
          </a:p>
          <a:p>
            <a:pPr marL="457200" indent="-457200">
              <a:buFont typeface="+mj-lt"/>
              <a:buAutoNum type="arabicPeriod"/>
            </a:pPr>
            <a:r>
              <a:rPr lang="en-US" dirty="0"/>
              <a:t>Define the scales, goals, or reflection questions.</a:t>
            </a:r>
          </a:p>
          <a:p>
            <a:pPr marL="457200" indent="-457200">
              <a:buFont typeface="+mj-lt"/>
              <a:buAutoNum type="arabicPeriod"/>
            </a:pPr>
            <a:r>
              <a:rPr lang="en-US" dirty="0"/>
              <a:t>Determine how to score employer feedback.</a:t>
            </a:r>
          </a:p>
        </p:txBody>
      </p:sp>
      <p:sp>
        <p:nvSpPr>
          <p:cNvPr id="5" name="Title 4">
            <a:extLst>
              <a:ext uri="{FF2B5EF4-FFF2-40B4-BE49-F238E27FC236}">
                <a16:creationId xmlns:a16="http://schemas.microsoft.com/office/drawing/2014/main" id="{775A1FE4-E4EF-4A20-BC8C-9137048B11D8}"/>
              </a:ext>
            </a:extLst>
          </p:cNvPr>
          <p:cNvSpPr>
            <a:spLocks noGrp="1"/>
          </p:cNvSpPr>
          <p:nvPr>
            <p:ph type="title"/>
          </p:nvPr>
        </p:nvSpPr>
        <p:spPr/>
        <p:txBody>
          <a:bodyPr/>
          <a:lstStyle/>
          <a:p>
            <a:r>
              <a:rPr lang="en-US" dirty="0"/>
              <a:t>Decision Points</a:t>
            </a:r>
          </a:p>
        </p:txBody>
      </p:sp>
      <p:sp>
        <p:nvSpPr>
          <p:cNvPr id="4" name="Slide Number Placeholder 3">
            <a:extLst>
              <a:ext uri="{FF2B5EF4-FFF2-40B4-BE49-F238E27FC236}">
                <a16:creationId xmlns:a16="http://schemas.microsoft.com/office/drawing/2014/main" id="{89C254C6-BEA4-4FD3-AA6D-1071647A1BA9}"/>
              </a:ext>
            </a:extLst>
          </p:cNvPr>
          <p:cNvSpPr>
            <a:spLocks noGrp="1"/>
          </p:cNvSpPr>
          <p:nvPr>
            <p:ph type="sldNum" sz="quarter" idx="10"/>
          </p:nvPr>
        </p:nvSpPr>
        <p:spPr/>
        <p:txBody>
          <a:bodyPr/>
          <a:lstStyle/>
          <a:p>
            <a:fld id="{A1A8B8B9-B651-4439-A868-E8F04EF81465}" type="slidenum">
              <a:rPr lang="en-US" smtClean="0"/>
              <a:pPr/>
              <a:t>9</a:t>
            </a:fld>
            <a:endParaRPr lang="en-US" dirty="0"/>
          </a:p>
        </p:txBody>
      </p:sp>
      <p:pic>
        <p:nvPicPr>
          <p:cNvPr id="2" name="Slide 9">
            <a:hlinkClick r:id="" action="ppaction://media"/>
            <a:extLst>
              <a:ext uri="{FF2B5EF4-FFF2-40B4-BE49-F238E27FC236}">
                <a16:creationId xmlns:a16="http://schemas.microsoft.com/office/drawing/2014/main" id="{93798033-E390-4596-8F88-D447C1225B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793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57E1A64D-1B26-4C3E-AE44-C5C0CD82BA86}"/>
    </a:ext>
  </a:extLst>
</a:theme>
</file>

<file path=ppt/theme/theme2.xml><?xml version="1.0" encoding="utf-8"?>
<a:theme xmlns:a="http://schemas.openxmlformats.org/drawingml/2006/main" name="CCRS_PowerPoint_Template_01-24-13">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Basic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CC00E07F-B523-44AB-9D58-8646EB8B2BF3}"/>
    </a:ext>
  </a:extLst>
</a:theme>
</file>

<file path=ppt/theme/theme4.xml><?xml version="1.0" encoding="utf-8"?>
<a:theme xmlns:a="http://schemas.openxmlformats.org/drawingml/2006/main" name="Contact">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January 2018_Slides_HQWBL.pptx.potx" id="{C9DD68A6-AAEC-4FF4-9F59-FABE48977F0C}" vid="{1067DA58-8EBA-4C3A-A58E-B0EFCE3DE8A7}"/>
    </a:ext>
  </a:extLst>
</a:theme>
</file>

<file path=ppt/theme/theme5.xml><?xml version="1.0" encoding="utf-8"?>
<a:theme xmlns:a="http://schemas.openxmlformats.org/drawingml/2006/main" name="2_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AIR PP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CRS-GTL-RTI_PowerPoint_Template_032515" id="{AB91C718-74E7-40B5-AAB3-3DFAE9424AC8}" vid="{8D5078A5-B924-45D9-8973-BFEF95FE689B}"/>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Description0 xmlns="6a44d00f-12d8-4625-9d23-7790e8b8f83b">CCRS</Description0>
    <Category xmlns="6a44d00f-12d8-4625-9d23-7790e8b8f83b">EDu</Category>
    <TaxKeywordTaxHTField xmlns="9714abc1-815c-4960-b75e-546bf8732ca3">
      <Terms xmlns="http://schemas.microsoft.com/office/infopath/2007/PartnerControls"/>
    </TaxKeywordTaxHTField>
    <TaxCatchAll xmlns="1709d302-aa1c-49f7-a43d-f13e34b813dc"/>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5" ma:contentTypeDescription="Create a new document." ma:contentTypeScope="" ma:versionID="70e280df67bb0c4864fd888e6a42f20e">
  <xsd:schema xmlns:xsd="http://www.w3.org/2001/XMLSchema" xmlns:xs="http://www.w3.org/2001/XMLSchema" xmlns:p="http://schemas.microsoft.com/office/2006/metadata/properties" xmlns:ns2="6a44d00f-12d8-4625-9d23-7790e8b8f83b" xmlns:ns3="1709d302-aa1c-49f7-a43d-f13e34b813dc" xmlns:ns4="9714abc1-815c-4960-b75e-546bf8732ca3" targetNamespace="http://schemas.microsoft.com/office/2006/metadata/properties" ma:root="true" ma:fieldsID="4f6155c84a8648e8d9677a7fe59a12c4" ns2:_="" ns3:_="" ns4:_="">
    <xsd:import namespace="6a44d00f-12d8-4625-9d23-7790e8b8f83b"/>
    <xsd:import namespace="1709d302-aa1c-49f7-a43d-f13e34b813dc"/>
    <xsd:import namespace="9714abc1-815c-4960-b75e-546bf8732ca3"/>
    <xsd:element name="properties">
      <xsd:complexType>
        <xsd:sequence>
          <xsd:element name="documentManagement">
            <xsd:complexType>
              <xsd:all>
                <xsd:element ref="ns2:Description0" minOccurs="0"/>
                <xsd:element ref="ns2:Category" minOccurs="0"/>
                <xsd:element ref="ns4: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78DE03-1B1E-4BB3-BFB8-1FE8E8D90566}">
  <ds:schemaRefs>
    <ds:schemaRef ds:uri="http://purl.org/dc/elements/1.1/"/>
    <ds:schemaRef ds:uri="http://schemas.microsoft.com/office/2006/metadata/properties"/>
    <ds:schemaRef ds:uri="9714abc1-815c-4960-b75e-546bf8732ca3"/>
    <ds:schemaRef ds:uri="6a44d00f-12d8-4625-9d23-7790e8b8f83b"/>
    <ds:schemaRef ds:uri="http://purl.org/dc/terms/"/>
    <ds:schemaRef ds:uri="http://schemas.openxmlformats.org/package/2006/metadata/core-properties"/>
    <ds:schemaRef ds:uri="1709d302-aa1c-49f7-a43d-f13e34b813dc"/>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F09652C8-D67B-4FF3-B7BB-E3551F138D5B}">
  <ds:schemaRefs>
    <ds:schemaRef ds:uri="http://schemas.microsoft.com/sharepoint/v3/contenttype/forms"/>
  </ds:schemaRefs>
</ds:datastoreItem>
</file>

<file path=customXml/itemProps3.xml><?xml version="1.0" encoding="utf-8"?>
<ds:datastoreItem xmlns:ds="http://schemas.openxmlformats.org/officeDocument/2006/customXml" ds:itemID="{C9789852-62A6-4D43-BFEA-F56EFE83C5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January 2018_Slides_HQWBL.pptx</Template>
  <TotalTime>15094</TotalTime>
  <Words>6905</Words>
  <Application>Microsoft Office PowerPoint</Application>
  <PresentationFormat>On-screen Show (4:3)</PresentationFormat>
  <Paragraphs>421</Paragraphs>
  <Slides>52</Slides>
  <Notes>49</Notes>
  <HiddenSlides>0</HiddenSlides>
  <MMClips>48</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52</vt:i4>
      </vt:variant>
    </vt:vector>
  </HeadingPairs>
  <TitlesOfParts>
    <vt:vector size="66" baseType="lpstr">
      <vt:lpstr>ＭＳ Ｐゴシック</vt:lpstr>
      <vt:lpstr>Arial</vt:lpstr>
      <vt:lpstr>Arial Narrow</vt:lpstr>
      <vt:lpstr>Courier New</vt:lpstr>
      <vt:lpstr>Franklin Gothic Book</vt:lpstr>
      <vt:lpstr>Franklin Gothic Demi</vt:lpstr>
      <vt:lpstr>FranklinGothic</vt:lpstr>
      <vt:lpstr>ITC Franklin Gothic Std Bk Cd</vt:lpstr>
      <vt:lpstr>Wingdings</vt:lpstr>
      <vt:lpstr>Divider Master</vt:lpstr>
      <vt:lpstr>CCRS_PowerPoint_Template_01-24-13</vt:lpstr>
      <vt:lpstr>Basic</vt:lpstr>
      <vt:lpstr>Contact</vt:lpstr>
      <vt:lpstr>2_Basic</vt:lpstr>
      <vt:lpstr>Module 4: Constructing Employer Feedback and Evaluation</vt:lpstr>
      <vt:lpstr>Work-Based Learning Module Series</vt:lpstr>
      <vt:lpstr>Objectives</vt:lpstr>
      <vt:lpstr>Overview of Employer Feedback</vt:lpstr>
      <vt:lpstr>Measures of Work-Based Learning </vt:lpstr>
      <vt:lpstr>What Can Employer Feedback Do?</vt:lpstr>
      <vt:lpstr>Example: California</vt:lpstr>
      <vt:lpstr>Example: West Virginia</vt:lpstr>
      <vt:lpstr>Decision Points</vt:lpstr>
      <vt:lpstr>Decision Point 1: Determine the Purpose for Employer Feedback</vt:lpstr>
      <vt:lpstr>Purposes for Employer Feedback</vt:lpstr>
      <vt:lpstr>Discussion: Purpose of Employer Feedback</vt:lpstr>
      <vt:lpstr>Decision Point 2: Define the Knowledge and Skills</vt:lpstr>
      <vt:lpstr>Types of Knowledge and Skills</vt:lpstr>
      <vt:lpstr>Approaches to Defining Knowledge and Skills</vt:lpstr>
      <vt:lpstr>Considerations for Defining Skills </vt:lpstr>
      <vt:lpstr>Discussion: Defining Knowledge and Skills</vt:lpstr>
      <vt:lpstr>Decision Point 3: Select the Type of Employer Feedback </vt:lpstr>
      <vt:lpstr>Types of Employer Feedback</vt:lpstr>
      <vt:lpstr>Rubric Example: California</vt:lpstr>
      <vt:lpstr>Likert Scale Example: West Virginia</vt:lpstr>
      <vt:lpstr>Reflection Example: Nebraska</vt:lpstr>
      <vt:lpstr>Results-Based Example: Kansas City</vt:lpstr>
      <vt:lpstr>Factors of Implementation Success</vt:lpstr>
      <vt:lpstr>Activity: Selecting the Type of Employer Feedback</vt:lpstr>
      <vt:lpstr>Decision Point 4: Define the Scales, Goals, or Reflection Questions</vt:lpstr>
      <vt:lpstr>Next Steps Based on Type of Rubric</vt:lpstr>
      <vt:lpstr>Defining a Likert Scale</vt:lpstr>
      <vt:lpstr>Examples of State and District Likert Scales</vt:lpstr>
      <vt:lpstr>Considerations for Developing Goals </vt:lpstr>
      <vt:lpstr>Approaches to Defining Goals</vt:lpstr>
      <vt:lpstr>Example: Kansas City</vt:lpstr>
      <vt:lpstr>Considerations for Task-Based Goals</vt:lpstr>
      <vt:lpstr>Approaches to Defining Goals</vt:lpstr>
      <vt:lpstr>Considerations for Defining Reflection Questions</vt:lpstr>
      <vt:lpstr>Example: Career Academies</vt:lpstr>
      <vt:lpstr>Activity: Defining Scales, Goals, or Reflection Questions</vt:lpstr>
      <vt:lpstr>Decision Point 5: Determine How to Score Employer Feedback</vt:lpstr>
      <vt:lpstr>Scoring Approaches</vt:lpstr>
      <vt:lpstr>Considerations for Weighted Scoring</vt:lpstr>
      <vt:lpstr>Weighted Example: Charlotte-Mecklenburg Schools</vt:lpstr>
      <vt:lpstr>Considerations for Qualitative Scoring</vt:lpstr>
      <vt:lpstr>Qualitative Example: Los Angeles Unified</vt:lpstr>
      <vt:lpstr>Considerations for Portfolio Scoring</vt:lpstr>
      <vt:lpstr>Portfolio Requirements: Ohio</vt:lpstr>
      <vt:lpstr>Discussion: Scoring Employer Feedback</vt:lpstr>
      <vt:lpstr>Wrap-Up</vt:lpstr>
      <vt:lpstr>Decision Points</vt:lpstr>
      <vt:lpstr>Work-Based Learning Module Series</vt:lpstr>
      <vt:lpstr>References</vt:lpstr>
      <vt:lpstr>References</vt:lpstr>
      <vt:lpstr>PowerPoint Presentation</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and Measuring  High-Quality Work-Based Learning Peer Networks</dc:title>
  <dc:creator>Giffin, Jessica</dc:creator>
  <cp:lastModifiedBy>Giffin, Jessica</cp:lastModifiedBy>
  <cp:revision>362</cp:revision>
  <cp:lastPrinted>2019-04-16T20:14:22Z</cp:lastPrinted>
  <dcterms:created xsi:type="dcterms:W3CDTF">2018-01-25T15:56:53Z</dcterms:created>
  <dcterms:modified xsi:type="dcterms:W3CDTF">2019-06-04T16:03:15Z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0x010100EE0C33AA411B5D47BCD0B41055E1E427</vt:lpwstr>
  </property>
  <property fmtid="{D5CDD505-2E9C-101B-9397-08002B2CF9AE}" pid="3" name="Order">
    <vt:r8>71000</vt:r8>
  </property>
  <property fmtid="{D5CDD505-2E9C-101B-9397-08002B2CF9AE}" pid="4" name="_dlc_DocIdItemGuid">
    <vt:lpwstr>d98ae474-f209-49dd-b700-952f3a626784</vt:lpwstr>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ies>
</file>