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321" r:id="rId4"/>
    <p:sldMasterId id="2147484342" r:id="rId5"/>
    <p:sldMasterId id="2147483674" r:id="rId6"/>
    <p:sldMasterId id="2147484042" r:id="rId7"/>
    <p:sldMasterId id="2147484330" r:id="rId8"/>
  </p:sldMasterIdLst>
  <p:notesMasterIdLst>
    <p:notesMasterId r:id="rId49"/>
  </p:notesMasterIdLst>
  <p:handoutMasterIdLst>
    <p:handoutMasterId r:id="rId50"/>
  </p:handoutMasterIdLst>
  <p:sldIdLst>
    <p:sldId id="651" r:id="rId9"/>
    <p:sldId id="639" r:id="rId10"/>
    <p:sldId id="477" r:id="rId11"/>
    <p:sldId id="468" r:id="rId12"/>
    <p:sldId id="334" r:id="rId13"/>
    <p:sldId id="514" r:id="rId14"/>
    <p:sldId id="486" r:id="rId15"/>
    <p:sldId id="442" r:id="rId16"/>
    <p:sldId id="441" r:id="rId17"/>
    <p:sldId id="443" r:id="rId18"/>
    <p:sldId id="493" r:id="rId19"/>
    <p:sldId id="635" r:id="rId20"/>
    <p:sldId id="444" r:id="rId21"/>
    <p:sldId id="445" r:id="rId22"/>
    <p:sldId id="446" r:id="rId23"/>
    <p:sldId id="640" r:id="rId24"/>
    <p:sldId id="613" r:id="rId25"/>
    <p:sldId id="649" r:id="rId26"/>
    <p:sldId id="615" r:id="rId27"/>
    <p:sldId id="617" r:id="rId28"/>
    <p:sldId id="618" r:id="rId29"/>
    <p:sldId id="638" r:id="rId30"/>
    <p:sldId id="619" r:id="rId31"/>
    <p:sldId id="620" r:id="rId32"/>
    <p:sldId id="621" r:id="rId33"/>
    <p:sldId id="643" r:id="rId34"/>
    <p:sldId id="559" r:id="rId35"/>
    <p:sldId id="560" r:id="rId36"/>
    <p:sldId id="561" r:id="rId37"/>
    <p:sldId id="563" r:id="rId38"/>
    <p:sldId id="648" r:id="rId39"/>
    <p:sldId id="646" r:id="rId40"/>
    <p:sldId id="647" r:id="rId41"/>
    <p:sldId id="510" r:id="rId42"/>
    <p:sldId id="511" r:id="rId43"/>
    <p:sldId id="512" r:id="rId44"/>
    <p:sldId id="471" r:id="rId45"/>
    <p:sldId id="474" r:id="rId46"/>
    <p:sldId id="476" r:id="rId47"/>
    <p:sldId id="431" r:id="rId48"/>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extLst>
    <p:ext uri="{521415D9-36F7-43E2-AB2F-B90AF26B5E84}">
      <p14:sectionLst xmlns:p14="http://schemas.microsoft.com/office/powerpoint/2010/main">
        <p14:section name="Default Section" id="{0BF75D04-2B27-44E6-A499-4C20891773CC}">
          <p14:sldIdLst>
            <p14:sldId id="651"/>
            <p14:sldId id="639"/>
            <p14:sldId id="477"/>
            <p14:sldId id="468"/>
            <p14:sldId id="334"/>
            <p14:sldId id="514"/>
            <p14:sldId id="486"/>
            <p14:sldId id="442"/>
            <p14:sldId id="441"/>
            <p14:sldId id="443"/>
            <p14:sldId id="493"/>
            <p14:sldId id="635"/>
            <p14:sldId id="444"/>
            <p14:sldId id="445"/>
            <p14:sldId id="446"/>
            <p14:sldId id="640"/>
            <p14:sldId id="613"/>
            <p14:sldId id="649"/>
            <p14:sldId id="615"/>
            <p14:sldId id="617"/>
            <p14:sldId id="618"/>
            <p14:sldId id="638"/>
            <p14:sldId id="619"/>
            <p14:sldId id="620"/>
            <p14:sldId id="621"/>
            <p14:sldId id="643"/>
            <p14:sldId id="559"/>
            <p14:sldId id="560"/>
            <p14:sldId id="561"/>
            <p14:sldId id="563"/>
            <p14:sldId id="648"/>
            <p14:sldId id="646"/>
            <p14:sldId id="647"/>
            <p14:sldId id="510"/>
            <p14:sldId id="511"/>
            <p14:sldId id="512"/>
            <p14:sldId id="471"/>
            <p14:sldId id="474"/>
            <p14:sldId id="476"/>
            <p14:sldId id="431"/>
          </p14:sldIdLst>
        </p14:section>
      </p14:sectionLst>
    </p:ex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ffin, Jessica" initials="GJ" lastIdx="3" clrIdx="0"/>
  <p:cmAuthor id="2" name="Neloms, GeMar" initials="NG" lastIdx="12" clrIdx="1"/>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7E3A10"/>
    <a:srgbClr val="4E7618"/>
    <a:srgbClr val="20625A"/>
    <a:srgbClr val="008080"/>
    <a:srgbClr val="005C2A"/>
    <a:srgbClr val="324D0F"/>
    <a:srgbClr val="73AF23"/>
    <a:srgbClr val="2E4488"/>
    <a:srgbClr val="FDB813"/>
    <a:srgbClr val="FF8B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69472" autoAdjust="0"/>
  </p:normalViewPr>
  <p:slideViewPr>
    <p:cSldViewPr snapToGrid="0">
      <p:cViewPr varScale="1">
        <p:scale>
          <a:sx n="79" d="100"/>
          <a:sy n="79" d="100"/>
        </p:scale>
        <p:origin x="2592" y="96"/>
      </p:cViewPr>
      <p:guideLst>
        <p:guide orient="horz"/>
        <p:guide/>
      </p:guideLst>
    </p:cSldViewPr>
  </p:slideViewPr>
  <p:outlineViewPr>
    <p:cViewPr>
      <p:scale>
        <a:sx n="33" d="100"/>
        <a:sy n="33" d="100"/>
      </p:scale>
      <p:origin x="0" y="-21450"/>
    </p:cViewPr>
  </p:outlineViewPr>
  <p:notesTextViewPr>
    <p:cViewPr>
      <p:scale>
        <a:sx n="100" d="100"/>
        <a:sy n="100" d="100"/>
      </p:scale>
      <p:origin x="0" y="0"/>
    </p:cViewPr>
  </p:notesTextViewPr>
  <p:sorterViewPr>
    <p:cViewPr>
      <p:scale>
        <a:sx n="150" d="100"/>
        <a:sy n="150" d="100"/>
      </p:scale>
      <p:origin x="0" y="-16710"/>
    </p:cViewPr>
  </p:sorterViewPr>
  <p:notesViewPr>
    <p:cSldViewPr snapToGrid="0">
      <p:cViewPr>
        <p:scale>
          <a:sx n="125" d="100"/>
          <a:sy n="125" d="100"/>
        </p:scale>
        <p:origin x="2652" y="-13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_rels/data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534928-8467-468B-A99B-061E835CAC30}"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n-US"/>
        </a:p>
      </dgm:t>
    </dgm:pt>
    <dgm:pt modelId="{91BDEAFF-7DAD-4EBA-AC17-10B12B4AC4A4}">
      <dgm:prSet phldrT="[Text]" custT="1"/>
      <dgm:spPr>
        <a:solidFill>
          <a:srgbClr val="005C2A"/>
        </a:solidFill>
      </dgm:spPr>
      <dgm:t>
        <a:bodyPr/>
        <a:lstStyle/>
        <a:p>
          <a:pPr marL="0">
            <a:spcAft>
              <a:spcPct val="35000"/>
            </a:spcAft>
          </a:pPr>
          <a:endParaRPr lang="en-US" sz="900" dirty="0"/>
        </a:p>
      </dgm:t>
    </dgm:pt>
    <dgm:pt modelId="{52A5746F-A45C-4DC3-9673-1B67E1C352E6}" type="parTrans" cxnId="{DAA8FD02-7448-44A7-A6DF-C3730090C956}">
      <dgm:prSet/>
      <dgm:spPr/>
      <dgm:t>
        <a:bodyPr/>
        <a:lstStyle/>
        <a:p>
          <a:endParaRPr lang="en-US"/>
        </a:p>
      </dgm:t>
    </dgm:pt>
    <dgm:pt modelId="{CFAEE3FE-06FA-46DC-829F-A9440D0FCBC6}" type="sibTrans" cxnId="{DAA8FD02-7448-44A7-A6DF-C3730090C956}">
      <dgm:prSet/>
      <dgm:spPr/>
      <dgm:t>
        <a:bodyPr/>
        <a:lstStyle/>
        <a:p>
          <a:endParaRPr lang="en-US"/>
        </a:p>
      </dgm:t>
    </dgm:pt>
    <dgm:pt modelId="{AE3313D8-E731-46CA-BA1C-418CB39AE7C8}">
      <dgm:prSet phldrT="[Text]" custT="1"/>
      <dgm:spPr>
        <a:solidFill>
          <a:srgbClr val="005C2A"/>
        </a:solidFill>
      </dgm:spPr>
      <dgm:t>
        <a:bodyPr/>
        <a:lstStyle/>
        <a:p>
          <a:pPr marL="465138" indent="-128588">
            <a:spcAft>
              <a:spcPts val="1200"/>
            </a:spcAft>
          </a:pPr>
          <a:r>
            <a:rPr lang="en-US" sz="1800" b="1" dirty="0"/>
            <a:t>Demonstrate learning across time</a:t>
          </a:r>
          <a:br>
            <a:rPr lang="en-US" sz="1800" b="1" dirty="0"/>
          </a:br>
          <a:r>
            <a:rPr lang="en-US" sz="1800" dirty="0"/>
            <a:t>(Shulman, 1998; Wade, Abrami, &amp; Sclater, 2005).</a:t>
          </a:r>
        </a:p>
      </dgm:t>
    </dgm:pt>
    <dgm:pt modelId="{F0E6D4FE-C677-4162-A18D-1CF7BDBD859F}" type="parTrans" cxnId="{AB4FA25F-C2AE-4FE2-A1C1-87BB306E4937}">
      <dgm:prSet/>
      <dgm:spPr/>
      <dgm:t>
        <a:bodyPr/>
        <a:lstStyle/>
        <a:p>
          <a:endParaRPr lang="en-US"/>
        </a:p>
      </dgm:t>
    </dgm:pt>
    <dgm:pt modelId="{DB6A5393-02F2-4B70-890A-046C1E2B96F2}" type="sibTrans" cxnId="{AB4FA25F-C2AE-4FE2-A1C1-87BB306E4937}">
      <dgm:prSet/>
      <dgm:spPr/>
      <dgm:t>
        <a:bodyPr/>
        <a:lstStyle/>
        <a:p>
          <a:endParaRPr lang="en-US"/>
        </a:p>
      </dgm:t>
    </dgm:pt>
    <dgm:pt modelId="{87986115-BB8D-47EF-88DD-729991663664}">
      <dgm:prSet phldrT="[Text]" custT="1"/>
      <dgm:spPr>
        <a:solidFill>
          <a:srgbClr val="005C2A"/>
        </a:solidFill>
      </dgm:spPr>
      <dgm:t>
        <a:bodyPr/>
        <a:lstStyle/>
        <a:p>
          <a:pPr marL="465138" indent="-176213">
            <a:spcAft>
              <a:spcPts val="1200"/>
            </a:spcAft>
          </a:pPr>
          <a:r>
            <a:rPr lang="en-US" sz="1800" b="1" dirty="0"/>
            <a:t>Provide a platform for self-promotion and future employment</a:t>
          </a:r>
          <a:r>
            <a:rPr lang="en-US" sz="1800" dirty="0"/>
            <a:t> </a:t>
          </a:r>
          <a:br>
            <a:rPr lang="en-US" sz="1800" dirty="0"/>
          </a:br>
          <a:r>
            <a:rPr lang="en-US" sz="1800" dirty="0"/>
            <a:t>(Wade et al., 2005).</a:t>
          </a:r>
        </a:p>
      </dgm:t>
    </dgm:pt>
    <dgm:pt modelId="{E99A3E2A-E01C-48D9-9A18-4C637C083C87}" type="parTrans" cxnId="{EE83A159-7EBE-4829-8A7A-53174925B356}">
      <dgm:prSet/>
      <dgm:spPr/>
      <dgm:t>
        <a:bodyPr/>
        <a:lstStyle/>
        <a:p>
          <a:endParaRPr lang="en-US"/>
        </a:p>
      </dgm:t>
    </dgm:pt>
    <dgm:pt modelId="{B8AB094D-76F1-4F4A-8FEB-AC848FA68F58}" type="sibTrans" cxnId="{EE83A159-7EBE-4829-8A7A-53174925B356}">
      <dgm:prSet/>
      <dgm:spPr/>
      <dgm:t>
        <a:bodyPr/>
        <a:lstStyle/>
        <a:p>
          <a:endParaRPr lang="en-US"/>
        </a:p>
      </dgm:t>
    </dgm:pt>
    <dgm:pt modelId="{F28BE917-D767-40CD-A73F-3C0155829935}">
      <dgm:prSet phldrT="[Text]" custT="1"/>
      <dgm:spPr>
        <a:solidFill>
          <a:srgbClr val="005C2A"/>
        </a:solidFill>
      </dgm:spPr>
      <dgm:t>
        <a:bodyPr/>
        <a:lstStyle/>
        <a:p>
          <a:pPr marL="465138" indent="-176213">
            <a:spcAft>
              <a:spcPts val="1200"/>
            </a:spcAft>
          </a:pPr>
          <a:r>
            <a:rPr lang="en-US" sz="1800" b="1" dirty="0"/>
            <a:t>Promote collaboration, promote reflection, and shift demonstration of learning to the student </a:t>
          </a:r>
          <a:br>
            <a:rPr lang="en-US" sz="1800" dirty="0"/>
          </a:br>
          <a:r>
            <a:rPr lang="en-US" sz="1800" dirty="0"/>
            <a:t>(Shulman, 1998).</a:t>
          </a:r>
        </a:p>
      </dgm:t>
    </dgm:pt>
    <dgm:pt modelId="{DC291676-595C-4A32-9E9E-695290B68CA4}" type="parTrans" cxnId="{E2CACD82-0D76-4AF2-83E4-9441122E3125}">
      <dgm:prSet/>
      <dgm:spPr/>
      <dgm:t>
        <a:bodyPr/>
        <a:lstStyle/>
        <a:p>
          <a:endParaRPr lang="en-US"/>
        </a:p>
      </dgm:t>
    </dgm:pt>
    <dgm:pt modelId="{B6CB9476-E7EB-41D8-BA0F-3CBE006F6490}" type="sibTrans" cxnId="{E2CACD82-0D76-4AF2-83E4-9441122E3125}">
      <dgm:prSet/>
      <dgm:spPr/>
      <dgm:t>
        <a:bodyPr/>
        <a:lstStyle/>
        <a:p>
          <a:endParaRPr lang="en-US"/>
        </a:p>
      </dgm:t>
    </dgm:pt>
    <dgm:pt modelId="{0DE903B4-0D6C-4110-AF6B-44458D43F0C0}">
      <dgm:prSet phldrT="[Text]" custT="1"/>
      <dgm:spPr>
        <a:solidFill>
          <a:srgbClr val="005C2A"/>
        </a:solidFill>
      </dgm:spPr>
      <dgm:t>
        <a:bodyPr/>
        <a:lstStyle/>
        <a:p>
          <a:pPr marL="465138" indent="-128588">
            <a:spcAft>
              <a:spcPts val="1200"/>
            </a:spcAft>
          </a:pPr>
          <a:r>
            <a:rPr lang="en-US" sz="1800" b="1" dirty="0"/>
            <a:t>Connect knowledge gained in the academic context with other contexts, such as the workplace </a:t>
          </a:r>
          <a:br>
            <a:rPr lang="en-US" sz="1800" dirty="0"/>
          </a:br>
          <a:r>
            <a:rPr lang="en-US" sz="1800" dirty="0"/>
            <a:t>(Acosta &amp; Liu, 2006; Light, Sproule, &amp; Lithgow, 2009; Wuetherick &amp; Dickinson, 2015).</a:t>
          </a:r>
        </a:p>
      </dgm:t>
    </dgm:pt>
    <dgm:pt modelId="{B9EF8595-9C09-453E-B017-2B99161410ED}" type="sibTrans" cxnId="{9CF7F0FC-B780-4BAE-A662-681B289905B0}">
      <dgm:prSet/>
      <dgm:spPr/>
      <dgm:t>
        <a:bodyPr/>
        <a:lstStyle/>
        <a:p>
          <a:endParaRPr lang="en-US"/>
        </a:p>
      </dgm:t>
    </dgm:pt>
    <dgm:pt modelId="{DAAD67AF-F1DD-48D7-B2DF-157364775E24}" type="parTrans" cxnId="{9CF7F0FC-B780-4BAE-A662-681B289905B0}">
      <dgm:prSet/>
      <dgm:spPr/>
      <dgm:t>
        <a:bodyPr/>
        <a:lstStyle/>
        <a:p>
          <a:endParaRPr lang="en-US"/>
        </a:p>
      </dgm:t>
    </dgm:pt>
    <dgm:pt modelId="{D8C21B02-18B4-4731-8272-62019D2A46AB}" type="pres">
      <dgm:prSet presAssocID="{7A534928-8467-468B-A99B-061E835CAC30}" presName="linear" presStyleCnt="0">
        <dgm:presLayoutVars>
          <dgm:dir/>
          <dgm:resizeHandles val="exact"/>
        </dgm:presLayoutVars>
      </dgm:prSet>
      <dgm:spPr/>
    </dgm:pt>
    <dgm:pt modelId="{E27A3D50-DDD6-4CBC-AE3B-5F23AA970BA5}" type="pres">
      <dgm:prSet presAssocID="{91BDEAFF-7DAD-4EBA-AC17-10B12B4AC4A4}" presName="comp" presStyleCnt="0"/>
      <dgm:spPr/>
    </dgm:pt>
    <dgm:pt modelId="{AE417374-A267-40F7-9EB3-69F75B71FF46}" type="pres">
      <dgm:prSet presAssocID="{91BDEAFF-7DAD-4EBA-AC17-10B12B4AC4A4}" presName="box" presStyleLbl="node1" presStyleIdx="0" presStyleCnt="1"/>
      <dgm:spPr/>
    </dgm:pt>
    <dgm:pt modelId="{239683E2-5E60-4481-AC39-37736787DA4F}" type="pres">
      <dgm:prSet presAssocID="{91BDEAFF-7DAD-4EBA-AC17-10B12B4AC4A4}" presName="img" presStyleLbl="fgImgPlace1" presStyleIdx="0" presStyleCnt="1" custScaleX="123211" custScaleY="5840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4000" b="-34000"/>
          </a:stretch>
        </a:blipFill>
      </dgm:spPr>
      <dgm:extLst>
        <a:ext uri="{E40237B7-FDA0-4F09-8148-C483321AD2D9}">
          <dgm14:cNvPr xmlns:dgm14="http://schemas.microsoft.com/office/drawing/2010/diagram" id="0" name="" descr="Open Folder"/>
        </a:ext>
      </dgm:extLst>
    </dgm:pt>
    <dgm:pt modelId="{D2EC896D-26C9-4B7D-9107-7DC1A5A4CCC4}" type="pres">
      <dgm:prSet presAssocID="{91BDEAFF-7DAD-4EBA-AC17-10B12B4AC4A4}" presName="text" presStyleLbl="node1" presStyleIdx="0" presStyleCnt="1">
        <dgm:presLayoutVars>
          <dgm:bulletEnabled val="1"/>
        </dgm:presLayoutVars>
      </dgm:prSet>
      <dgm:spPr/>
    </dgm:pt>
  </dgm:ptLst>
  <dgm:cxnLst>
    <dgm:cxn modelId="{DAA8FD02-7448-44A7-A6DF-C3730090C956}" srcId="{7A534928-8467-468B-A99B-061E835CAC30}" destId="{91BDEAFF-7DAD-4EBA-AC17-10B12B4AC4A4}" srcOrd="0" destOrd="0" parTransId="{52A5746F-A45C-4DC3-9673-1B67E1C352E6}" sibTransId="{CFAEE3FE-06FA-46DC-829F-A9440D0FCBC6}"/>
    <dgm:cxn modelId="{E56DF323-7060-431D-8823-DCC5E1985F70}" type="presOf" srcId="{AE3313D8-E731-46CA-BA1C-418CB39AE7C8}" destId="{D2EC896D-26C9-4B7D-9107-7DC1A5A4CCC4}" srcOrd="1" destOrd="1" presId="urn:microsoft.com/office/officeart/2005/8/layout/vList4"/>
    <dgm:cxn modelId="{9D272234-6A44-48E7-BDA7-BBBC7C10E8B1}" type="presOf" srcId="{F28BE917-D767-40CD-A73F-3C0155829935}" destId="{AE417374-A267-40F7-9EB3-69F75B71FF46}" srcOrd="0" destOrd="4" presId="urn:microsoft.com/office/officeart/2005/8/layout/vList4"/>
    <dgm:cxn modelId="{365F9134-F6EC-4E93-979C-E8AAF9941C6B}" type="presOf" srcId="{0DE903B4-0D6C-4110-AF6B-44458D43F0C0}" destId="{AE417374-A267-40F7-9EB3-69F75B71FF46}" srcOrd="0" destOrd="2" presId="urn:microsoft.com/office/officeart/2005/8/layout/vList4"/>
    <dgm:cxn modelId="{C2232540-8CCC-4AE2-BAD6-AB21C231E425}" type="presOf" srcId="{F28BE917-D767-40CD-A73F-3C0155829935}" destId="{D2EC896D-26C9-4B7D-9107-7DC1A5A4CCC4}" srcOrd="1" destOrd="4" presId="urn:microsoft.com/office/officeart/2005/8/layout/vList4"/>
    <dgm:cxn modelId="{AB4FA25F-C2AE-4FE2-A1C1-87BB306E4937}" srcId="{91BDEAFF-7DAD-4EBA-AC17-10B12B4AC4A4}" destId="{AE3313D8-E731-46CA-BA1C-418CB39AE7C8}" srcOrd="0" destOrd="0" parTransId="{F0E6D4FE-C677-4162-A18D-1CF7BDBD859F}" sibTransId="{DB6A5393-02F2-4B70-890A-046C1E2B96F2}"/>
    <dgm:cxn modelId="{0F19CF68-A3D2-459F-ACD6-80C20AD1CCAC}" type="presOf" srcId="{91BDEAFF-7DAD-4EBA-AC17-10B12B4AC4A4}" destId="{D2EC896D-26C9-4B7D-9107-7DC1A5A4CCC4}" srcOrd="1" destOrd="0" presId="urn:microsoft.com/office/officeart/2005/8/layout/vList4"/>
    <dgm:cxn modelId="{21B3DF49-C9C6-495C-9B34-5767F7CD0C29}" type="presOf" srcId="{87986115-BB8D-47EF-88DD-729991663664}" destId="{D2EC896D-26C9-4B7D-9107-7DC1A5A4CCC4}" srcOrd="1" destOrd="3" presId="urn:microsoft.com/office/officeart/2005/8/layout/vList4"/>
    <dgm:cxn modelId="{9C17A46A-45E5-468F-B410-CA4B5723604B}" type="presOf" srcId="{AE3313D8-E731-46CA-BA1C-418CB39AE7C8}" destId="{AE417374-A267-40F7-9EB3-69F75B71FF46}" srcOrd="0" destOrd="1" presId="urn:microsoft.com/office/officeart/2005/8/layout/vList4"/>
    <dgm:cxn modelId="{2481BE4F-13A3-4D5F-97CB-07E428473C12}" type="presOf" srcId="{7A534928-8467-468B-A99B-061E835CAC30}" destId="{D8C21B02-18B4-4731-8272-62019D2A46AB}" srcOrd="0" destOrd="0" presId="urn:microsoft.com/office/officeart/2005/8/layout/vList4"/>
    <dgm:cxn modelId="{EE83A159-7EBE-4829-8A7A-53174925B356}" srcId="{91BDEAFF-7DAD-4EBA-AC17-10B12B4AC4A4}" destId="{87986115-BB8D-47EF-88DD-729991663664}" srcOrd="2" destOrd="0" parTransId="{E99A3E2A-E01C-48D9-9A18-4C637C083C87}" sibTransId="{B8AB094D-76F1-4F4A-8FEB-AC848FA68F58}"/>
    <dgm:cxn modelId="{E684287F-EDE3-4590-9A9D-7C1BE22084BC}" type="presOf" srcId="{91BDEAFF-7DAD-4EBA-AC17-10B12B4AC4A4}" destId="{AE417374-A267-40F7-9EB3-69F75B71FF46}" srcOrd="0" destOrd="0" presId="urn:microsoft.com/office/officeart/2005/8/layout/vList4"/>
    <dgm:cxn modelId="{E2CACD82-0D76-4AF2-83E4-9441122E3125}" srcId="{91BDEAFF-7DAD-4EBA-AC17-10B12B4AC4A4}" destId="{F28BE917-D767-40CD-A73F-3C0155829935}" srcOrd="3" destOrd="0" parTransId="{DC291676-595C-4A32-9E9E-695290B68CA4}" sibTransId="{B6CB9476-E7EB-41D8-BA0F-3CBE006F6490}"/>
    <dgm:cxn modelId="{427B64BF-66DA-47CC-8E3E-37E0B6C7E666}" type="presOf" srcId="{87986115-BB8D-47EF-88DD-729991663664}" destId="{AE417374-A267-40F7-9EB3-69F75B71FF46}" srcOrd="0" destOrd="3" presId="urn:microsoft.com/office/officeart/2005/8/layout/vList4"/>
    <dgm:cxn modelId="{9CF7F0FC-B780-4BAE-A662-681B289905B0}" srcId="{91BDEAFF-7DAD-4EBA-AC17-10B12B4AC4A4}" destId="{0DE903B4-0D6C-4110-AF6B-44458D43F0C0}" srcOrd="1" destOrd="0" parTransId="{DAAD67AF-F1DD-48D7-B2DF-157364775E24}" sibTransId="{B9EF8595-9C09-453E-B017-2B99161410ED}"/>
    <dgm:cxn modelId="{7EB018FF-D856-4867-978D-48A9C70F652F}" type="presOf" srcId="{0DE903B4-0D6C-4110-AF6B-44458D43F0C0}" destId="{D2EC896D-26C9-4B7D-9107-7DC1A5A4CCC4}" srcOrd="1" destOrd="2" presId="urn:microsoft.com/office/officeart/2005/8/layout/vList4"/>
    <dgm:cxn modelId="{78DB031A-1EAF-4A58-AE08-8ACD57F95698}" type="presParOf" srcId="{D8C21B02-18B4-4731-8272-62019D2A46AB}" destId="{E27A3D50-DDD6-4CBC-AE3B-5F23AA970BA5}" srcOrd="0" destOrd="0" presId="urn:microsoft.com/office/officeart/2005/8/layout/vList4"/>
    <dgm:cxn modelId="{4A2FCBD8-82A6-4613-BD38-239AF1CEF9AA}" type="presParOf" srcId="{E27A3D50-DDD6-4CBC-AE3B-5F23AA970BA5}" destId="{AE417374-A267-40F7-9EB3-69F75B71FF46}" srcOrd="0" destOrd="0" presId="urn:microsoft.com/office/officeart/2005/8/layout/vList4"/>
    <dgm:cxn modelId="{5AAF6D5F-CC55-41FA-9162-40B2BD2489CB}" type="presParOf" srcId="{E27A3D50-DDD6-4CBC-AE3B-5F23AA970BA5}" destId="{239683E2-5E60-4481-AC39-37736787DA4F}" srcOrd="1" destOrd="0" presId="urn:microsoft.com/office/officeart/2005/8/layout/vList4"/>
    <dgm:cxn modelId="{4CDD9ECC-7E7E-4D9A-8468-C65FDC3A3CDF}" type="presParOf" srcId="{E27A3D50-DDD6-4CBC-AE3B-5F23AA970BA5}" destId="{D2EC896D-26C9-4B7D-9107-7DC1A5A4CCC4}"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BC1C90-89A6-4AD3-AE40-12E683302B4C}" type="doc">
      <dgm:prSet loTypeId="urn:microsoft.com/office/officeart/2008/layout/PictureStrips" loCatId="list" qsTypeId="urn:microsoft.com/office/officeart/2005/8/quickstyle/simple1" qsCatId="simple" csTypeId="urn:microsoft.com/office/officeart/2005/8/colors/accent1_1" csCatId="accent1" phldr="1"/>
      <dgm:spPr/>
      <dgm:t>
        <a:bodyPr/>
        <a:lstStyle/>
        <a:p>
          <a:endParaRPr lang="en-US"/>
        </a:p>
      </dgm:t>
    </dgm:pt>
    <dgm:pt modelId="{D0A45EBD-FE34-49F2-9368-CE1AB96CF4D4}">
      <dgm:prSet phldrT="[Text]"/>
      <dgm:spPr/>
      <dgm:t>
        <a:bodyPr/>
        <a:lstStyle/>
        <a:p>
          <a:r>
            <a:rPr lang="en-US" b="1" dirty="0"/>
            <a:t>Student Progress: </a:t>
          </a:r>
          <a:r>
            <a:rPr lang="en-US" dirty="0"/>
            <a:t>Evaluating individual student progress, grading, or certifying an accomplishment</a:t>
          </a:r>
        </a:p>
      </dgm:t>
    </dgm:pt>
    <dgm:pt modelId="{78B1808D-47CA-4E9E-B681-F6AF440753F8}" type="parTrans" cxnId="{DA2DF3CF-0852-4AF3-BD54-CB25112E3084}">
      <dgm:prSet/>
      <dgm:spPr/>
      <dgm:t>
        <a:bodyPr/>
        <a:lstStyle/>
        <a:p>
          <a:endParaRPr lang="en-US"/>
        </a:p>
      </dgm:t>
    </dgm:pt>
    <dgm:pt modelId="{771E7360-7161-410D-A8F6-EDD1742E8143}" type="sibTrans" cxnId="{DA2DF3CF-0852-4AF3-BD54-CB25112E3084}">
      <dgm:prSet/>
      <dgm:spPr/>
      <dgm:t>
        <a:bodyPr/>
        <a:lstStyle/>
        <a:p>
          <a:endParaRPr lang="en-US"/>
        </a:p>
      </dgm:t>
    </dgm:pt>
    <dgm:pt modelId="{37068ED6-B318-4081-A191-BD77AECD73B9}">
      <dgm:prSet phldrT="[Text]"/>
      <dgm:spPr/>
      <dgm:t>
        <a:bodyPr/>
        <a:lstStyle/>
        <a:p>
          <a:r>
            <a:rPr lang="en-US" b="1" dirty="0"/>
            <a:t>Instructional: </a:t>
          </a:r>
          <a:r>
            <a:rPr lang="en-US" dirty="0"/>
            <a:t>Diagnosing students’ needs, informing instructional planning, or improving instructional effectiveness</a:t>
          </a:r>
        </a:p>
      </dgm:t>
    </dgm:pt>
    <dgm:pt modelId="{BFAD5441-76DD-4BAD-9AAB-ACC9B8B129EE}" type="parTrans" cxnId="{35D0C2FF-B492-4C59-A20F-2A7CC9F18528}">
      <dgm:prSet/>
      <dgm:spPr/>
      <dgm:t>
        <a:bodyPr/>
        <a:lstStyle/>
        <a:p>
          <a:endParaRPr lang="en-US"/>
        </a:p>
      </dgm:t>
    </dgm:pt>
    <dgm:pt modelId="{E2E49D35-2F4F-4B2E-BE63-EB60107212D9}" type="sibTrans" cxnId="{35D0C2FF-B492-4C59-A20F-2A7CC9F18528}">
      <dgm:prSet/>
      <dgm:spPr/>
      <dgm:t>
        <a:bodyPr/>
        <a:lstStyle/>
        <a:p>
          <a:endParaRPr lang="en-US"/>
        </a:p>
      </dgm:t>
    </dgm:pt>
    <dgm:pt modelId="{320FF208-ABEC-44E0-A615-BB59FA27F89D}">
      <dgm:prSet phldrT="[Text]"/>
      <dgm:spPr/>
      <dgm:t>
        <a:bodyPr/>
        <a:lstStyle/>
        <a:p>
          <a:r>
            <a:rPr lang="en-US" b="1" dirty="0"/>
            <a:t>Student Efficacy:</a:t>
          </a:r>
          <a:r>
            <a:rPr lang="en-US" dirty="0"/>
            <a:t> Encouraging student efficacy, promoting student self-assessment, or motivating student performance</a:t>
          </a:r>
        </a:p>
      </dgm:t>
    </dgm:pt>
    <dgm:pt modelId="{22DC9BC6-FF6E-4463-B0C2-03B2DD750BE8}" type="parTrans" cxnId="{B6DC1595-5C8C-4E17-8F2D-A0F723C292A7}">
      <dgm:prSet/>
      <dgm:spPr/>
      <dgm:t>
        <a:bodyPr/>
        <a:lstStyle/>
        <a:p>
          <a:endParaRPr lang="en-US"/>
        </a:p>
      </dgm:t>
    </dgm:pt>
    <dgm:pt modelId="{60979BED-452B-483B-9111-D06B8A638987}" type="sibTrans" cxnId="{B6DC1595-5C8C-4E17-8F2D-A0F723C292A7}">
      <dgm:prSet/>
      <dgm:spPr/>
      <dgm:t>
        <a:bodyPr/>
        <a:lstStyle/>
        <a:p>
          <a:endParaRPr lang="en-US"/>
        </a:p>
      </dgm:t>
    </dgm:pt>
    <dgm:pt modelId="{B621CDBB-5CBB-4F35-A4D6-CB21EBD4D1B0}">
      <dgm:prSet/>
      <dgm:spPr/>
      <dgm:t>
        <a:bodyPr/>
        <a:lstStyle/>
        <a:p>
          <a:r>
            <a:rPr lang="en-US" b="1" dirty="0"/>
            <a:t>Communication: </a:t>
          </a:r>
          <a:r>
            <a:rPr lang="en-US" dirty="0"/>
            <a:t>Communicating with parents and employers </a:t>
          </a:r>
        </a:p>
      </dgm:t>
    </dgm:pt>
    <dgm:pt modelId="{9C607D0F-2959-46AC-84D8-BABAD1B6E80A}" type="parTrans" cxnId="{85E0A016-53DF-4056-815F-4E8019C95975}">
      <dgm:prSet/>
      <dgm:spPr/>
      <dgm:t>
        <a:bodyPr/>
        <a:lstStyle/>
        <a:p>
          <a:endParaRPr lang="en-US"/>
        </a:p>
      </dgm:t>
    </dgm:pt>
    <dgm:pt modelId="{F3205DAB-6F6C-4B50-8FCA-CAA966CDA928}" type="sibTrans" cxnId="{85E0A016-53DF-4056-815F-4E8019C95975}">
      <dgm:prSet/>
      <dgm:spPr/>
      <dgm:t>
        <a:bodyPr/>
        <a:lstStyle/>
        <a:p>
          <a:endParaRPr lang="en-US"/>
        </a:p>
      </dgm:t>
    </dgm:pt>
    <dgm:pt modelId="{7F86342B-EC87-4C69-B221-EBB5032FB29E}" type="pres">
      <dgm:prSet presAssocID="{6BBC1C90-89A6-4AD3-AE40-12E683302B4C}" presName="Name0" presStyleCnt="0">
        <dgm:presLayoutVars>
          <dgm:dir/>
          <dgm:resizeHandles val="exact"/>
        </dgm:presLayoutVars>
      </dgm:prSet>
      <dgm:spPr/>
    </dgm:pt>
    <dgm:pt modelId="{43CB4DB7-3EE4-4635-9B24-C02F249C7C9B}" type="pres">
      <dgm:prSet presAssocID="{D0A45EBD-FE34-49F2-9368-CE1AB96CF4D4}" presName="composite" presStyleCnt="0"/>
      <dgm:spPr/>
    </dgm:pt>
    <dgm:pt modelId="{540B9DED-DB8D-41DB-B53C-FE4957161005}" type="pres">
      <dgm:prSet presAssocID="{D0A45EBD-FE34-49F2-9368-CE1AB96CF4D4}" presName="rect1" presStyleLbl="trAlignAcc1" presStyleIdx="0" presStyleCnt="4">
        <dgm:presLayoutVars>
          <dgm:bulletEnabled val="1"/>
        </dgm:presLayoutVars>
      </dgm:prSet>
      <dgm:spPr/>
    </dgm:pt>
    <dgm:pt modelId="{C419AEC5-421C-4DDE-9B44-B4054FB43F03}" type="pres">
      <dgm:prSet presAssocID="{D0A45EBD-FE34-49F2-9368-CE1AB96CF4D4}" presName="rect2"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Bullseye"/>
        </a:ext>
      </dgm:extLst>
    </dgm:pt>
    <dgm:pt modelId="{3C02D83D-603D-450E-845D-14368F37F8C7}" type="pres">
      <dgm:prSet presAssocID="{771E7360-7161-410D-A8F6-EDD1742E8143}" presName="sibTrans" presStyleCnt="0"/>
      <dgm:spPr/>
    </dgm:pt>
    <dgm:pt modelId="{00F20E71-EAB8-4A4A-8270-AF6E38106C4B}" type="pres">
      <dgm:prSet presAssocID="{37068ED6-B318-4081-A191-BD77AECD73B9}" presName="composite" presStyleCnt="0"/>
      <dgm:spPr/>
    </dgm:pt>
    <dgm:pt modelId="{A92DF285-2667-46B0-BAD7-F1AB4A6B73AF}" type="pres">
      <dgm:prSet presAssocID="{37068ED6-B318-4081-A191-BD77AECD73B9}" presName="rect1" presStyleLbl="trAlignAcc1" presStyleIdx="1" presStyleCnt="4">
        <dgm:presLayoutVars>
          <dgm:bulletEnabled val="1"/>
        </dgm:presLayoutVars>
      </dgm:prSet>
      <dgm:spPr/>
    </dgm:pt>
    <dgm:pt modelId="{E1B75404-6AE9-4C3E-9F5F-A534558DA66F}" type="pres">
      <dgm:prSet presAssocID="{37068ED6-B318-4081-A191-BD77AECD73B9}" presName="rect2" presStyleLbl="fgImgPlac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Books"/>
        </a:ext>
      </dgm:extLst>
    </dgm:pt>
    <dgm:pt modelId="{691EA3A1-F7BD-4A8C-8252-EE5E6E07E430}" type="pres">
      <dgm:prSet presAssocID="{E2E49D35-2F4F-4B2E-BE63-EB60107212D9}" presName="sibTrans" presStyleCnt="0"/>
      <dgm:spPr/>
    </dgm:pt>
    <dgm:pt modelId="{D842CEE5-78EB-4982-AEAC-05B14E7836C3}" type="pres">
      <dgm:prSet presAssocID="{320FF208-ABEC-44E0-A615-BB59FA27F89D}" presName="composite" presStyleCnt="0"/>
      <dgm:spPr/>
    </dgm:pt>
    <dgm:pt modelId="{8BFA4DAB-C206-4D2B-A23F-D0658E59A8C8}" type="pres">
      <dgm:prSet presAssocID="{320FF208-ABEC-44E0-A615-BB59FA27F89D}" presName="rect1" presStyleLbl="trAlignAcc1" presStyleIdx="2" presStyleCnt="4">
        <dgm:presLayoutVars>
          <dgm:bulletEnabled val="1"/>
        </dgm:presLayoutVars>
      </dgm:prSet>
      <dgm:spPr/>
    </dgm:pt>
    <dgm:pt modelId="{BCF68D3C-7394-4569-A1D3-5B8BB4890F1A}" type="pres">
      <dgm:prSet presAssocID="{320FF208-ABEC-44E0-A615-BB59FA27F89D}" presName="rect2" presStyleLbl="fgImgPlac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Lecturer"/>
        </a:ext>
      </dgm:extLst>
    </dgm:pt>
    <dgm:pt modelId="{23FC1118-544A-4846-A5A0-5F072EFB47DA}" type="pres">
      <dgm:prSet presAssocID="{60979BED-452B-483B-9111-D06B8A638987}" presName="sibTrans" presStyleCnt="0"/>
      <dgm:spPr/>
    </dgm:pt>
    <dgm:pt modelId="{66C89C3C-2909-4FF5-A1C5-425E4EC0F3E2}" type="pres">
      <dgm:prSet presAssocID="{B621CDBB-5CBB-4F35-A4D6-CB21EBD4D1B0}" presName="composite" presStyleCnt="0"/>
      <dgm:spPr/>
    </dgm:pt>
    <dgm:pt modelId="{9BD0CCE2-BA71-46AF-AA05-87B1049F5C50}" type="pres">
      <dgm:prSet presAssocID="{B621CDBB-5CBB-4F35-A4D6-CB21EBD4D1B0}" presName="rect1" presStyleLbl="trAlignAcc1" presStyleIdx="3" presStyleCnt="4">
        <dgm:presLayoutVars>
          <dgm:bulletEnabled val="1"/>
        </dgm:presLayoutVars>
      </dgm:prSet>
      <dgm:spPr/>
    </dgm:pt>
    <dgm:pt modelId="{DF0C2E56-1BE2-40AD-9120-4C5216F86637}" type="pres">
      <dgm:prSet presAssocID="{B621CDBB-5CBB-4F35-A4D6-CB21EBD4D1B0}" presName="rect2" presStyleLbl="fgImgPlac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Chat"/>
        </a:ext>
      </dgm:extLst>
    </dgm:pt>
  </dgm:ptLst>
  <dgm:cxnLst>
    <dgm:cxn modelId="{29982305-DD0F-4E79-8297-AB3067F7B6FB}" type="presOf" srcId="{D0A45EBD-FE34-49F2-9368-CE1AB96CF4D4}" destId="{540B9DED-DB8D-41DB-B53C-FE4957161005}" srcOrd="0" destOrd="0" presId="urn:microsoft.com/office/officeart/2008/layout/PictureStrips"/>
    <dgm:cxn modelId="{7C94C109-7EBF-430F-9158-7DAF7B4D99E5}" type="presOf" srcId="{37068ED6-B318-4081-A191-BD77AECD73B9}" destId="{A92DF285-2667-46B0-BAD7-F1AB4A6B73AF}" srcOrd="0" destOrd="0" presId="urn:microsoft.com/office/officeart/2008/layout/PictureStrips"/>
    <dgm:cxn modelId="{85E0A016-53DF-4056-815F-4E8019C95975}" srcId="{6BBC1C90-89A6-4AD3-AE40-12E683302B4C}" destId="{B621CDBB-5CBB-4F35-A4D6-CB21EBD4D1B0}" srcOrd="3" destOrd="0" parTransId="{9C607D0F-2959-46AC-84D8-BABAD1B6E80A}" sibTransId="{F3205DAB-6F6C-4B50-8FCA-CAA966CDA928}"/>
    <dgm:cxn modelId="{16E2D48E-DC65-4FE6-849F-6B2D4527C03C}" type="presOf" srcId="{B621CDBB-5CBB-4F35-A4D6-CB21EBD4D1B0}" destId="{9BD0CCE2-BA71-46AF-AA05-87B1049F5C50}" srcOrd="0" destOrd="0" presId="urn:microsoft.com/office/officeart/2008/layout/PictureStrips"/>
    <dgm:cxn modelId="{B6DC1595-5C8C-4E17-8F2D-A0F723C292A7}" srcId="{6BBC1C90-89A6-4AD3-AE40-12E683302B4C}" destId="{320FF208-ABEC-44E0-A615-BB59FA27F89D}" srcOrd="2" destOrd="0" parTransId="{22DC9BC6-FF6E-4463-B0C2-03B2DD750BE8}" sibTransId="{60979BED-452B-483B-9111-D06B8A638987}"/>
    <dgm:cxn modelId="{CF91A59D-D0AD-47CC-B38B-7D263830177A}" type="presOf" srcId="{320FF208-ABEC-44E0-A615-BB59FA27F89D}" destId="{8BFA4DAB-C206-4D2B-A23F-D0658E59A8C8}" srcOrd="0" destOrd="0" presId="urn:microsoft.com/office/officeart/2008/layout/PictureStrips"/>
    <dgm:cxn modelId="{86EB05A9-83AF-4437-B954-4551C7D10583}" type="presOf" srcId="{6BBC1C90-89A6-4AD3-AE40-12E683302B4C}" destId="{7F86342B-EC87-4C69-B221-EBB5032FB29E}" srcOrd="0" destOrd="0" presId="urn:microsoft.com/office/officeart/2008/layout/PictureStrips"/>
    <dgm:cxn modelId="{DA2DF3CF-0852-4AF3-BD54-CB25112E3084}" srcId="{6BBC1C90-89A6-4AD3-AE40-12E683302B4C}" destId="{D0A45EBD-FE34-49F2-9368-CE1AB96CF4D4}" srcOrd="0" destOrd="0" parTransId="{78B1808D-47CA-4E9E-B681-F6AF440753F8}" sibTransId="{771E7360-7161-410D-A8F6-EDD1742E8143}"/>
    <dgm:cxn modelId="{35D0C2FF-B492-4C59-A20F-2A7CC9F18528}" srcId="{6BBC1C90-89A6-4AD3-AE40-12E683302B4C}" destId="{37068ED6-B318-4081-A191-BD77AECD73B9}" srcOrd="1" destOrd="0" parTransId="{BFAD5441-76DD-4BAD-9AAB-ACC9B8B129EE}" sibTransId="{E2E49D35-2F4F-4B2E-BE63-EB60107212D9}"/>
    <dgm:cxn modelId="{9E085327-16A5-4807-A97A-A99146A50729}" type="presParOf" srcId="{7F86342B-EC87-4C69-B221-EBB5032FB29E}" destId="{43CB4DB7-3EE4-4635-9B24-C02F249C7C9B}" srcOrd="0" destOrd="0" presId="urn:microsoft.com/office/officeart/2008/layout/PictureStrips"/>
    <dgm:cxn modelId="{92BB6764-D0A5-42A9-98B3-E8B44E557BAD}" type="presParOf" srcId="{43CB4DB7-3EE4-4635-9B24-C02F249C7C9B}" destId="{540B9DED-DB8D-41DB-B53C-FE4957161005}" srcOrd="0" destOrd="0" presId="urn:microsoft.com/office/officeart/2008/layout/PictureStrips"/>
    <dgm:cxn modelId="{D8F43285-778C-4DBD-9B27-72F3D828CF10}" type="presParOf" srcId="{43CB4DB7-3EE4-4635-9B24-C02F249C7C9B}" destId="{C419AEC5-421C-4DDE-9B44-B4054FB43F03}" srcOrd="1" destOrd="0" presId="urn:microsoft.com/office/officeart/2008/layout/PictureStrips"/>
    <dgm:cxn modelId="{A74A2BF9-93E8-4023-BAF1-02A97A8EBCCA}" type="presParOf" srcId="{7F86342B-EC87-4C69-B221-EBB5032FB29E}" destId="{3C02D83D-603D-450E-845D-14368F37F8C7}" srcOrd="1" destOrd="0" presId="urn:microsoft.com/office/officeart/2008/layout/PictureStrips"/>
    <dgm:cxn modelId="{E69BBFEE-DBA8-4660-9DD5-E3362C8409AA}" type="presParOf" srcId="{7F86342B-EC87-4C69-B221-EBB5032FB29E}" destId="{00F20E71-EAB8-4A4A-8270-AF6E38106C4B}" srcOrd="2" destOrd="0" presId="urn:microsoft.com/office/officeart/2008/layout/PictureStrips"/>
    <dgm:cxn modelId="{E16620F7-A471-4800-94FA-15674F233DDA}" type="presParOf" srcId="{00F20E71-EAB8-4A4A-8270-AF6E38106C4B}" destId="{A92DF285-2667-46B0-BAD7-F1AB4A6B73AF}" srcOrd="0" destOrd="0" presId="urn:microsoft.com/office/officeart/2008/layout/PictureStrips"/>
    <dgm:cxn modelId="{2829BAD6-B61F-4C92-9039-D9A286ED3BDB}" type="presParOf" srcId="{00F20E71-EAB8-4A4A-8270-AF6E38106C4B}" destId="{E1B75404-6AE9-4C3E-9F5F-A534558DA66F}" srcOrd="1" destOrd="0" presId="urn:microsoft.com/office/officeart/2008/layout/PictureStrips"/>
    <dgm:cxn modelId="{4722910B-6ABC-419E-A65D-8245E83DDFFE}" type="presParOf" srcId="{7F86342B-EC87-4C69-B221-EBB5032FB29E}" destId="{691EA3A1-F7BD-4A8C-8252-EE5E6E07E430}" srcOrd="3" destOrd="0" presId="urn:microsoft.com/office/officeart/2008/layout/PictureStrips"/>
    <dgm:cxn modelId="{562B65E3-19F8-4B0D-8DFE-425EFCFC23E4}" type="presParOf" srcId="{7F86342B-EC87-4C69-B221-EBB5032FB29E}" destId="{D842CEE5-78EB-4982-AEAC-05B14E7836C3}" srcOrd="4" destOrd="0" presId="urn:microsoft.com/office/officeart/2008/layout/PictureStrips"/>
    <dgm:cxn modelId="{F002A006-C51D-4C01-9A08-363F90FA5284}" type="presParOf" srcId="{D842CEE5-78EB-4982-AEAC-05B14E7836C3}" destId="{8BFA4DAB-C206-4D2B-A23F-D0658E59A8C8}" srcOrd="0" destOrd="0" presId="urn:microsoft.com/office/officeart/2008/layout/PictureStrips"/>
    <dgm:cxn modelId="{42EC0C07-785E-4DE7-A452-F715EDFD35AE}" type="presParOf" srcId="{D842CEE5-78EB-4982-AEAC-05B14E7836C3}" destId="{BCF68D3C-7394-4569-A1D3-5B8BB4890F1A}" srcOrd="1" destOrd="0" presId="urn:microsoft.com/office/officeart/2008/layout/PictureStrips"/>
    <dgm:cxn modelId="{AD5C324F-ADE6-4FEF-9AA9-B101DBA24CF9}" type="presParOf" srcId="{7F86342B-EC87-4C69-B221-EBB5032FB29E}" destId="{23FC1118-544A-4846-A5A0-5F072EFB47DA}" srcOrd="5" destOrd="0" presId="urn:microsoft.com/office/officeart/2008/layout/PictureStrips"/>
    <dgm:cxn modelId="{D36FABF1-FCBC-4828-92D8-6D37148AC053}" type="presParOf" srcId="{7F86342B-EC87-4C69-B221-EBB5032FB29E}" destId="{66C89C3C-2909-4FF5-A1C5-425E4EC0F3E2}" srcOrd="6" destOrd="0" presId="urn:microsoft.com/office/officeart/2008/layout/PictureStrips"/>
    <dgm:cxn modelId="{C636BA7C-FA7F-44FA-91A3-E341AE7F9724}" type="presParOf" srcId="{66C89C3C-2909-4FF5-A1C5-425E4EC0F3E2}" destId="{9BD0CCE2-BA71-46AF-AA05-87B1049F5C50}" srcOrd="0" destOrd="0" presId="urn:microsoft.com/office/officeart/2008/layout/PictureStrips"/>
    <dgm:cxn modelId="{013EB10E-4974-4D86-8164-B8E54F0A462D}" type="presParOf" srcId="{66C89C3C-2909-4FF5-A1C5-425E4EC0F3E2}" destId="{DF0C2E56-1BE2-40AD-9120-4C5216F86637}"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B73281-3304-439B-91F5-96BB0843C72E}" type="doc">
      <dgm:prSet loTypeId="urn:microsoft.com/office/officeart/2005/8/layout/vList3" loCatId="list" qsTypeId="urn:microsoft.com/office/officeart/2005/8/quickstyle/simple1" qsCatId="simple" csTypeId="urn:microsoft.com/office/officeart/2005/8/colors/colorful4" csCatId="colorful" phldr="1"/>
      <dgm:spPr/>
    </dgm:pt>
    <dgm:pt modelId="{C8231847-88FE-4EE1-9C64-D8996C27B470}">
      <dgm:prSet phldrT="[Text]"/>
      <dgm:spPr/>
      <dgm:t>
        <a:bodyPr/>
        <a:lstStyle/>
        <a:p>
          <a:r>
            <a:rPr lang="en-US" b="1" dirty="0"/>
            <a:t>Showcase</a:t>
          </a:r>
          <a:r>
            <a:rPr lang="en-US" dirty="0"/>
            <a:t>: The best work</a:t>
          </a:r>
        </a:p>
      </dgm:t>
    </dgm:pt>
    <dgm:pt modelId="{21E4A304-1A55-4D7B-AE44-7C8717F6AE83}" type="parTrans" cxnId="{5B8E8B29-EA2D-4AB6-8401-32A9144F2FB9}">
      <dgm:prSet/>
      <dgm:spPr/>
      <dgm:t>
        <a:bodyPr/>
        <a:lstStyle/>
        <a:p>
          <a:endParaRPr lang="en-US"/>
        </a:p>
      </dgm:t>
    </dgm:pt>
    <dgm:pt modelId="{3E93A450-B05E-4701-83F6-3461DDB0834D}" type="sibTrans" cxnId="{5B8E8B29-EA2D-4AB6-8401-32A9144F2FB9}">
      <dgm:prSet/>
      <dgm:spPr/>
      <dgm:t>
        <a:bodyPr/>
        <a:lstStyle/>
        <a:p>
          <a:endParaRPr lang="en-US"/>
        </a:p>
      </dgm:t>
    </dgm:pt>
    <dgm:pt modelId="{43E62A98-9F54-4B24-AD8B-C734BF1553ED}">
      <dgm:prSet phldrT="[Text]"/>
      <dgm:spPr/>
      <dgm:t>
        <a:bodyPr/>
        <a:lstStyle/>
        <a:p>
          <a:pPr marL="1463040" indent="-1463040" algn="l"/>
          <a:r>
            <a:rPr lang="en-US" b="1" dirty="0">
              <a:solidFill>
                <a:schemeClr val="tx1"/>
              </a:solidFill>
            </a:rPr>
            <a:t>Growth</a:t>
          </a:r>
          <a:r>
            <a:rPr lang="en-US" dirty="0">
              <a:solidFill>
                <a:schemeClr val="tx1"/>
              </a:solidFill>
            </a:rPr>
            <a:t>: Evidence of growth across time</a:t>
          </a:r>
        </a:p>
      </dgm:t>
    </dgm:pt>
    <dgm:pt modelId="{04148001-9787-445A-BCA4-6C8A202382EF}" type="parTrans" cxnId="{D57A6637-7365-48BA-836A-143B583D1CC3}">
      <dgm:prSet/>
      <dgm:spPr/>
      <dgm:t>
        <a:bodyPr/>
        <a:lstStyle/>
        <a:p>
          <a:endParaRPr lang="en-US"/>
        </a:p>
      </dgm:t>
    </dgm:pt>
    <dgm:pt modelId="{AA385EF1-6350-41D6-A6F0-E28A16162DD0}" type="sibTrans" cxnId="{D57A6637-7365-48BA-836A-143B583D1CC3}">
      <dgm:prSet/>
      <dgm:spPr/>
      <dgm:t>
        <a:bodyPr/>
        <a:lstStyle/>
        <a:p>
          <a:endParaRPr lang="en-US"/>
        </a:p>
      </dgm:t>
    </dgm:pt>
    <dgm:pt modelId="{B1896C6C-FA40-4F3B-B2D0-3B1BF36008AD}">
      <dgm:prSet phldrT="[Text]"/>
      <dgm:spPr/>
      <dgm:t>
        <a:bodyPr/>
        <a:lstStyle/>
        <a:p>
          <a:pPr marL="1600200" indent="-1600200" algn="l"/>
          <a:r>
            <a:rPr lang="en-US" b="1" dirty="0">
              <a:solidFill>
                <a:schemeClr val="tx1"/>
              </a:solidFill>
            </a:rPr>
            <a:t>Working</a:t>
          </a:r>
          <a:r>
            <a:rPr lang="en-US" dirty="0">
              <a:solidFill>
                <a:schemeClr val="tx1"/>
              </a:solidFill>
            </a:rPr>
            <a:t>: Draft and final artifacts</a:t>
          </a:r>
        </a:p>
      </dgm:t>
    </dgm:pt>
    <dgm:pt modelId="{B5BC95E0-B570-4C5E-BD0B-4FE651477FE2}" type="parTrans" cxnId="{BAA5E86B-8E10-445E-96A7-CF11B33DEEAF}">
      <dgm:prSet/>
      <dgm:spPr/>
      <dgm:t>
        <a:bodyPr/>
        <a:lstStyle/>
        <a:p>
          <a:endParaRPr lang="en-US"/>
        </a:p>
      </dgm:t>
    </dgm:pt>
    <dgm:pt modelId="{570B9E7D-2718-42B8-9C35-2D94EC7579B2}" type="sibTrans" cxnId="{BAA5E86B-8E10-445E-96A7-CF11B33DEEAF}">
      <dgm:prSet/>
      <dgm:spPr/>
      <dgm:t>
        <a:bodyPr/>
        <a:lstStyle/>
        <a:p>
          <a:endParaRPr lang="en-US"/>
        </a:p>
      </dgm:t>
    </dgm:pt>
    <dgm:pt modelId="{EEA0F92A-E147-4949-B226-5853471451D3}" type="pres">
      <dgm:prSet presAssocID="{E3B73281-3304-439B-91F5-96BB0843C72E}" presName="linearFlow" presStyleCnt="0">
        <dgm:presLayoutVars>
          <dgm:dir/>
          <dgm:resizeHandles val="exact"/>
        </dgm:presLayoutVars>
      </dgm:prSet>
      <dgm:spPr/>
    </dgm:pt>
    <dgm:pt modelId="{1A010C81-CF53-44C7-B8E6-C0C053E5485E}" type="pres">
      <dgm:prSet presAssocID="{C8231847-88FE-4EE1-9C64-D8996C27B470}" presName="composite" presStyleCnt="0"/>
      <dgm:spPr/>
    </dgm:pt>
    <dgm:pt modelId="{8238CBB3-C0F4-4F97-B45D-C2F313146531}" type="pres">
      <dgm:prSet presAssocID="{C8231847-88FE-4EE1-9C64-D8996C27B470}"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chemeClr val="lt1">
              <a:hueOff val="0"/>
              <a:satOff val="0"/>
              <a:lumOff val="0"/>
            </a:schemeClr>
          </a:solidFill>
        </a:ln>
      </dgm:spPr>
      <dgm:extLst>
        <a:ext uri="{E40237B7-FDA0-4F09-8148-C483321AD2D9}">
          <dgm14:cNvPr xmlns:dgm14="http://schemas.microsoft.com/office/drawing/2010/diagram" id="0" name="" descr="Ribbon"/>
        </a:ext>
      </dgm:extLst>
    </dgm:pt>
    <dgm:pt modelId="{7B0F7D45-CBC5-4308-875A-DB28D8ECF031}" type="pres">
      <dgm:prSet presAssocID="{C8231847-88FE-4EE1-9C64-D8996C27B470}" presName="txShp" presStyleLbl="node1" presStyleIdx="0" presStyleCnt="3">
        <dgm:presLayoutVars>
          <dgm:bulletEnabled val="1"/>
        </dgm:presLayoutVars>
      </dgm:prSet>
      <dgm:spPr/>
    </dgm:pt>
    <dgm:pt modelId="{060C8D25-A879-4A47-B66C-D16690EB4AAE}" type="pres">
      <dgm:prSet presAssocID="{3E93A450-B05E-4701-83F6-3461DDB0834D}" presName="spacing" presStyleCnt="0"/>
      <dgm:spPr/>
    </dgm:pt>
    <dgm:pt modelId="{71EAAE41-C565-4BEE-93B1-13904A166DE0}" type="pres">
      <dgm:prSet presAssocID="{43E62A98-9F54-4B24-AD8B-C734BF1553ED}" presName="composite" presStyleCnt="0"/>
      <dgm:spPr/>
    </dgm:pt>
    <dgm:pt modelId="{6A7D891F-0E81-46B9-8B9B-694E2A6A6DAA}" type="pres">
      <dgm:prSet presAssocID="{43E62A98-9F54-4B24-AD8B-C734BF1553ED}" presName="imgShp" presStyleLbl="fgImgPlac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pward trend"/>
        </a:ext>
      </dgm:extLst>
    </dgm:pt>
    <dgm:pt modelId="{92CD5FD1-33C5-4152-9F9A-DF1D939ADFB9}" type="pres">
      <dgm:prSet presAssocID="{43E62A98-9F54-4B24-AD8B-C734BF1553ED}" presName="txShp" presStyleLbl="node1" presStyleIdx="1" presStyleCnt="3">
        <dgm:presLayoutVars>
          <dgm:bulletEnabled val="1"/>
        </dgm:presLayoutVars>
      </dgm:prSet>
      <dgm:spPr/>
    </dgm:pt>
    <dgm:pt modelId="{2DB1CFE1-D809-47F2-8792-D6A0AF430F0C}" type="pres">
      <dgm:prSet presAssocID="{AA385EF1-6350-41D6-A6F0-E28A16162DD0}" presName="spacing" presStyleCnt="0"/>
      <dgm:spPr/>
    </dgm:pt>
    <dgm:pt modelId="{54FFAC53-46F9-4F3E-992D-33C219A80B7C}" type="pres">
      <dgm:prSet presAssocID="{B1896C6C-FA40-4F3B-B2D0-3B1BF36008AD}" presName="composite" presStyleCnt="0"/>
      <dgm:spPr/>
    </dgm:pt>
    <dgm:pt modelId="{ECDEEF01-0D53-425D-937F-3F2AC5A86516}" type="pres">
      <dgm:prSet presAssocID="{B1896C6C-FA40-4F3B-B2D0-3B1BF36008AD}" presName="imgShp" presStyleLbl="fgImgPlac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ooks on Shelf"/>
        </a:ext>
      </dgm:extLst>
    </dgm:pt>
    <dgm:pt modelId="{8EF69B5D-D72B-40B4-9067-4EC9D5463DE7}" type="pres">
      <dgm:prSet presAssocID="{B1896C6C-FA40-4F3B-B2D0-3B1BF36008AD}" presName="txShp" presStyleLbl="node1" presStyleIdx="2" presStyleCnt="3">
        <dgm:presLayoutVars>
          <dgm:bulletEnabled val="1"/>
        </dgm:presLayoutVars>
      </dgm:prSet>
      <dgm:spPr/>
    </dgm:pt>
  </dgm:ptLst>
  <dgm:cxnLst>
    <dgm:cxn modelId="{3D88D700-A8B3-4B0C-99AE-7CC6DBA14BD0}" type="presOf" srcId="{43E62A98-9F54-4B24-AD8B-C734BF1553ED}" destId="{92CD5FD1-33C5-4152-9F9A-DF1D939ADFB9}" srcOrd="0" destOrd="0" presId="urn:microsoft.com/office/officeart/2005/8/layout/vList3"/>
    <dgm:cxn modelId="{7A166D06-EA02-4977-B3AC-7B3E55ACAD6A}" type="presOf" srcId="{E3B73281-3304-439B-91F5-96BB0843C72E}" destId="{EEA0F92A-E147-4949-B226-5853471451D3}" srcOrd="0" destOrd="0" presId="urn:microsoft.com/office/officeart/2005/8/layout/vList3"/>
    <dgm:cxn modelId="{8051801B-E64F-43DA-8F4F-1A8730EB5CEC}" type="presOf" srcId="{B1896C6C-FA40-4F3B-B2D0-3B1BF36008AD}" destId="{8EF69B5D-D72B-40B4-9067-4EC9D5463DE7}" srcOrd="0" destOrd="0" presId="urn:microsoft.com/office/officeart/2005/8/layout/vList3"/>
    <dgm:cxn modelId="{5B8E8B29-EA2D-4AB6-8401-32A9144F2FB9}" srcId="{E3B73281-3304-439B-91F5-96BB0843C72E}" destId="{C8231847-88FE-4EE1-9C64-D8996C27B470}" srcOrd="0" destOrd="0" parTransId="{21E4A304-1A55-4D7B-AE44-7C8717F6AE83}" sibTransId="{3E93A450-B05E-4701-83F6-3461DDB0834D}"/>
    <dgm:cxn modelId="{D57A6637-7365-48BA-836A-143B583D1CC3}" srcId="{E3B73281-3304-439B-91F5-96BB0843C72E}" destId="{43E62A98-9F54-4B24-AD8B-C734BF1553ED}" srcOrd="1" destOrd="0" parTransId="{04148001-9787-445A-BCA4-6C8A202382EF}" sibTransId="{AA385EF1-6350-41D6-A6F0-E28A16162DD0}"/>
    <dgm:cxn modelId="{BAA5E86B-8E10-445E-96A7-CF11B33DEEAF}" srcId="{E3B73281-3304-439B-91F5-96BB0843C72E}" destId="{B1896C6C-FA40-4F3B-B2D0-3B1BF36008AD}" srcOrd="2" destOrd="0" parTransId="{B5BC95E0-B570-4C5E-BD0B-4FE651477FE2}" sibTransId="{570B9E7D-2718-42B8-9C35-2D94EC7579B2}"/>
    <dgm:cxn modelId="{371C5CB7-D009-4467-8262-14E1155272F3}" type="presOf" srcId="{C8231847-88FE-4EE1-9C64-D8996C27B470}" destId="{7B0F7D45-CBC5-4308-875A-DB28D8ECF031}" srcOrd="0" destOrd="0" presId="urn:microsoft.com/office/officeart/2005/8/layout/vList3"/>
    <dgm:cxn modelId="{166006FC-08CB-4516-987A-91723B2AF764}" type="presParOf" srcId="{EEA0F92A-E147-4949-B226-5853471451D3}" destId="{1A010C81-CF53-44C7-B8E6-C0C053E5485E}" srcOrd="0" destOrd="0" presId="urn:microsoft.com/office/officeart/2005/8/layout/vList3"/>
    <dgm:cxn modelId="{49ECD94C-1E2C-48D8-9022-86D5A62BD5A9}" type="presParOf" srcId="{1A010C81-CF53-44C7-B8E6-C0C053E5485E}" destId="{8238CBB3-C0F4-4F97-B45D-C2F313146531}" srcOrd="0" destOrd="0" presId="urn:microsoft.com/office/officeart/2005/8/layout/vList3"/>
    <dgm:cxn modelId="{5E771E17-9EB7-4569-B991-E7879CB05612}" type="presParOf" srcId="{1A010C81-CF53-44C7-B8E6-C0C053E5485E}" destId="{7B0F7D45-CBC5-4308-875A-DB28D8ECF031}" srcOrd="1" destOrd="0" presId="urn:microsoft.com/office/officeart/2005/8/layout/vList3"/>
    <dgm:cxn modelId="{0E3CA731-C7B6-4316-9AE6-F8977FB99717}" type="presParOf" srcId="{EEA0F92A-E147-4949-B226-5853471451D3}" destId="{060C8D25-A879-4A47-B66C-D16690EB4AAE}" srcOrd="1" destOrd="0" presId="urn:microsoft.com/office/officeart/2005/8/layout/vList3"/>
    <dgm:cxn modelId="{C08B60B1-2F9B-4316-8D00-F006F8C3DBEA}" type="presParOf" srcId="{EEA0F92A-E147-4949-B226-5853471451D3}" destId="{71EAAE41-C565-4BEE-93B1-13904A166DE0}" srcOrd="2" destOrd="0" presId="urn:microsoft.com/office/officeart/2005/8/layout/vList3"/>
    <dgm:cxn modelId="{E8CE4488-CEE3-457A-B4DF-4EA1CAEBB82E}" type="presParOf" srcId="{71EAAE41-C565-4BEE-93B1-13904A166DE0}" destId="{6A7D891F-0E81-46B9-8B9B-694E2A6A6DAA}" srcOrd="0" destOrd="0" presId="urn:microsoft.com/office/officeart/2005/8/layout/vList3"/>
    <dgm:cxn modelId="{5CE14F3E-DEC7-4330-95A3-95A7CD75BFC8}" type="presParOf" srcId="{71EAAE41-C565-4BEE-93B1-13904A166DE0}" destId="{92CD5FD1-33C5-4152-9F9A-DF1D939ADFB9}" srcOrd="1" destOrd="0" presId="urn:microsoft.com/office/officeart/2005/8/layout/vList3"/>
    <dgm:cxn modelId="{FD7E25D7-0D1A-4374-BFEE-674ABAD360CF}" type="presParOf" srcId="{EEA0F92A-E147-4949-B226-5853471451D3}" destId="{2DB1CFE1-D809-47F2-8792-D6A0AF430F0C}" srcOrd="3" destOrd="0" presId="urn:microsoft.com/office/officeart/2005/8/layout/vList3"/>
    <dgm:cxn modelId="{9EDDEEEB-90B7-4E3D-8C3A-D84D4625860C}" type="presParOf" srcId="{EEA0F92A-E147-4949-B226-5853471451D3}" destId="{54FFAC53-46F9-4F3E-992D-33C219A80B7C}" srcOrd="4" destOrd="0" presId="urn:microsoft.com/office/officeart/2005/8/layout/vList3"/>
    <dgm:cxn modelId="{6049A102-DC40-4E26-B111-8D739075AD1D}" type="presParOf" srcId="{54FFAC53-46F9-4F3E-992D-33C219A80B7C}" destId="{ECDEEF01-0D53-425D-937F-3F2AC5A86516}" srcOrd="0" destOrd="0" presId="urn:microsoft.com/office/officeart/2005/8/layout/vList3"/>
    <dgm:cxn modelId="{34E9C995-B72E-4CA8-8E70-ABDCB5A7CD46}" type="presParOf" srcId="{54FFAC53-46F9-4F3E-992D-33C219A80B7C}" destId="{8EF69B5D-D72B-40B4-9067-4EC9D5463DE7}"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9AD017-8A51-4330-8BDA-3CE6EA0EB5E1}"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DD8EC9B3-F3B9-4425-8C8B-AD4AE5F1EAF0}">
      <dgm:prSet phldrT="[Text]"/>
      <dgm:spPr>
        <a:solidFill>
          <a:srgbClr val="4E7618"/>
        </a:solidFill>
      </dgm:spPr>
      <dgm:t>
        <a:bodyPr/>
        <a:lstStyle/>
        <a:p>
          <a:r>
            <a:rPr lang="en-US" dirty="0"/>
            <a:t>Student</a:t>
          </a:r>
        </a:p>
      </dgm:t>
    </dgm:pt>
    <dgm:pt modelId="{28CBC903-81AE-445C-A8EE-787DBF3067E9}" type="parTrans" cxnId="{13F3F088-588C-4DA2-AF32-9EFE57A99D67}">
      <dgm:prSet/>
      <dgm:spPr/>
      <dgm:t>
        <a:bodyPr/>
        <a:lstStyle/>
        <a:p>
          <a:endParaRPr lang="en-US"/>
        </a:p>
      </dgm:t>
    </dgm:pt>
    <dgm:pt modelId="{29E0A1DE-8625-4B6D-A7A3-E6A74B1550EE}" type="sibTrans" cxnId="{13F3F088-588C-4DA2-AF32-9EFE57A99D67}">
      <dgm:prSet/>
      <dgm:spPr/>
      <dgm:t>
        <a:bodyPr/>
        <a:lstStyle/>
        <a:p>
          <a:endParaRPr lang="en-US"/>
        </a:p>
      </dgm:t>
    </dgm:pt>
    <dgm:pt modelId="{9A6FEE76-DE00-4C52-96D5-A2151B08F657}">
      <dgm:prSet phldrT="[Text]"/>
      <dgm:spPr>
        <a:solidFill>
          <a:srgbClr val="008080"/>
        </a:solidFill>
      </dgm:spPr>
      <dgm:t>
        <a:bodyPr/>
        <a:lstStyle/>
        <a:p>
          <a:r>
            <a:rPr lang="en-US" dirty="0"/>
            <a:t>Educator</a:t>
          </a:r>
        </a:p>
      </dgm:t>
    </dgm:pt>
    <dgm:pt modelId="{F6D574D3-C203-4157-BF08-1D1553803EE4}" type="parTrans" cxnId="{A36A9A5A-9614-4867-B401-A2FD66A68FAA}">
      <dgm:prSet/>
      <dgm:spPr/>
      <dgm:t>
        <a:bodyPr/>
        <a:lstStyle/>
        <a:p>
          <a:endParaRPr lang="en-US"/>
        </a:p>
      </dgm:t>
    </dgm:pt>
    <dgm:pt modelId="{238F981E-5B12-4A38-AC90-1BBFCA6F767E}" type="sibTrans" cxnId="{A36A9A5A-9614-4867-B401-A2FD66A68FAA}">
      <dgm:prSet/>
      <dgm:spPr/>
      <dgm:t>
        <a:bodyPr/>
        <a:lstStyle/>
        <a:p>
          <a:endParaRPr lang="en-US"/>
        </a:p>
      </dgm:t>
    </dgm:pt>
    <dgm:pt modelId="{3DC35AE8-3AE8-462B-9EB2-4FF8BCCC62B7}">
      <dgm:prSet phldrT="[Text]"/>
      <dgm:spPr/>
      <dgm:t>
        <a:bodyPr/>
        <a:lstStyle/>
        <a:p>
          <a:r>
            <a:rPr lang="en-US" dirty="0"/>
            <a:t>Student with educator feedback</a:t>
          </a:r>
        </a:p>
      </dgm:t>
    </dgm:pt>
    <dgm:pt modelId="{6DE6C1C7-E818-4E27-8B65-C31395794E86}" type="parTrans" cxnId="{DADE3B15-9714-4AC6-8595-E64DE66A6E36}">
      <dgm:prSet/>
      <dgm:spPr/>
      <dgm:t>
        <a:bodyPr/>
        <a:lstStyle/>
        <a:p>
          <a:endParaRPr lang="en-US"/>
        </a:p>
      </dgm:t>
    </dgm:pt>
    <dgm:pt modelId="{37121E44-48D8-4A62-89C0-72F258E7680C}" type="sibTrans" cxnId="{DADE3B15-9714-4AC6-8595-E64DE66A6E36}">
      <dgm:prSet/>
      <dgm:spPr/>
      <dgm:t>
        <a:bodyPr/>
        <a:lstStyle/>
        <a:p>
          <a:endParaRPr lang="en-US"/>
        </a:p>
      </dgm:t>
    </dgm:pt>
    <dgm:pt modelId="{859AB341-D22C-43B4-B4F7-02B5215E5B28}" type="pres">
      <dgm:prSet presAssocID="{179AD017-8A51-4330-8BDA-3CE6EA0EB5E1}" presName="Name0" presStyleCnt="0">
        <dgm:presLayoutVars>
          <dgm:chMax val="7"/>
          <dgm:chPref val="7"/>
          <dgm:dir/>
        </dgm:presLayoutVars>
      </dgm:prSet>
      <dgm:spPr/>
    </dgm:pt>
    <dgm:pt modelId="{A19C350E-4E19-4365-A24A-BD6159F1919B}" type="pres">
      <dgm:prSet presAssocID="{179AD017-8A51-4330-8BDA-3CE6EA0EB5E1}" presName="Name1" presStyleCnt="0"/>
      <dgm:spPr/>
    </dgm:pt>
    <dgm:pt modelId="{1C7C4598-4335-4A2D-9767-F39CBB6B8D48}" type="pres">
      <dgm:prSet presAssocID="{179AD017-8A51-4330-8BDA-3CE6EA0EB5E1}" presName="cycle" presStyleCnt="0"/>
      <dgm:spPr/>
    </dgm:pt>
    <dgm:pt modelId="{0D24CD1E-14B3-447D-9E01-CCA637822045}" type="pres">
      <dgm:prSet presAssocID="{179AD017-8A51-4330-8BDA-3CE6EA0EB5E1}" presName="srcNode" presStyleLbl="node1" presStyleIdx="0" presStyleCnt="3"/>
      <dgm:spPr/>
    </dgm:pt>
    <dgm:pt modelId="{A0E8C791-94CB-4CBB-B01C-FA140929BBA9}" type="pres">
      <dgm:prSet presAssocID="{179AD017-8A51-4330-8BDA-3CE6EA0EB5E1}" presName="conn" presStyleLbl="parChTrans1D2" presStyleIdx="0" presStyleCnt="1"/>
      <dgm:spPr/>
    </dgm:pt>
    <dgm:pt modelId="{C51C6BA2-4AB4-46F6-A575-E575883AD544}" type="pres">
      <dgm:prSet presAssocID="{179AD017-8A51-4330-8BDA-3CE6EA0EB5E1}" presName="extraNode" presStyleLbl="node1" presStyleIdx="0" presStyleCnt="3"/>
      <dgm:spPr/>
    </dgm:pt>
    <dgm:pt modelId="{E9EF5815-814B-4865-9949-9C73354BC57B}" type="pres">
      <dgm:prSet presAssocID="{179AD017-8A51-4330-8BDA-3CE6EA0EB5E1}" presName="dstNode" presStyleLbl="node1" presStyleIdx="0" presStyleCnt="3"/>
      <dgm:spPr/>
    </dgm:pt>
    <dgm:pt modelId="{F825D00E-3922-4D49-A558-1D371A0FD346}" type="pres">
      <dgm:prSet presAssocID="{DD8EC9B3-F3B9-4425-8C8B-AD4AE5F1EAF0}" presName="text_1" presStyleLbl="node1" presStyleIdx="0" presStyleCnt="3">
        <dgm:presLayoutVars>
          <dgm:bulletEnabled val="1"/>
        </dgm:presLayoutVars>
      </dgm:prSet>
      <dgm:spPr/>
    </dgm:pt>
    <dgm:pt modelId="{B69738F4-3863-4D67-A458-9CF92E476427}" type="pres">
      <dgm:prSet presAssocID="{DD8EC9B3-F3B9-4425-8C8B-AD4AE5F1EAF0}" presName="accent_1" presStyleCnt="0"/>
      <dgm:spPr/>
    </dgm:pt>
    <dgm:pt modelId="{FC3B9A1B-BEF4-49CE-9B38-6326788BDF0D}" type="pres">
      <dgm:prSet presAssocID="{DD8EC9B3-F3B9-4425-8C8B-AD4AE5F1EAF0}" presName="accentRepeatNode" presStyleLbl="solidFgAcc1" presStyleIdx="0" presStyleCnt="3"/>
      <dgm:spPr/>
    </dgm:pt>
    <dgm:pt modelId="{728049E9-9D21-45D3-8255-62508624F4E3}" type="pres">
      <dgm:prSet presAssocID="{9A6FEE76-DE00-4C52-96D5-A2151B08F657}" presName="text_2" presStyleLbl="node1" presStyleIdx="1" presStyleCnt="3">
        <dgm:presLayoutVars>
          <dgm:bulletEnabled val="1"/>
        </dgm:presLayoutVars>
      </dgm:prSet>
      <dgm:spPr/>
    </dgm:pt>
    <dgm:pt modelId="{12251173-4632-436B-A95B-84C544D5FC7F}" type="pres">
      <dgm:prSet presAssocID="{9A6FEE76-DE00-4C52-96D5-A2151B08F657}" presName="accent_2" presStyleCnt="0"/>
      <dgm:spPr/>
    </dgm:pt>
    <dgm:pt modelId="{0AFA1ED1-F6A6-408A-BAC9-567A64F4C52A}" type="pres">
      <dgm:prSet presAssocID="{9A6FEE76-DE00-4C52-96D5-A2151B08F657}" presName="accentRepeatNode" presStyleLbl="solidFgAcc1" presStyleIdx="1" presStyleCnt="3"/>
      <dgm:spPr/>
    </dgm:pt>
    <dgm:pt modelId="{31E39D61-0D87-48A3-8C63-BD4E123DCB0C}" type="pres">
      <dgm:prSet presAssocID="{3DC35AE8-3AE8-462B-9EB2-4FF8BCCC62B7}" presName="text_3" presStyleLbl="node1" presStyleIdx="2" presStyleCnt="3">
        <dgm:presLayoutVars>
          <dgm:bulletEnabled val="1"/>
        </dgm:presLayoutVars>
      </dgm:prSet>
      <dgm:spPr/>
    </dgm:pt>
    <dgm:pt modelId="{79D7B873-F292-446C-BB00-549526FB5A32}" type="pres">
      <dgm:prSet presAssocID="{3DC35AE8-3AE8-462B-9EB2-4FF8BCCC62B7}" presName="accent_3" presStyleCnt="0"/>
      <dgm:spPr/>
    </dgm:pt>
    <dgm:pt modelId="{BFBF5408-470D-448B-89F2-C24F847EC4D0}" type="pres">
      <dgm:prSet presAssocID="{3DC35AE8-3AE8-462B-9EB2-4FF8BCCC62B7}" presName="accentRepeatNode" presStyleLbl="solidFgAcc1" presStyleIdx="2" presStyleCnt="3"/>
      <dgm:spPr/>
    </dgm:pt>
  </dgm:ptLst>
  <dgm:cxnLst>
    <dgm:cxn modelId="{E3EB8710-9176-4D57-987A-8084FC6AD116}" type="presOf" srcId="{9A6FEE76-DE00-4C52-96D5-A2151B08F657}" destId="{728049E9-9D21-45D3-8255-62508624F4E3}" srcOrd="0" destOrd="0" presId="urn:microsoft.com/office/officeart/2008/layout/VerticalCurvedList"/>
    <dgm:cxn modelId="{DADE3B15-9714-4AC6-8595-E64DE66A6E36}" srcId="{179AD017-8A51-4330-8BDA-3CE6EA0EB5E1}" destId="{3DC35AE8-3AE8-462B-9EB2-4FF8BCCC62B7}" srcOrd="2" destOrd="0" parTransId="{6DE6C1C7-E818-4E27-8B65-C31395794E86}" sibTransId="{37121E44-48D8-4A62-89C0-72F258E7680C}"/>
    <dgm:cxn modelId="{5DDAC844-83FE-4CFA-AFE6-DAE14CC3080F}" type="presOf" srcId="{DD8EC9B3-F3B9-4425-8C8B-AD4AE5F1EAF0}" destId="{F825D00E-3922-4D49-A558-1D371A0FD346}" srcOrd="0" destOrd="0" presId="urn:microsoft.com/office/officeart/2008/layout/VerticalCurvedList"/>
    <dgm:cxn modelId="{A36A9A5A-9614-4867-B401-A2FD66A68FAA}" srcId="{179AD017-8A51-4330-8BDA-3CE6EA0EB5E1}" destId="{9A6FEE76-DE00-4C52-96D5-A2151B08F657}" srcOrd="1" destOrd="0" parTransId="{F6D574D3-C203-4157-BF08-1D1553803EE4}" sibTransId="{238F981E-5B12-4A38-AC90-1BBFCA6F767E}"/>
    <dgm:cxn modelId="{13F3F088-588C-4DA2-AF32-9EFE57A99D67}" srcId="{179AD017-8A51-4330-8BDA-3CE6EA0EB5E1}" destId="{DD8EC9B3-F3B9-4425-8C8B-AD4AE5F1EAF0}" srcOrd="0" destOrd="0" parTransId="{28CBC903-81AE-445C-A8EE-787DBF3067E9}" sibTransId="{29E0A1DE-8625-4B6D-A7A3-E6A74B1550EE}"/>
    <dgm:cxn modelId="{DEA6E2B8-5614-4D99-A594-03718D53C4A4}" type="presOf" srcId="{3DC35AE8-3AE8-462B-9EB2-4FF8BCCC62B7}" destId="{31E39D61-0D87-48A3-8C63-BD4E123DCB0C}" srcOrd="0" destOrd="0" presId="urn:microsoft.com/office/officeart/2008/layout/VerticalCurvedList"/>
    <dgm:cxn modelId="{01B7DEDC-B41D-4E11-A3A1-406ECB3B74F7}" type="presOf" srcId="{179AD017-8A51-4330-8BDA-3CE6EA0EB5E1}" destId="{859AB341-D22C-43B4-B4F7-02B5215E5B28}" srcOrd="0" destOrd="0" presId="urn:microsoft.com/office/officeart/2008/layout/VerticalCurvedList"/>
    <dgm:cxn modelId="{9AF409FF-3337-4496-A557-97B2191CA2A5}" type="presOf" srcId="{29E0A1DE-8625-4B6D-A7A3-E6A74B1550EE}" destId="{A0E8C791-94CB-4CBB-B01C-FA140929BBA9}" srcOrd="0" destOrd="0" presId="urn:microsoft.com/office/officeart/2008/layout/VerticalCurvedList"/>
    <dgm:cxn modelId="{43DD4EAB-6CE3-41AA-9C93-AA8D0AEF966E}" type="presParOf" srcId="{859AB341-D22C-43B4-B4F7-02B5215E5B28}" destId="{A19C350E-4E19-4365-A24A-BD6159F1919B}" srcOrd="0" destOrd="0" presId="urn:microsoft.com/office/officeart/2008/layout/VerticalCurvedList"/>
    <dgm:cxn modelId="{008839F2-2D1E-48E7-87A7-CBD81E3172DA}" type="presParOf" srcId="{A19C350E-4E19-4365-A24A-BD6159F1919B}" destId="{1C7C4598-4335-4A2D-9767-F39CBB6B8D48}" srcOrd="0" destOrd="0" presId="urn:microsoft.com/office/officeart/2008/layout/VerticalCurvedList"/>
    <dgm:cxn modelId="{C38E5856-73AC-4E23-81EF-A9042C9008A5}" type="presParOf" srcId="{1C7C4598-4335-4A2D-9767-F39CBB6B8D48}" destId="{0D24CD1E-14B3-447D-9E01-CCA637822045}" srcOrd="0" destOrd="0" presId="urn:microsoft.com/office/officeart/2008/layout/VerticalCurvedList"/>
    <dgm:cxn modelId="{2A6F5381-0798-4D97-9061-52D6A54D3610}" type="presParOf" srcId="{1C7C4598-4335-4A2D-9767-F39CBB6B8D48}" destId="{A0E8C791-94CB-4CBB-B01C-FA140929BBA9}" srcOrd="1" destOrd="0" presId="urn:microsoft.com/office/officeart/2008/layout/VerticalCurvedList"/>
    <dgm:cxn modelId="{4228887B-3C7D-4081-9948-9591981C53E6}" type="presParOf" srcId="{1C7C4598-4335-4A2D-9767-F39CBB6B8D48}" destId="{C51C6BA2-4AB4-46F6-A575-E575883AD544}" srcOrd="2" destOrd="0" presId="urn:microsoft.com/office/officeart/2008/layout/VerticalCurvedList"/>
    <dgm:cxn modelId="{753932F7-52DA-4C3A-9F1E-60CC64012F5B}" type="presParOf" srcId="{1C7C4598-4335-4A2D-9767-F39CBB6B8D48}" destId="{E9EF5815-814B-4865-9949-9C73354BC57B}" srcOrd="3" destOrd="0" presId="urn:microsoft.com/office/officeart/2008/layout/VerticalCurvedList"/>
    <dgm:cxn modelId="{69381A72-DD02-4403-8886-5B0C79D70F40}" type="presParOf" srcId="{A19C350E-4E19-4365-A24A-BD6159F1919B}" destId="{F825D00E-3922-4D49-A558-1D371A0FD346}" srcOrd="1" destOrd="0" presId="urn:microsoft.com/office/officeart/2008/layout/VerticalCurvedList"/>
    <dgm:cxn modelId="{62C38CF6-4307-4215-B81A-7AEC779CE724}" type="presParOf" srcId="{A19C350E-4E19-4365-A24A-BD6159F1919B}" destId="{B69738F4-3863-4D67-A458-9CF92E476427}" srcOrd="2" destOrd="0" presId="urn:microsoft.com/office/officeart/2008/layout/VerticalCurvedList"/>
    <dgm:cxn modelId="{3E682B86-CA6C-433D-8E21-6E9FC3CFD1A9}" type="presParOf" srcId="{B69738F4-3863-4D67-A458-9CF92E476427}" destId="{FC3B9A1B-BEF4-49CE-9B38-6326788BDF0D}" srcOrd="0" destOrd="0" presId="urn:microsoft.com/office/officeart/2008/layout/VerticalCurvedList"/>
    <dgm:cxn modelId="{1C15AEFF-7C3E-42C0-8763-3B5711C1F2F5}" type="presParOf" srcId="{A19C350E-4E19-4365-A24A-BD6159F1919B}" destId="{728049E9-9D21-45D3-8255-62508624F4E3}" srcOrd="3" destOrd="0" presId="urn:microsoft.com/office/officeart/2008/layout/VerticalCurvedList"/>
    <dgm:cxn modelId="{435EEB20-6099-4016-B700-2EA72E13B280}" type="presParOf" srcId="{A19C350E-4E19-4365-A24A-BD6159F1919B}" destId="{12251173-4632-436B-A95B-84C544D5FC7F}" srcOrd="4" destOrd="0" presId="urn:microsoft.com/office/officeart/2008/layout/VerticalCurvedList"/>
    <dgm:cxn modelId="{C24F21C7-A5FF-474C-B19F-690A291AEB3B}" type="presParOf" srcId="{12251173-4632-436B-A95B-84C544D5FC7F}" destId="{0AFA1ED1-F6A6-408A-BAC9-567A64F4C52A}" srcOrd="0" destOrd="0" presId="urn:microsoft.com/office/officeart/2008/layout/VerticalCurvedList"/>
    <dgm:cxn modelId="{6F1F32EF-3106-42C3-BB5A-FC9D7A589DDF}" type="presParOf" srcId="{A19C350E-4E19-4365-A24A-BD6159F1919B}" destId="{31E39D61-0D87-48A3-8C63-BD4E123DCB0C}" srcOrd="5" destOrd="0" presId="urn:microsoft.com/office/officeart/2008/layout/VerticalCurvedList"/>
    <dgm:cxn modelId="{374D1759-0792-4DB6-AFF4-8E9BFC7C987C}" type="presParOf" srcId="{A19C350E-4E19-4365-A24A-BD6159F1919B}" destId="{79D7B873-F292-446C-BB00-549526FB5A32}" srcOrd="6" destOrd="0" presId="urn:microsoft.com/office/officeart/2008/layout/VerticalCurvedList"/>
    <dgm:cxn modelId="{2F5AF1D5-F9E2-45CB-9A86-DAC574DE5B1B}" type="presParOf" srcId="{79D7B873-F292-446C-BB00-549526FB5A32}" destId="{BFBF5408-470D-448B-89F2-C24F847EC4D0}"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B86566-C0EC-4956-B183-89EFC0FAB7AB}"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E53BE373-FE02-4ECE-A92C-1732CE902C54}">
      <dgm:prSet phldrT="[Text]"/>
      <dgm:spPr>
        <a:solidFill>
          <a:srgbClr val="4E7618"/>
        </a:solidFill>
        <a:ln>
          <a:solidFill>
            <a:srgbClr val="4E7618"/>
          </a:solidFill>
        </a:ln>
      </dgm:spPr>
      <dgm:t>
        <a:bodyPr/>
        <a:lstStyle/>
        <a:p>
          <a:r>
            <a:rPr lang="en-US" dirty="0"/>
            <a:t>Rubric	</a:t>
          </a:r>
        </a:p>
      </dgm:t>
    </dgm:pt>
    <dgm:pt modelId="{7C0BF212-227D-43D4-A26E-4548476EE7C8}" type="parTrans" cxnId="{4C984C34-ED9E-4407-A016-F7F3F3EF9556}">
      <dgm:prSet/>
      <dgm:spPr/>
      <dgm:t>
        <a:bodyPr/>
        <a:lstStyle/>
        <a:p>
          <a:endParaRPr lang="en-US"/>
        </a:p>
      </dgm:t>
    </dgm:pt>
    <dgm:pt modelId="{A89ABEFB-E02B-4C89-9BA2-3E255EDE0EB2}" type="sibTrans" cxnId="{4C984C34-ED9E-4407-A016-F7F3F3EF9556}">
      <dgm:prSet/>
      <dgm:spPr/>
      <dgm:t>
        <a:bodyPr/>
        <a:lstStyle/>
        <a:p>
          <a:endParaRPr lang="en-US"/>
        </a:p>
      </dgm:t>
    </dgm:pt>
    <dgm:pt modelId="{78AC7253-34CB-4DEE-8FF4-A0BC1B9C3B1E}">
      <dgm:prSet phldrT="[Text]"/>
      <dgm:spPr/>
      <dgm:t>
        <a:bodyPr/>
        <a:lstStyle/>
        <a:p>
          <a:pPr marL="0" indent="0">
            <a:buNone/>
          </a:pPr>
          <a:r>
            <a:rPr lang="en-US" dirty="0"/>
            <a:t>Describes the knowledge and skills across performance levels</a:t>
          </a:r>
        </a:p>
      </dgm:t>
    </dgm:pt>
    <dgm:pt modelId="{CC23D93B-D008-495F-B500-D4AC63158971}" type="parTrans" cxnId="{FD4F7F5F-BAA4-432D-8364-D49690B44A50}">
      <dgm:prSet/>
      <dgm:spPr/>
      <dgm:t>
        <a:bodyPr/>
        <a:lstStyle/>
        <a:p>
          <a:endParaRPr lang="en-US"/>
        </a:p>
      </dgm:t>
    </dgm:pt>
    <dgm:pt modelId="{B6FDEABC-B4E7-4447-9B41-984D96FAE72E}" type="sibTrans" cxnId="{FD4F7F5F-BAA4-432D-8364-D49690B44A50}">
      <dgm:prSet/>
      <dgm:spPr/>
      <dgm:t>
        <a:bodyPr/>
        <a:lstStyle/>
        <a:p>
          <a:endParaRPr lang="en-US"/>
        </a:p>
      </dgm:t>
    </dgm:pt>
    <dgm:pt modelId="{1681A8CB-C5D6-4C00-A5CC-5025B892E09F}">
      <dgm:prSet phldrT="[Text]"/>
      <dgm:spPr/>
      <dgm:t>
        <a:bodyPr/>
        <a:lstStyle/>
        <a:p>
          <a:r>
            <a:rPr lang="en-US" dirty="0"/>
            <a:t>Weighted</a:t>
          </a:r>
        </a:p>
      </dgm:t>
    </dgm:pt>
    <dgm:pt modelId="{7D357D53-D42A-4AD5-A563-3D5332A6FDF5}" type="parTrans" cxnId="{5038BC09-DF7F-48A1-B562-3E3947CEED40}">
      <dgm:prSet/>
      <dgm:spPr/>
      <dgm:t>
        <a:bodyPr/>
        <a:lstStyle/>
        <a:p>
          <a:endParaRPr lang="en-US"/>
        </a:p>
      </dgm:t>
    </dgm:pt>
    <dgm:pt modelId="{33F657AA-7C29-4B15-A3C3-7E26AE14DDEA}" type="sibTrans" cxnId="{5038BC09-DF7F-48A1-B562-3E3947CEED40}">
      <dgm:prSet/>
      <dgm:spPr/>
      <dgm:t>
        <a:bodyPr/>
        <a:lstStyle/>
        <a:p>
          <a:endParaRPr lang="en-US"/>
        </a:p>
      </dgm:t>
    </dgm:pt>
    <dgm:pt modelId="{A9C35A70-9F1E-420F-8A13-9F42D3106587}">
      <dgm:prSet phldrT="[Text]"/>
      <dgm:spPr/>
      <dgm:t>
        <a:bodyPr/>
        <a:lstStyle/>
        <a:p>
          <a:pPr marL="0" indent="0">
            <a:buNone/>
          </a:pPr>
          <a:r>
            <a:rPr lang="en-US" dirty="0"/>
            <a:t>Assigns point value sections </a:t>
          </a:r>
          <a:br>
            <a:rPr lang="en-US" dirty="0"/>
          </a:br>
          <a:r>
            <a:rPr lang="en-US" dirty="0"/>
            <a:t>of the portfolio</a:t>
          </a:r>
        </a:p>
      </dgm:t>
    </dgm:pt>
    <dgm:pt modelId="{E8C5391B-F669-49F0-B157-DF9ED0F579E6}" type="parTrans" cxnId="{AB2F493E-3FB2-4ECC-A0D3-CA366B2B3F32}">
      <dgm:prSet/>
      <dgm:spPr/>
      <dgm:t>
        <a:bodyPr/>
        <a:lstStyle/>
        <a:p>
          <a:endParaRPr lang="en-US"/>
        </a:p>
      </dgm:t>
    </dgm:pt>
    <dgm:pt modelId="{C5CAF3BB-2D29-4866-96D2-1DEE3468722D}" type="sibTrans" cxnId="{AB2F493E-3FB2-4ECC-A0D3-CA366B2B3F32}">
      <dgm:prSet/>
      <dgm:spPr/>
      <dgm:t>
        <a:bodyPr/>
        <a:lstStyle/>
        <a:p>
          <a:endParaRPr lang="en-US"/>
        </a:p>
      </dgm:t>
    </dgm:pt>
    <dgm:pt modelId="{A62494F5-9EE2-43F6-8EFB-D3076DD1EEDA}" type="pres">
      <dgm:prSet presAssocID="{A8B86566-C0EC-4956-B183-89EFC0FAB7AB}" presName="Name0" presStyleCnt="0">
        <dgm:presLayoutVars>
          <dgm:dir/>
          <dgm:animLvl val="lvl"/>
          <dgm:resizeHandles val="exact"/>
        </dgm:presLayoutVars>
      </dgm:prSet>
      <dgm:spPr/>
    </dgm:pt>
    <dgm:pt modelId="{5E31FE77-46D1-409A-8063-AC97BE98BDC7}" type="pres">
      <dgm:prSet presAssocID="{E53BE373-FE02-4ECE-A92C-1732CE902C54}" presName="composite" presStyleCnt="0"/>
      <dgm:spPr/>
    </dgm:pt>
    <dgm:pt modelId="{F7BDA2CD-B65C-4F08-A5A3-0E3AA3A2E7F1}" type="pres">
      <dgm:prSet presAssocID="{E53BE373-FE02-4ECE-A92C-1732CE902C54}" presName="parTx" presStyleLbl="alignNode1" presStyleIdx="0" presStyleCnt="2">
        <dgm:presLayoutVars>
          <dgm:chMax val="0"/>
          <dgm:chPref val="0"/>
          <dgm:bulletEnabled val="1"/>
        </dgm:presLayoutVars>
      </dgm:prSet>
      <dgm:spPr/>
    </dgm:pt>
    <dgm:pt modelId="{A70B6BB8-C167-4024-AEC5-EC33C225B48D}" type="pres">
      <dgm:prSet presAssocID="{E53BE373-FE02-4ECE-A92C-1732CE902C54}" presName="desTx" presStyleLbl="alignAccFollowNode1" presStyleIdx="0" presStyleCnt="2">
        <dgm:presLayoutVars>
          <dgm:bulletEnabled val="1"/>
        </dgm:presLayoutVars>
      </dgm:prSet>
      <dgm:spPr/>
    </dgm:pt>
    <dgm:pt modelId="{AD55F642-5DAA-49B3-BE2D-65C1CF9C051E}" type="pres">
      <dgm:prSet presAssocID="{A89ABEFB-E02B-4C89-9BA2-3E255EDE0EB2}" presName="space" presStyleCnt="0"/>
      <dgm:spPr/>
    </dgm:pt>
    <dgm:pt modelId="{8881879E-734C-4EDD-A714-31744559C0BB}" type="pres">
      <dgm:prSet presAssocID="{1681A8CB-C5D6-4C00-A5CC-5025B892E09F}" presName="composite" presStyleCnt="0"/>
      <dgm:spPr/>
    </dgm:pt>
    <dgm:pt modelId="{8FFAAA1C-4312-40C4-A4CE-8DE46B605DCA}" type="pres">
      <dgm:prSet presAssocID="{1681A8CB-C5D6-4C00-A5CC-5025B892E09F}" presName="parTx" presStyleLbl="alignNode1" presStyleIdx="1" presStyleCnt="2">
        <dgm:presLayoutVars>
          <dgm:chMax val="0"/>
          <dgm:chPref val="0"/>
          <dgm:bulletEnabled val="1"/>
        </dgm:presLayoutVars>
      </dgm:prSet>
      <dgm:spPr/>
    </dgm:pt>
    <dgm:pt modelId="{43E1F554-F1A4-44DC-84CC-01C9C95CB3C1}" type="pres">
      <dgm:prSet presAssocID="{1681A8CB-C5D6-4C00-A5CC-5025B892E09F}" presName="desTx" presStyleLbl="alignAccFollowNode1" presStyleIdx="1" presStyleCnt="2">
        <dgm:presLayoutVars>
          <dgm:bulletEnabled val="1"/>
        </dgm:presLayoutVars>
      </dgm:prSet>
      <dgm:spPr/>
    </dgm:pt>
  </dgm:ptLst>
  <dgm:cxnLst>
    <dgm:cxn modelId="{5038BC09-DF7F-48A1-B562-3E3947CEED40}" srcId="{A8B86566-C0EC-4956-B183-89EFC0FAB7AB}" destId="{1681A8CB-C5D6-4C00-A5CC-5025B892E09F}" srcOrd="1" destOrd="0" parTransId="{7D357D53-D42A-4AD5-A563-3D5332A6FDF5}" sibTransId="{33F657AA-7C29-4B15-A3C3-7E26AE14DDEA}"/>
    <dgm:cxn modelId="{AFB66E1C-3A52-4BBE-B0BF-E390EA3841C4}" type="presOf" srcId="{A8B86566-C0EC-4956-B183-89EFC0FAB7AB}" destId="{A62494F5-9EE2-43F6-8EFB-D3076DD1EEDA}" srcOrd="0" destOrd="0" presId="urn:microsoft.com/office/officeart/2005/8/layout/hList1"/>
    <dgm:cxn modelId="{3E97712B-EA2F-4BDB-BB8F-666437D7FF49}" type="presOf" srcId="{A9C35A70-9F1E-420F-8A13-9F42D3106587}" destId="{43E1F554-F1A4-44DC-84CC-01C9C95CB3C1}" srcOrd="0" destOrd="0" presId="urn:microsoft.com/office/officeart/2005/8/layout/hList1"/>
    <dgm:cxn modelId="{4C984C34-ED9E-4407-A016-F7F3F3EF9556}" srcId="{A8B86566-C0EC-4956-B183-89EFC0FAB7AB}" destId="{E53BE373-FE02-4ECE-A92C-1732CE902C54}" srcOrd="0" destOrd="0" parTransId="{7C0BF212-227D-43D4-A26E-4548476EE7C8}" sibTransId="{A89ABEFB-E02B-4C89-9BA2-3E255EDE0EB2}"/>
    <dgm:cxn modelId="{99098E3A-50FC-48F1-B831-17217577DB08}" type="presOf" srcId="{78AC7253-34CB-4DEE-8FF4-A0BC1B9C3B1E}" destId="{A70B6BB8-C167-4024-AEC5-EC33C225B48D}" srcOrd="0" destOrd="0" presId="urn:microsoft.com/office/officeart/2005/8/layout/hList1"/>
    <dgm:cxn modelId="{AB2F493E-3FB2-4ECC-A0D3-CA366B2B3F32}" srcId="{1681A8CB-C5D6-4C00-A5CC-5025B892E09F}" destId="{A9C35A70-9F1E-420F-8A13-9F42D3106587}" srcOrd="0" destOrd="0" parTransId="{E8C5391B-F669-49F0-B157-DF9ED0F579E6}" sibTransId="{C5CAF3BB-2D29-4866-96D2-1DEE3468722D}"/>
    <dgm:cxn modelId="{FD4F7F5F-BAA4-432D-8364-D49690B44A50}" srcId="{E53BE373-FE02-4ECE-A92C-1732CE902C54}" destId="{78AC7253-34CB-4DEE-8FF4-A0BC1B9C3B1E}" srcOrd="0" destOrd="0" parTransId="{CC23D93B-D008-495F-B500-D4AC63158971}" sibTransId="{B6FDEABC-B4E7-4447-9B41-984D96FAE72E}"/>
    <dgm:cxn modelId="{E211ECC9-3693-4808-B64C-837DBEF516E7}" type="presOf" srcId="{E53BE373-FE02-4ECE-A92C-1732CE902C54}" destId="{F7BDA2CD-B65C-4F08-A5A3-0E3AA3A2E7F1}" srcOrd="0" destOrd="0" presId="urn:microsoft.com/office/officeart/2005/8/layout/hList1"/>
    <dgm:cxn modelId="{AC1FACE0-57F5-4C1E-96DA-477BE656721D}" type="presOf" srcId="{1681A8CB-C5D6-4C00-A5CC-5025B892E09F}" destId="{8FFAAA1C-4312-40C4-A4CE-8DE46B605DCA}" srcOrd="0" destOrd="0" presId="urn:microsoft.com/office/officeart/2005/8/layout/hList1"/>
    <dgm:cxn modelId="{67A2219A-0690-4736-AD72-13FBB6A5AE23}" type="presParOf" srcId="{A62494F5-9EE2-43F6-8EFB-D3076DD1EEDA}" destId="{5E31FE77-46D1-409A-8063-AC97BE98BDC7}" srcOrd="0" destOrd="0" presId="urn:microsoft.com/office/officeart/2005/8/layout/hList1"/>
    <dgm:cxn modelId="{388CF1EB-6042-4AD0-A854-05F1F7C56ED8}" type="presParOf" srcId="{5E31FE77-46D1-409A-8063-AC97BE98BDC7}" destId="{F7BDA2CD-B65C-4F08-A5A3-0E3AA3A2E7F1}" srcOrd="0" destOrd="0" presId="urn:microsoft.com/office/officeart/2005/8/layout/hList1"/>
    <dgm:cxn modelId="{555F8896-29E2-408F-A10A-02BA8E9D294F}" type="presParOf" srcId="{5E31FE77-46D1-409A-8063-AC97BE98BDC7}" destId="{A70B6BB8-C167-4024-AEC5-EC33C225B48D}" srcOrd="1" destOrd="0" presId="urn:microsoft.com/office/officeart/2005/8/layout/hList1"/>
    <dgm:cxn modelId="{3F02B61F-46A0-4A86-9200-163CF74843BB}" type="presParOf" srcId="{A62494F5-9EE2-43F6-8EFB-D3076DD1EEDA}" destId="{AD55F642-5DAA-49B3-BE2D-65C1CF9C051E}" srcOrd="1" destOrd="0" presId="urn:microsoft.com/office/officeart/2005/8/layout/hList1"/>
    <dgm:cxn modelId="{39EFAEF7-379E-4229-9694-7C2B63C7FC4E}" type="presParOf" srcId="{A62494F5-9EE2-43F6-8EFB-D3076DD1EEDA}" destId="{8881879E-734C-4EDD-A714-31744559C0BB}" srcOrd="2" destOrd="0" presId="urn:microsoft.com/office/officeart/2005/8/layout/hList1"/>
    <dgm:cxn modelId="{C17D95B8-DF42-488C-B47B-5DE723E0129F}" type="presParOf" srcId="{8881879E-734C-4EDD-A714-31744559C0BB}" destId="{8FFAAA1C-4312-40C4-A4CE-8DE46B605DCA}" srcOrd="0" destOrd="0" presId="urn:microsoft.com/office/officeart/2005/8/layout/hList1"/>
    <dgm:cxn modelId="{49CEC2C9-1E45-44DE-8413-CF28985A25D9}" type="presParOf" srcId="{8881879E-734C-4EDD-A714-31744559C0BB}" destId="{43E1F554-F1A4-44DC-84CC-01C9C95CB3C1}"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17374-A267-40F7-9EB3-69F75B71FF46}">
      <dsp:nvSpPr>
        <dsp:cNvPr id="0" name=""/>
        <dsp:cNvSpPr/>
      </dsp:nvSpPr>
      <dsp:spPr>
        <a:xfrm>
          <a:off x="0" y="0"/>
          <a:ext cx="8224837" cy="3732212"/>
        </a:xfrm>
        <a:prstGeom prst="roundRect">
          <a:avLst>
            <a:gd name="adj" fmla="val 10000"/>
          </a:avLst>
        </a:prstGeom>
        <a:solidFill>
          <a:srgbClr val="005C2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endParaRPr lang="en-US" sz="900" kern="1200" dirty="0"/>
        </a:p>
        <a:p>
          <a:pPr marL="465138" lvl="1" indent="-128588" algn="l" defTabSz="800100">
            <a:lnSpc>
              <a:spcPct val="90000"/>
            </a:lnSpc>
            <a:spcBef>
              <a:spcPct val="0"/>
            </a:spcBef>
            <a:spcAft>
              <a:spcPts val="1200"/>
            </a:spcAft>
            <a:buChar char="•"/>
          </a:pPr>
          <a:r>
            <a:rPr lang="en-US" sz="1800" b="1" kern="1200" dirty="0"/>
            <a:t>Demonstrate learning across time</a:t>
          </a:r>
          <a:br>
            <a:rPr lang="en-US" sz="1800" b="1" kern="1200" dirty="0"/>
          </a:br>
          <a:r>
            <a:rPr lang="en-US" sz="1800" kern="1200" dirty="0"/>
            <a:t>(Shulman, 1998; Wade, Abrami, &amp; Sclater, 2005).</a:t>
          </a:r>
        </a:p>
        <a:p>
          <a:pPr marL="465138" lvl="1" indent="-128588" algn="l" defTabSz="800100">
            <a:lnSpc>
              <a:spcPct val="90000"/>
            </a:lnSpc>
            <a:spcBef>
              <a:spcPct val="0"/>
            </a:spcBef>
            <a:spcAft>
              <a:spcPts val="1200"/>
            </a:spcAft>
            <a:buChar char="•"/>
          </a:pPr>
          <a:r>
            <a:rPr lang="en-US" sz="1800" b="1" kern="1200" dirty="0"/>
            <a:t>Connect knowledge gained in the academic context with other contexts, such as the workplace </a:t>
          </a:r>
          <a:br>
            <a:rPr lang="en-US" sz="1800" kern="1200" dirty="0"/>
          </a:br>
          <a:r>
            <a:rPr lang="en-US" sz="1800" kern="1200" dirty="0"/>
            <a:t>(Acosta &amp; Liu, 2006; Light, Sproule, &amp; Lithgow, 2009; Wuetherick &amp; Dickinson, 2015).</a:t>
          </a:r>
        </a:p>
        <a:p>
          <a:pPr marL="465138" lvl="1" indent="-176213" algn="l" defTabSz="800100">
            <a:lnSpc>
              <a:spcPct val="90000"/>
            </a:lnSpc>
            <a:spcBef>
              <a:spcPct val="0"/>
            </a:spcBef>
            <a:spcAft>
              <a:spcPts val="1200"/>
            </a:spcAft>
            <a:buChar char="•"/>
          </a:pPr>
          <a:r>
            <a:rPr lang="en-US" sz="1800" b="1" kern="1200" dirty="0"/>
            <a:t>Provide a platform for self-promotion and future employment</a:t>
          </a:r>
          <a:r>
            <a:rPr lang="en-US" sz="1800" kern="1200" dirty="0"/>
            <a:t> </a:t>
          </a:r>
          <a:br>
            <a:rPr lang="en-US" sz="1800" kern="1200" dirty="0"/>
          </a:br>
          <a:r>
            <a:rPr lang="en-US" sz="1800" kern="1200" dirty="0"/>
            <a:t>(Wade et al., 2005).</a:t>
          </a:r>
        </a:p>
        <a:p>
          <a:pPr marL="465138" lvl="1" indent="-176213" algn="l" defTabSz="800100">
            <a:lnSpc>
              <a:spcPct val="90000"/>
            </a:lnSpc>
            <a:spcBef>
              <a:spcPct val="0"/>
            </a:spcBef>
            <a:spcAft>
              <a:spcPts val="1200"/>
            </a:spcAft>
            <a:buChar char="•"/>
          </a:pPr>
          <a:r>
            <a:rPr lang="en-US" sz="1800" b="1" kern="1200" dirty="0"/>
            <a:t>Promote collaboration, promote reflection, and shift demonstration of learning to the student </a:t>
          </a:r>
          <a:br>
            <a:rPr lang="en-US" sz="1800" kern="1200" dirty="0"/>
          </a:br>
          <a:r>
            <a:rPr lang="en-US" sz="1800" kern="1200" dirty="0"/>
            <a:t>(Shulman, 1998).</a:t>
          </a:r>
        </a:p>
      </dsp:txBody>
      <dsp:txXfrm>
        <a:off x="2018188" y="0"/>
        <a:ext cx="6206648" cy="3732212"/>
      </dsp:txXfrm>
    </dsp:sp>
    <dsp:sp modelId="{239683E2-5E60-4481-AC39-37736787DA4F}">
      <dsp:nvSpPr>
        <dsp:cNvPr id="0" name=""/>
        <dsp:cNvSpPr/>
      </dsp:nvSpPr>
      <dsp:spPr>
        <a:xfrm>
          <a:off x="182314" y="994246"/>
          <a:ext cx="2026780" cy="174371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4000" b="-3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B9DED-DB8D-41DB-B53C-FE4957161005}">
      <dsp:nvSpPr>
        <dsp:cNvPr id="0" name=""/>
        <dsp:cNvSpPr/>
      </dsp:nvSpPr>
      <dsp:spPr>
        <a:xfrm>
          <a:off x="163000" y="651885"/>
          <a:ext cx="3855392" cy="1204810"/>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6058"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Student Progress: </a:t>
          </a:r>
          <a:r>
            <a:rPr lang="en-US" sz="1600" kern="1200" dirty="0"/>
            <a:t>Evaluating individual student progress, grading, or certifying an accomplishment</a:t>
          </a:r>
        </a:p>
      </dsp:txBody>
      <dsp:txXfrm>
        <a:off x="163000" y="651885"/>
        <a:ext cx="3855392" cy="1204810"/>
      </dsp:txXfrm>
    </dsp:sp>
    <dsp:sp modelId="{C419AEC5-421C-4DDE-9B44-B4054FB43F03}">
      <dsp:nvSpPr>
        <dsp:cNvPr id="0" name=""/>
        <dsp:cNvSpPr/>
      </dsp:nvSpPr>
      <dsp:spPr>
        <a:xfrm>
          <a:off x="2359" y="477857"/>
          <a:ext cx="843367" cy="126505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2DF285-2667-46B0-BAD7-F1AB4A6B73AF}">
      <dsp:nvSpPr>
        <dsp:cNvPr id="0" name=""/>
        <dsp:cNvSpPr/>
      </dsp:nvSpPr>
      <dsp:spPr>
        <a:xfrm>
          <a:off x="4367085" y="651885"/>
          <a:ext cx="3855392" cy="1204810"/>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6058"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Instructional: </a:t>
          </a:r>
          <a:r>
            <a:rPr lang="en-US" sz="1600" kern="1200" dirty="0"/>
            <a:t>Diagnosing students’ needs, informing instructional planning, or improving instructional effectiveness</a:t>
          </a:r>
        </a:p>
      </dsp:txBody>
      <dsp:txXfrm>
        <a:off x="4367085" y="651885"/>
        <a:ext cx="3855392" cy="1204810"/>
      </dsp:txXfrm>
    </dsp:sp>
    <dsp:sp modelId="{E1B75404-6AE9-4C3E-9F5F-A534558DA66F}">
      <dsp:nvSpPr>
        <dsp:cNvPr id="0" name=""/>
        <dsp:cNvSpPr/>
      </dsp:nvSpPr>
      <dsp:spPr>
        <a:xfrm>
          <a:off x="4206443" y="477857"/>
          <a:ext cx="843367" cy="126505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FA4DAB-C206-4D2B-A23F-D0658E59A8C8}">
      <dsp:nvSpPr>
        <dsp:cNvPr id="0" name=""/>
        <dsp:cNvSpPr/>
      </dsp:nvSpPr>
      <dsp:spPr>
        <a:xfrm>
          <a:off x="163000" y="2168607"/>
          <a:ext cx="3855392" cy="1204810"/>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6058"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Student Efficacy:</a:t>
          </a:r>
          <a:r>
            <a:rPr lang="en-US" sz="1600" kern="1200" dirty="0"/>
            <a:t> Encouraging student efficacy, promoting student self-assessment, or motivating student performance</a:t>
          </a:r>
        </a:p>
      </dsp:txBody>
      <dsp:txXfrm>
        <a:off x="163000" y="2168607"/>
        <a:ext cx="3855392" cy="1204810"/>
      </dsp:txXfrm>
    </dsp:sp>
    <dsp:sp modelId="{BCF68D3C-7394-4569-A1D3-5B8BB4890F1A}">
      <dsp:nvSpPr>
        <dsp:cNvPr id="0" name=""/>
        <dsp:cNvSpPr/>
      </dsp:nvSpPr>
      <dsp:spPr>
        <a:xfrm>
          <a:off x="2359" y="1994579"/>
          <a:ext cx="843367" cy="126505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D0CCE2-BA71-46AF-AA05-87B1049F5C50}">
      <dsp:nvSpPr>
        <dsp:cNvPr id="0" name=""/>
        <dsp:cNvSpPr/>
      </dsp:nvSpPr>
      <dsp:spPr>
        <a:xfrm>
          <a:off x="4367085" y="2168607"/>
          <a:ext cx="3855392" cy="1204810"/>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6058"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Communication: </a:t>
          </a:r>
          <a:r>
            <a:rPr lang="en-US" sz="1600" kern="1200" dirty="0"/>
            <a:t>Communicating with parents and employers </a:t>
          </a:r>
        </a:p>
      </dsp:txBody>
      <dsp:txXfrm>
        <a:off x="4367085" y="2168607"/>
        <a:ext cx="3855392" cy="1204810"/>
      </dsp:txXfrm>
    </dsp:sp>
    <dsp:sp modelId="{DF0C2E56-1BE2-40AD-9120-4C5216F86637}">
      <dsp:nvSpPr>
        <dsp:cNvPr id="0" name=""/>
        <dsp:cNvSpPr/>
      </dsp:nvSpPr>
      <dsp:spPr>
        <a:xfrm>
          <a:off x="4206443" y="1994579"/>
          <a:ext cx="843367" cy="1265050"/>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0F7D45-CBC5-4308-875A-DB28D8ECF031}">
      <dsp:nvSpPr>
        <dsp:cNvPr id="0" name=""/>
        <dsp:cNvSpPr/>
      </dsp:nvSpPr>
      <dsp:spPr>
        <a:xfrm rot="10800000">
          <a:off x="1617808" y="1990"/>
          <a:ext cx="5469516" cy="960595"/>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596"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Showcase</a:t>
          </a:r>
          <a:r>
            <a:rPr lang="en-US" sz="2800" kern="1200" dirty="0"/>
            <a:t>: The best work</a:t>
          </a:r>
        </a:p>
      </dsp:txBody>
      <dsp:txXfrm rot="10800000">
        <a:off x="1857957" y="1990"/>
        <a:ext cx="5229367" cy="960595"/>
      </dsp:txXfrm>
    </dsp:sp>
    <dsp:sp modelId="{8238CBB3-C0F4-4F97-B45D-C2F313146531}">
      <dsp:nvSpPr>
        <dsp:cNvPr id="0" name=""/>
        <dsp:cNvSpPr/>
      </dsp:nvSpPr>
      <dsp:spPr>
        <a:xfrm>
          <a:off x="1137511" y="1990"/>
          <a:ext cx="960595" cy="96059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dsp:style>
    </dsp:sp>
    <dsp:sp modelId="{92CD5FD1-33C5-4152-9F9A-DF1D939ADFB9}">
      <dsp:nvSpPr>
        <dsp:cNvPr id="0" name=""/>
        <dsp:cNvSpPr/>
      </dsp:nvSpPr>
      <dsp:spPr>
        <a:xfrm rot="10800000">
          <a:off x="1617808" y="1249330"/>
          <a:ext cx="5469516" cy="960595"/>
        </a:xfrm>
        <a:prstGeom prst="homePlate">
          <a:avLst/>
        </a:prstGeom>
        <a:solidFill>
          <a:schemeClr val="accent4">
            <a:hueOff val="-7774043"/>
            <a:satOff val="27017"/>
            <a:lumOff val="8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596" tIns="106680" rIns="199136" bIns="106680" numCol="1" spcCol="1270" anchor="ctr" anchorCtr="0">
          <a:noAutofit/>
        </a:bodyPr>
        <a:lstStyle/>
        <a:p>
          <a:pPr marL="1463040" lvl="0" indent="-1463040" algn="l" defTabSz="1244600">
            <a:lnSpc>
              <a:spcPct val="90000"/>
            </a:lnSpc>
            <a:spcBef>
              <a:spcPct val="0"/>
            </a:spcBef>
            <a:spcAft>
              <a:spcPct val="35000"/>
            </a:spcAft>
            <a:buNone/>
          </a:pPr>
          <a:r>
            <a:rPr lang="en-US" sz="2800" b="1" kern="1200" dirty="0">
              <a:solidFill>
                <a:schemeClr val="tx1"/>
              </a:solidFill>
            </a:rPr>
            <a:t>Growth</a:t>
          </a:r>
          <a:r>
            <a:rPr lang="en-US" sz="2800" kern="1200" dirty="0">
              <a:solidFill>
                <a:schemeClr val="tx1"/>
              </a:solidFill>
            </a:rPr>
            <a:t>: Evidence of growth across time</a:t>
          </a:r>
        </a:p>
      </dsp:txBody>
      <dsp:txXfrm rot="10800000">
        <a:off x="1857957" y="1249330"/>
        <a:ext cx="5229367" cy="960595"/>
      </dsp:txXfrm>
    </dsp:sp>
    <dsp:sp modelId="{6A7D891F-0E81-46B9-8B9B-694E2A6A6DAA}">
      <dsp:nvSpPr>
        <dsp:cNvPr id="0" name=""/>
        <dsp:cNvSpPr/>
      </dsp:nvSpPr>
      <dsp:spPr>
        <a:xfrm>
          <a:off x="1137511" y="1249330"/>
          <a:ext cx="960595" cy="96059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F69B5D-D72B-40B4-9067-4EC9D5463DE7}">
      <dsp:nvSpPr>
        <dsp:cNvPr id="0" name=""/>
        <dsp:cNvSpPr/>
      </dsp:nvSpPr>
      <dsp:spPr>
        <a:xfrm rot="10800000">
          <a:off x="1617808" y="2496670"/>
          <a:ext cx="5469516" cy="960595"/>
        </a:xfrm>
        <a:prstGeom prst="homePlate">
          <a:avLst/>
        </a:prstGeom>
        <a:solidFill>
          <a:schemeClr val="accent4">
            <a:hueOff val="-15548086"/>
            <a:satOff val="54034"/>
            <a:lumOff val="166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596" tIns="106680" rIns="199136" bIns="106680" numCol="1" spcCol="1270" anchor="ctr" anchorCtr="0">
          <a:noAutofit/>
        </a:bodyPr>
        <a:lstStyle/>
        <a:p>
          <a:pPr marL="1600200" lvl="0" indent="-1600200" algn="l" defTabSz="1244600">
            <a:lnSpc>
              <a:spcPct val="90000"/>
            </a:lnSpc>
            <a:spcBef>
              <a:spcPct val="0"/>
            </a:spcBef>
            <a:spcAft>
              <a:spcPct val="35000"/>
            </a:spcAft>
            <a:buNone/>
          </a:pPr>
          <a:r>
            <a:rPr lang="en-US" sz="2800" b="1" kern="1200" dirty="0">
              <a:solidFill>
                <a:schemeClr val="tx1"/>
              </a:solidFill>
            </a:rPr>
            <a:t>Working</a:t>
          </a:r>
          <a:r>
            <a:rPr lang="en-US" sz="2800" kern="1200" dirty="0">
              <a:solidFill>
                <a:schemeClr val="tx1"/>
              </a:solidFill>
            </a:rPr>
            <a:t>: Draft and final artifacts</a:t>
          </a:r>
        </a:p>
      </dsp:txBody>
      <dsp:txXfrm rot="10800000">
        <a:off x="1857957" y="2496670"/>
        <a:ext cx="5229367" cy="960595"/>
      </dsp:txXfrm>
    </dsp:sp>
    <dsp:sp modelId="{ECDEEF01-0D53-425D-937F-3F2AC5A86516}">
      <dsp:nvSpPr>
        <dsp:cNvPr id="0" name=""/>
        <dsp:cNvSpPr/>
      </dsp:nvSpPr>
      <dsp:spPr>
        <a:xfrm>
          <a:off x="1137511" y="2496670"/>
          <a:ext cx="960595" cy="960595"/>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8C791-94CB-4CBB-B01C-FA140929BBA9}">
      <dsp:nvSpPr>
        <dsp:cNvPr id="0" name=""/>
        <dsp:cNvSpPr/>
      </dsp:nvSpPr>
      <dsp:spPr>
        <a:xfrm>
          <a:off x="-4353662" y="-667819"/>
          <a:ext cx="5186913" cy="5186913"/>
        </a:xfrm>
        <a:prstGeom prst="blockArc">
          <a:avLst>
            <a:gd name="adj1" fmla="val 18900000"/>
            <a:gd name="adj2" fmla="val 2700000"/>
            <a:gd name="adj3" fmla="val 416"/>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25D00E-3922-4D49-A558-1D371A0FD346}">
      <dsp:nvSpPr>
        <dsp:cNvPr id="0" name=""/>
        <dsp:cNvSpPr/>
      </dsp:nvSpPr>
      <dsp:spPr>
        <a:xfrm>
          <a:off x="535877" y="385127"/>
          <a:ext cx="7637132" cy="770255"/>
        </a:xfrm>
        <a:prstGeom prst="rect">
          <a:avLst/>
        </a:prstGeom>
        <a:solidFill>
          <a:srgbClr val="4E761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1390" tIns="96520" rIns="96520" bIns="96520" numCol="1" spcCol="1270" anchor="ctr" anchorCtr="0">
          <a:noAutofit/>
        </a:bodyPr>
        <a:lstStyle/>
        <a:p>
          <a:pPr marL="0" lvl="0" indent="0" algn="l" defTabSz="1689100">
            <a:lnSpc>
              <a:spcPct val="90000"/>
            </a:lnSpc>
            <a:spcBef>
              <a:spcPct val="0"/>
            </a:spcBef>
            <a:spcAft>
              <a:spcPct val="35000"/>
            </a:spcAft>
            <a:buNone/>
          </a:pPr>
          <a:r>
            <a:rPr lang="en-US" sz="3800" kern="1200" dirty="0"/>
            <a:t>Student</a:t>
          </a:r>
        </a:p>
      </dsp:txBody>
      <dsp:txXfrm>
        <a:off x="535877" y="385127"/>
        <a:ext cx="7637132" cy="770255"/>
      </dsp:txXfrm>
    </dsp:sp>
    <dsp:sp modelId="{FC3B9A1B-BEF4-49CE-9B38-6326788BDF0D}">
      <dsp:nvSpPr>
        <dsp:cNvPr id="0" name=""/>
        <dsp:cNvSpPr/>
      </dsp:nvSpPr>
      <dsp:spPr>
        <a:xfrm>
          <a:off x="54468" y="288845"/>
          <a:ext cx="962818" cy="962818"/>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8049E9-9D21-45D3-8255-62508624F4E3}">
      <dsp:nvSpPr>
        <dsp:cNvPr id="0" name=""/>
        <dsp:cNvSpPr/>
      </dsp:nvSpPr>
      <dsp:spPr>
        <a:xfrm>
          <a:off x="815865" y="1540509"/>
          <a:ext cx="7357144" cy="770255"/>
        </a:xfrm>
        <a:prstGeom prst="rect">
          <a:avLst/>
        </a:prstGeom>
        <a:solidFill>
          <a:srgbClr val="0080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1390" tIns="96520" rIns="96520" bIns="96520" numCol="1" spcCol="1270" anchor="ctr" anchorCtr="0">
          <a:noAutofit/>
        </a:bodyPr>
        <a:lstStyle/>
        <a:p>
          <a:pPr marL="0" lvl="0" indent="0" algn="l" defTabSz="1689100">
            <a:lnSpc>
              <a:spcPct val="90000"/>
            </a:lnSpc>
            <a:spcBef>
              <a:spcPct val="0"/>
            </a:spcBef>
            <a:spcAft>
              <a:spcPct val="35000"/>
            </a:spcAft>
            <a:buNone/>
          </a:pPr>
          <a:r>
            <a:rPr lang="en-US" sz="3800" kern="1200" dirty="0"/>
            <a:t>Educator</a:t>
          </a:r>
        </a:p>
      </dsp:txBody>
      <dsp:txXfrm>
        <a:off x="815865" y="1540509"/>
        <a:ext cx="7357144" cy="770255"/>
      </dsp:txXfrm>
    </dsp:sp>
    <dsp:sp modelId="{0AFA1ED1-F6A6-408A-BAC9-567A64F4C52A}">
      <dsp:nvSpPr>
        <dsp:cNvPr id="0" name=""/>
        <dsp:cNvSpPr/>
      </dsp:nvSpPr>
      <dsp:spPr>
        <a:xfrm>
          <a:off x="334456" y="1444228"/>
          <a:ext cx="962818" cy="962818"/>
        </a:xfrm>
        <a:prstGeom prst="ellipse">
          <a:avLst/>
        </a:prstGeom>
        <a:solidFill>
          <a:schemeClr val="lt1">
            <a:hueOff val="0"/>
            <a:satOff val="0"/>
            <a:lumOff val="0"/>
            <a:alphaOff val="0"/>
          </a:schemeClr>
        </a:solidFill>
        <a:ln w="25400" cap="flat" cmpd="sng" algn="ctr">
          <a:solidFill>
            <a:schemeClr val="accent3">
              <a:hueOff val="6489510"/>
              <a:satOff val="-16853"/>
              <a:lumOff val="-3039"/>
              <a:alphaOff val="0"/>
            </a:schemeClr>
          </a:solidFill>
          <a:prstDash val="solid"/>
        </a:ln>
        <a:effectLst/>
      </dsp:spPr>
      <dsp:style>
        <a:lnRef idx="2">
          <a:scrgbClr r="0" g="0" b="0"/>
        </a:lnRef>
        <a:fillRef idx="1">
          <a:scrgbClr r="0" g="0" b="0"/>
        </a:fillRef>
        <a:effectRef idx="0">
          <a:scrgbClr r="0" g="0" b="0"/>
        </a:effectRef>
        <a:fontRef idx="minor"/>
      </dsp:style>
    </dsp:sp>
    <dsp:sp modelId="{31E39D61-0D87-48A3-8C63-BD4E123DCB0C}">
      <dsp:nvSpPr>
        <dsp:cNvPr id="0" name=""/>
        <dsp:cNvSpPr/>
      </dsp:nvSpPr>
      <dsp:spPr>
        <a:xfrm>
          <a:off x="535877" y="2695892"/>
          <a:ext cx="7637132" cy="770255"/>
        </a:xfrm>
        <a:prstGeom prst="rect">
          <a:avLst/>
        </a:prstGeom>
        <a:solidFill>
          <a:schemeClr val="accent3">
            <a:hueOff val="12979021"/>
            <a:satOff val="-33706"/>
            <a:lumOff val="-6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1390" tIns="96520" rIns="96520" bIns="96520" numCol="1" spcCol="1270" anchor="ctr" anchorCtr="0">
          <a:noAutofit/>
        </a:bodyPr>
        <a:lstStyle/>
        <a:p>
          <a:pPr marL="0" lvl="0" indent="0" algn="l" defTabSz="1689100">
            <a:lnSpc>
              <a:spcPct val="90000"/>
            </a:lnSpc>
            <a:spcBef>
              <a:spcPct val="0"/>
            </a:spcBef>
            <a:spcAft>
              <a:spcPct val="35000"/>
            </a:spcAft>
            <a:buNone/>
          </a:pPr>
          <a:r>
            <a:rPr lang="en-US" sz="3800" kern="1200" dirty="0"/>
            <a:t>Student with educator feedback</a:t>
          </a:r>
        </a:p>
      </dsp:txBody>
      <dsp:txXfrm>
        <a:off x="535877" y="2695892"/>
        <a:ext cx="7637132" cy="770255"/>
      </dsp:txXfrm>
    </dsp:sp>
    <dsp:sp modelId="{BFBF5408-470D-448B-89F2-C24F847EC4D0}">
      <dsp:nvSpPr>
        <dsp:cNvPr id="0" name=""/>
        <dsp:cNvSpPr/>
      </dsp:nvSpPr>
      <dsp:spPr>
        <a:xfrm>
          <a:off x="54468" y="2599610"/>
          <a:ext cx="962818" cy="962818"/>
        </a:xfrm>
        <a:prstGeom prst="ellipse">
          <a:avLst/>
        </a:prstGeom>
        <a:solidFill>
          <a:schemeClr val="lt1">
            <a:hueOff val="0"/>
            <a:satOff val="0"/>
            <a:lumOff val="0"/>
            <a:alphaOff val="0"/>
          </a:schemeClr>
        </a:solidFill>
        <a:ln w="25400" cap="flat" cmpd="sng" algn="ctr">
          <a:solidFill>
            <a:schemeClr val="accent3">
              <a:hueOff val="12979021"/>
              <a:satOff val="-33706"/>
              <a:lumOff val="-6079"/>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DA2CD-B65C-4F08-A5A3-0E3AA3A2E7F1}">
      <dsp:nvSpPr>
        <dsp:cNvPr id="0" name=""/>
        <dsp:cNvSpPr/>
      </dsp:nvSpPr>
      <dsp:spPr>
        <a:xfrm>
          <a:off x="40" y="28549"/>
          <a:ext cx="3843344" cy="1008000"/>
        </a:xfrm>
        <a:prstGeom prst="rect">
          <a:avLst/>
        </a:prstGeom>
        <a:solidFill>
          <a:srgbClr val="4E7618"/>
        </a:solidFill>
        <a:ln w="25400" cap="flat" cmpd="sng" algn="ctr">
          <a:solidFill>
            <a:srgbClr val="4E761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US" sz="3500" kern="1200" dirty="0"/>
            <a:t>Rubric	</a:t>
          </a:r>
        </a:p>
      </dsp:txBody>
      <dsp:txXfrm>
        <a:off x="40" y="28549"/>
        <a:ext cx="3843344" cy="1008000"/>
      </dsp:txXfrm>
    </dsp:sp>
    <dsp:sp modelId="{A70B6BB8-C167-4024-AEC5-EC33C225B48D}">
      <dsp:nvSpPr>
        <dsp:cNvPr id="0" name=""/>
        <dsp:cNvSpPr/>
      </dsp:nvSpPr>
      <dsp:spPr>
        <a:xfrm>
          <a:off x="40" y="1036550"/>
          <a:ext cx="3843344" cy="2786175"/>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690" tIns="186690" rIns="248920" bIns="280035" numCol="1" spcCol="1270" anchor="t" anchorCtr="0">
          <a:noAutofit/>
        </a:bodyPr>
        <a:lstStyle/>
        <a:p>
          <a:pPr marL="0" lvl="1" indent="0" algn="l" defTabSz="1555750">
            <a:lnSpc>
              <a:spcPct val="90000"/>
            </a:lnSpc>
            <a:spcBef>
              <a:spcPct val="0"/>
            </a:spcBef>
            <a:spcAft>
              <a:spcPct val="15000"/>
            </a:spcAft>
            <a:buNone/>
          </a:pPr>
          <a:r>
            <a:rPr lang="en-US" sz="3500" kern="1200" dirty="0"/>
            <a:t>Describes the knowledge and skills across performance levels</a:t>
          </a:r>
        </a:p>
      </dsp:txBody>
      <dsp:txXfrm>
        <a:off x="40" y="1036550"/>
        <a:ext cx="3843344" cy="2786175"/>
      </dsp:txXfrm>
    </dsp:sp>
    <dsp:sp modelId="{8FFAAA1C-4312-40C4-A4CE-8DE46B605DCA}">
      <dsp:nvSpPr>
        <dsp:cNvPr id="0" name=""/>
        <dsp:cNvSpPr/>
      </dsp:nvSpPr>
      <dsp:spPr>
        <a:xfrm>
          <a:off x="4381452" y="28549"/>
          <a:ext cx="3843344" cy="1008000"/>
        </a:xfrm>
        <a:prstGeom prst="rect">
          <a:avLst/>
        </a:prstGeom>
        <a:solidFill>
          <a:schemeClr val="accent3">
            <a:hueOff val="12979021"/>
            <a:satOff val="-33706"/>
            <a:lumOff val="-6079"/>
            <a:alphaOff val="0"/>
          </a:schemeClr>
        </a:solidFill>
        <a:ln w="25400" cap="flat" cmpd="sng" algn="ctr">
          <a:solidFill>
            <a:schemeClr val="accent3">
              <a:hueOff val="12979021"/>
              <a:satOff val="-33706"/>
              <a:lumOff val="-607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US" sz="3500" kern="1200" dirty="0"/>
            <a:t>Weighted</a:t>
          </a:r>
        </a:p>
      </dsp:txBody>
      <dsp:txXfrm>
        <a:off x="4381452" y="28549"/>
        <a:ext cx="3843344" cy="1008000"/>
      </dsp:txXfrm>
    </dsp:sp>
    <dsp:sp modelId="{43E1F554-F1A4-44DC-84CC-01C9C95CB3C1}">
      <dsp:nvSpPr>
        <dsp:cNvPr id="0" name=""/>
        <dsp:cNvSpPr/>
      </dsp:nvSpPr>
      <dsp:spPr>
        <a:xfrm>
          <a:off x="4381452" y="1036550"/>
          <a:ext cx="3843344" cy="2786175"/>
        </a:xfrm>
        <a:prstGeom prst="rect">
          <a:avLst/>
        </a:prstGeom>
        <a:solidFill>
          <a:schemeClr val="accent3">
            <a:tint val="40000"/>
            <a:alpha val="90000"/>
            <a:hueOff val="12377573"/>
            <a:satOff val="-20450"/>
            <a:lumOff val="-2264"/>
            <a:alphaOff val="0"/>
          </a:schemeClr>
        </a:solidFill>
        <a:ln w="25400" cap="flat" cmpd="sng" algn="ctr">
          <a:solidFill>
            <a:schemeClr val="accent3">
              <a:tint val="40000"/>
              <a:alpha val="90000"/>
              <a:hueOff val="12377573"/>
              <a:satOff val="-20450"/>
              <a:lumOff val="-22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690" tIns="186690" rIns="248920" bIns="280035" numCol="1" spcCol="1270" anchor="t" anchorCtr="0">
          <a:noAutofit/>
        </a:bodyPr>
        <a:lstStyle/>
        <a:p>
          <a:pPr marL="0" lvl="1" indent="0" algn="l" defTabSz="1555750">
            <a:lnSpc>
              <a:spcPct val="90000"/>
            </a:lnSpc>
            <a:spcBef>
              <a:spcPct val="0"/>
            </a:spcBef>
            <a:spcAft>
              <a:spcPct val="15000"/>
            </a:spcAft>
            <a:buNone/>
          </a:pPr>
          <a:r>
            <a:rPr lang="en-US" sz="3500" kern="1200" dirty="0"/>
            <a:t>Assigns point value sections </a:t>
          </a:r>
          <a:br>
            <a:rPr lang="en-US" sz="3500" kern="1200" dirty="0"/>
          </a:br>
          <a:r>
            <a:rPr lang="en-US" sz="3500" kern="1200" dirty="0"/>
            <a:t>of the portfolio</a:t>
          </a:r>
        </a:p>
      </dsp:txBody>
      <dsp:txXfrm>
        <a:off x="4381452" y="1036550"/>
        <a:ext cx="3843344" cy="2786175"/>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3" y="1"/>
            <a:ext cx="3038475" cy="326571"/>
          </a:xfrm>
          <a:prstGeom prst="rect">
            <a:avLst/>
          </a:prstGeom>
          <a:noFill/>
          <a:ln w="9525">
            <a:noFill/>
            <a:miter lim="800000"/>
            <a:headEnd/>
            <a:tailEnd/>
          </a:ln>
        </p:spPr>
        <p:txBody>
          <a:bodyPr vert="horz" wrap="square" lIns="93458" tIns="46726" rIns="93458" bIns="46726"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20483" name="Rectangle 3"/>
          <p:cNvSpPr>
            <a:spLocks noGrp="1" noChangeArrowheads="1"/>
          </p:cNvSpPr>
          <p:nvPr>
            <p:ph type="dt" sz="quarter" idx="1"/>
          </p:nvPr>
        </p:nvSpPr>
        <p:spPr bwMode="auto">
          <a:xfrm>
            <a:off x="3971927" y="1"/>
            <a:ext cx="3038475" cy="326571"/>
          </a:xfrm>
          <a:prstGeom prst="rect">
            <a:avLst/>
          </a:prstGeom>
          <a:noFill/>
          <a:ln w="9525">
            <a:noFill/>
            <a:miter lim="800000"/>
            <a:headEnd/>
            <a:tailEnd/>
          </a:ln>
        </p:spPr>
        <p:txBody>
          <a:bodyPr vert="horz" wrap="square" lIns="93458" tIns="46726" rIns="93458" bIns="46726"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dirty="0"/>
          </a:p>
        </p:txBody>
      </p:sp>
      <p:sp>
        <p:nvSpPr>
          <p:cNvPr id="20484" name="Rectangle 4"/>
          <p:cNvSpPr>
            <a:spLocks noGrp="1" noChangeArrowheads="1"/>
          </p:cNvSpPr>
          <p:nvPr>
            <p:ph type="ftr" sz="quarter" idx="2"/>
          </p:nvPr>
        </p:nvSpPr>
        <p:spPr bwMode="auto">
          <a:xfrm>
            <a:off x="3" y="9024257"/>
            <a:ext cx="3038475" cy="272144"/>
          </a:xfrm>
          <a:prstGeom prst="rect">
            <a:avLst/>
          </a:prstGeom>
          <a:noFill/>
          <a:ln w="9525">
            <a:noFill/>
            <a:miter lim="800000"/>
            <a:headEnd/>
            <a:tailEnd/>
          </a:ln>
        </p:spPr>
        <p:txBody>
          <a:bodyPr vert="horz" wrap="square" lIns="93458" tIns="46726" rIns="93458" bIns="46726"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20485" name="Rectangle 5"/>
          <p:cNvSpPr>
            <a:spLocks noGrp="1" noChangeArrowheads="1"/>
          </p:cNvSpPr>
          <p:nvPr>
            <p:ph type="sldNum" sz="quarter" idx="3"/>
          </p:nvPr>
        </p:nvSpPr>
        <p:spPr bwMode="auto">
          <a:xfrm>
            <a:off x="3971927" y="9024257"/>
            <a:ext cx="3038475" cy="272144"/>
          </a:xfrm>
          <a:prstGeom prst="rect">
            <a:avLst/>
          </a:prstGeom>
          <a:noFill/>
          <a:ln w="9525">
            <a:noFill/>
            <a:miter lim="800000"/>
            <a:headEnd/>
            <a:tailEnd/>
          </a:ln>
        </p:spPr>
        <p:txBody>
          <a:bodyPr vert="horz" wrap="square" lIns="93458" tIns="46726" rIns="93458" bIns="46726"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7BCAE3DC-170E-4613-A0CC-4BE6EC59C3DC}" type="slidenum">
              <a:rPr lang="en-US"/>
              <a:pPr>
                <a:defRPr/>
              </a:pPr>
              <a:t>‹#›</a:t>
            </a:fld>
            <a:endParaRPr lang="en-US" dirty="0"/>
          </a:p>
        </p:txBody>
      </p:sp>
    </p:spTree>
    <p:extLst>
      <p:ext uri="{BB962C8B-B14F-4D97-AF65-F5344CB8AC3E}">
        <p14:creationId xmlns:p14="http://schemas.microsoft.com/office/powerpoint/2010/main" val="240476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 y="0"/>
            <a:ext cx="3038475" cy="465139"/>
          </a:xfrm>
          <a:prstGeom prst="rect">
            <a:avLst/>
          </a:prstGeom>
          <a:noFill/>
          <a:ln w="9525">
            <a:noFill/>
            <a:miter lim="800000"/>
            <a:headEnd/>
            <a:tailEnd/>
          </a:ln>
        </p:spPr>
        <p:txBody>
          <a:bodyPr vert="horz" wrap="square" lIns="93458" tIns="46726" rIns="93458" bIns="46726"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3075" name="Rectangle 3"/>
          <p:cNvSpPr>
            <a:spLocks noGrp="1" noChangeArrowheads="1"/>
          </p:cNvSpPr>
          <p:nvPr>
            <p:ph type="dt" idx="1"/>
          </p:nvPr>
        </p:nvSpPr>
        <p:spPr bwMode="auto">
          <a:xfrm>
            <a:off x="3971927" y="0"/>
            <a:ext cx="3038475" cy="465139"/>
          </a:xfrm>
          <a:prstGeom prst="rect">
            <a:avLst/>
          </a:prstGeom>
          <a:noFill/>
          <a:ln w="9525">
            <a:noFill/>
            <a:miter lim="800000"/>
            <a:headEnd/>
            <a:tailEnd/>
          </a:ln>
        </p:spPr>
        <p:txBody>
          <a:bodyPr vert="horz" wrap="square" lIns="93458" tIns="46726" rIns="93458" bIns="46726"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1181100" y="695325"/>
            <a:ext cx="4649788" cy="348773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5040" y="4416428"/>
            <a:ext cx="5140325" cy="4183063"/>
          </a:xfrm>
          <a:prstGeom prst="rect">
            <a:avLst/>
          </a:prstGeom>
          <a:noFill/>
          <a:ln w="9525">
            <a:noFill/>
            <a:miter lim="800000"/>
            <a:headEnd/>
            <a:tailEnd/>
          </a:ln>
        </p:spPr>
        <p:txBody>
          <a:bodyPr vert="horz" wrap="square" lIns="93458" tIns="46726" rIns="93458" bIns="46726"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078" name="Rectangle 6"/>
          <p:cNvSpPr>
            <a:spLocks noGrp="1" noChangeArrowheads="1"/>
          </p:cNvSpPr>
          <p:nvPr>
            <p:ph type="ftr" sz="quarter" idx="4"/>
          </p:nvPr>
        </p:nvSpPr>
        <p:spPr bwMode="auto">
          <a:xfrm>
            <a:off x="3" y="8831267"/>
            <a:ext cx="3038475" cy="465138"/>
          </a:xfrm>
          <a:prstGeom prst="rect">
            <a:avLst/>
          </a:prstGeom>
          <a:noFill/>
          <a:ln w="9525">
            <a:noFill/>
            <a:miter lim="800000"/>
            <a:headEnd/>
            <a:tailEnd/>
          </a:ln>
        </p:spPr>
        <p:txBody>
          <a:bodyPr vert="horz" wrap="square" lIns="93458" tIns="46726" rIns="93458" bIns="46726"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971927" y="8831267"/>
            <a:ext cx="3038475" cy="465138"/>
          </a:xfrm>
          <a:prstGeom prst="rect">
            <a:avLst/>
          </a:prstGeom>
          <a:noFill/>
          <a:ln w="9525">
            <a:noFill/>
            <a:miter lim="800000"/>
            <a:headEnd/>
            <a:tailEnd/>
          </a:ln>
        </p:spPr>
        <p:txBody>
          <a:bodyPr vert="horz" wrap="square" lIns="93458" tIns="46726" rIns="93458" bIns="46726"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DBA2C2E2-0E08-480B-A22D-C2F2EBF6A27D}" type="slidenum">
              <a:rPr lang="en-US"/>
              <a:pPr>
                <a:defRPr/>
              </a:pPr>
              <a:t>‹#›</a:t>
            </a:fld>
            <a:endParaRPr lang="en-US" dirty="0"/>
          </a:p>
        </p:txBody>
      </p:sp>
    </p:spTree>
    <p:extLst>
      <p:ext uri="{BB962C8B-B14F-4D97-AF65-F5344CB8AC3E}">
        <p14:creationId xmlns:p14="http://schemas.microsoft.com/office/powerpoint/2010/main" val="13995498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1pPr>
    <a:lvl2pPr marL="4572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2pPr>
    <a:lvl3pPr marL="9144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3pPr>
    <a:lvl4pPr marL="13716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4pPr>
    <a:lvl5pPr marL="18288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937">
              <a:defRPr/>
            </a:pPr>
            <a:r>
              <a:rPr lang="en-US" dirty="0"/>
              <a:t>Thank you for visiting the College and Career Readiness and Success Center’s (CCRS Center’s) series Work-Based Learning Measures. You are in Module 2: Developing Portfolios. This module will outline the key decisions points state and district teams need to consider to develop a portfolio to measure student learning from work-based learning experiences. </a:t>
            </a:r>
          </a:p>
          <a:p>
            <a:pPr defTabSz="912937">
              <a:defRPr/>
            </a:pPr>
            <a:endParaRPr lang="en-US" dirty="0"/>
          </a:p>
          <a:p>
            <a:endParaRPr lang="en-US" dirty="0"/>
          </a:p>
        </p:txBody>
      </p:sp>
      <p:sp>
        <p:nvSpPr>
          <p:cNvPr id="4" name="Slide Number Placeholder 3"/>
          <p:cNvSpPr>
            <a:spLocks noGrp="1"/>
          </p:cNvSpPr>
          <p:nvPr>
            <p:ph type="sldNum" sz="quarter" idx="10"/>
          </p:nvPr>
        </p:nvSpPr>
        <p:spPr>
          <a:xfrm>
            <a:off x="3979123" y="8901091"/>
            <a:ext cx="3043979" cy="468816"/>
          </a:xfrm>
          <a:prstGeom prst="rect">
            <a:avLst/>
          </a:prstGeom>
        </p:spPr>
        <p:txBody>
          <a:bodyPr/>
          <a:lstStyle/>
          <a:p>
            <a:pPr fontAlgn="auto">
              <a:spcBef>
                <a:spcPts val="0"/>
              </a:spcBef>
              <a:spcAft>
                <a:spcPts val="0"/>
              </a:spcAft>
              <a:defRPr/>
            </a:pPr>
            <a:fld id="{DBA2C2E2-0E08-480B-A22D-C2F2EBF6A27D}" type="slidenum">
              <a:rPr lang="en-US" kern="0" smtClean="0">
                <a:solidFill>
                  <a:srgbClr val="000000"/>
                </a:solidFill>
                <a:latin typeface="Arial"/>
                <a:cs typeface="Arial"/>
                <a:sym typeface="Arial"/>
              </a:rPr>
              <a:pPr fontAlgn="auto">
                <a:spcBef>
                  <a:spcPts val="0"/>
                </a:spcBef>
                <a:spcAft>
                  <a:spcPts val="0"/>
                </a:spcAft>
                <a:defRPr/>
              </a:pPr>
              <a:t>1</a:t>
            </a:fld>
            <a:endParaRPr lang="en-US" kern="0" dirty="0">
              <a:solidFill>
                <a:srgbClr val="000000"/>
              </a:solidFill>
              <a:latin typeface="Arial"/>
              <a:cs typeface="Arial"/>
              <a:sym typeface="Arial"/>
            </a:endParaRPr>
          </a:p>
        </p:txBody>
      </p:sp>
    </p:spTree>
    <p:extLst>
      <p:ext uri="{BB962C8B-B14F-4D97-AF65-F5344CB8AC3E}">
        <p14:creationId xmlns:p14="http://schemas.microsoft.com/office/powerpoint/2010/main" val="306272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from Georgia shows that the purpose of the portfolio is student progress.  This is a snapshot of Georgia’s work-based learning standards. In the highlighted box, you can see that portfolios can be used in the grading process.  In Georgia, one purpose of portfolios is to provide students with a grade to measure student progress. </a:t>
            </a:r>
          </a:p>
        </p:txBody>
      </p:sp>
      <p:sp>
        <p:nvSpPr>
          <p:cNvPr id="4" name="Slide Number Placeholder 3"/>
          <p:cNvSpPr>
            <a:spLocks noGrp="1"/>
          </p:cNvSpPr>
          <p:nvPr>
            <p:ph type="sldNum" sz="quarter" idx="10"/>
          </p:nvPr>
        </p:nvSpPr>
        <p:spPr/>
        <p:txBody>
          <a:bodyPr/>
          <a:lstStyle/>
          <a:p>
            <a:pPr defTabSz="917684">
              <a:defRPr/>
            </a:pPr>
            <a:fld id="{DBA2C2E2-0E08-480B-A22D-C2F2EBF6A27D}" type="slidenum">
              <a:rPr lang="en-US">
                <a:solidFill>
                  <a:srgbClr val="000000"/>
                </a:solidFill>
              </a:rPr>
              <a:pPr defTabSz="917684">
                <a:defRPr/>
              </a:pPr>
              <a:t>10</a:t>
            </a:fld>
            <a:endParaRPr lang="en-US" dirty="0">
              <a:solidFill>
                <a:srgbClr val="000000"/>
              </a:solidFill>
            </a:endParaRPr>
          </a:p>
        </p:txBody>
      </p:sp>
    </p:spTree>
    <p:extLst>
      <p:ext uri="{BB962C8B-B14F-4D97-AF65-F5344CB8AC3E}">
        <p14:creationId xmlns:p14="http://schemas.microsoft.com/office/powerpoint/2010/main" val="1034052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from Los Angeles shows a communication purpose.  In Los Angeles, students are required to submit a graduation portfolio and give a presentation on the portfolio to parents and community partners.  In the highlighted box, you can see that students will communicate their portfolio during their senior defense to parents and community partners. </a:t>
            </a:r>
          </a:p>
        </p:txBody>
      </p:sp>
      <p:sp>
        <p:nvSpPr>
          <p:cNvPr id="4" name="Slide Number Placeholder 3"/>
          <p:cNvSpPr>
            <a:spLocks noGrp="1"/>
          </p:cNvSpPr>
          <p:nvPr>
            <p:ph type="sldNum" sz="quarter" idx="10"/>
          </p:nvPr>
        </p:nvSpPr>
        <p:spPr/>
        <p:txBody>
          <a:bodyPr/>
          <a:lstStyle/>
          <a:p>
            <a:pPr defTabSz="917684">
              <a:defRPr/>
            </a:pPr>
            <a:fld id="{DBA2C2E2-0E08-480B-A22D-C2F2EBF6A27D}" type="slidenum">
              <a:rPr lang="en-US">
                <a:solidFill>
                  <a:srgbClr val="000000"/>
                </a:solidFill>
              </a:rPr>
              <a:pPr defTabSz="917684">
                <a:defRPr/>
              </a:pPr>
              <a:t>11</a:t>
            </a:fld>
            <a:endParaRPr lang="en-US" dirty="0">
              <a:solidFill>
                <a:srgbClr val="000000"/>
              </a:solidFill>
            </a:endParaRPr>
          </a:p>
        </p:txBody>
      </p:sp>
    </p:spTree>
    <p:extLst>
      <p:ext uri="{BB962C8B-B14F-4D97-AF65-F5344CB8AC3E}">
        <p14:creationId xmlns:p14="http://schemas.microsoft.com/office/powerpoint/2010/main" val="1567510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team, discuss and decide which purpose for using a portfolio would best fit your state, district, or school.  Use the checklist found in the Module 2 handouts for Decision Point 1.  Discuss and complete the checklist to help your team determine which purpose for using a portfolio. Record your final decision in the handout.</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12</a:t>
            </a:fld>
            <a:endParaRPr lang="en-US" dirty="0"/>
          </a:p>
        </p:txBody>
      </p:sp>
    </p:spTree>
    <p:extLst>
      <p:ext uri="{BB962C8B-B14F-4D97-AF65-F5344CB8AC3E}">
        <p14:creationId xmlns:p14="http://schemas.microsoft.com/office/powerpoint/2010/main" val="3105412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you’ve identified your purpose for using portfolios, you will need to select the type of portfolio.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13</a:t>
            </a:fld>
            <a:endParaRPr lang="en-US" dirty="0"/>
          </a:p>
        </p:txBody>
      </p:sp>
    </p:spTree>
    <p:extLst>
      <p:ext uri="{BB962C8B-B14F-4D97-AF65-F5344CB8AC3E}">
        <p14:creationId xmlns:p14="http://schemas.microsoft.com/office/powerpoint/2010/main" val="3692348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types of portfolios: showcase, growth, and working.  A </a:t>
            </a:r>
            <a:r>
              <a:rPr lang="en-US" b="1" dirty="0"/>
              <a:t>showcase portfolio </a:t>
            </a:r>
            <a:r>
              <a:rPr lang="en-US" dirty="0"/>
              <a:t>only includes the best student work.  Students with support from school staff select which of their work samples best demonstrate the development of skills and knowledge.  A </a:t>
            </a:r>
            <a:r>
              <a:rPr lang="en-US" b="1" dirty="0"/>
              <a:t>growth portfolio </a:t>
            </a:r>
            <a:r>
              <a:rPr lang="en-US" dirty="0"/>
              <a:t>assesses evidence of student growth across time.  This doesn’t just include the best work at one point in time but the best work across multiple points of time.  This could be over the course of one school year or over a student’s high school career.  A </a:t>
            </a:r>
            <a:r>
              <a:rPr lang="en-US" b="1" dirty="0"/>
              <a:t>working portfolio </a:t>
            </a:r>
            <a:r>
              <a:rPr lang="en-US" dirty="0"/>
              <a:t>includes all of the student work.  This is not just the best work but it could even include drafts or earlier versions.  This enables the student and teacher to provide formative feedback over time on the working materials. </a:t>
            </a:r>
          </a:p>
        </p:txBody>
      </p:sp>
      <p:sp>
        <p:nvSpPr>
          <p:cNvPr id="4" name="Slide Number Placeholder 3"/>
          <p:cNvSpPr>
            <a:spLocks noGrp="1"/>
          </p:cNvSpPr>
          <p:nvPr>
            <p:ph type="sldNum" sz="quarter" idx="10"/>
          </p:nvPr>
        </p:nvSpPr>
        <p:spPr/>
        <p:txBody>
          <a:bodyPr/>
          <a:lstStyle/>
          <a:p>
            <a:pPr defTabSz="917684">
              <a:defRPr/>
            </a:pPr>
            <a:fld id="{DBA2C2E2-0E08-480B-A22D-C2F2EBF6A27D}" type="slidenum">
              <a:rPr lang="en-US">
                <a:solidFill>
                  <a:srgbClr val="000000"/>
                </a:solidFill>
              </a:rPr>
              <a:pPr defTabSz="917684">
                <a:defRPr/>
              </a:pPr>
              <a:t>14</a:t>
            </a:fld>
            <a:endParaRPr lang="en-US" dirty="0">
              <a:solidFill>
                <a:srgbClr val="000000"/>
              </a:solidFill>
            </a:endParaRPr>
          </a:p>
        </p:txBody>
      </p:sp>
    </p:spTree>
    <p:extLst>
      <p:ext uri="{BB962C8B-B14F-4D97-AF65-F5344CB8AC3E}">
        <p14:creationId xmlns:p14="http://schemas.microsoft.com/office/powerpoint/2010/main" val="1873944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using a showcase portfolio from Los Angeles.  This comes from their guidebook.  In Los Angeles, students submit student work samples beginning in 9</a:t>
            </a:r>
            <a:r>
              <a:rPr lang="en-US" baseline="30000" dirty="0"/>
              <a:t>th</a:t>
            </a:r>
            <a:r>
              <a:rPr lang="en-US" dirty="0"/>
              <a:t> grade until their senior year when they select all the best work to create a showcase portfolio. </a:t>
            </a:r>
          </a:p>
        </p:txBody>
      </p:sp>
      <p:sp>
        <p:nvSpPr>
          <p:cNvPr id="4" name="Slide Number Placeholder 3"/>
          <p:cNvSpPr>
            <a:spLocks noGrp="1"/>
          </p:cNvSpPr>
          <p:nvPr>
            <p:ph type="sldNum" sz="quarter" idx="10"/>
          </p:nvPr>
        </p:nvSpPr>
        <p:spPr/>
        <p:txBody>
          <a:bodyPr/>
          <a:lstStyle/>
          <a:p>
            <a:pPr defTabSz="917684">
              <a:defRPr/>
            </a:pPr>
            <a:fld id="{DBA2C2E2-0E08-480B-A22D-C2F2EBF6A27D}" type="slidenum">
              <a:rPr lang="en-US">
                <a:solidFill>
                  <a:srgbClr val="000000"/>
                </a:solidFill>
              </a:rPr>
              <a:pPr defTabSz="917684">
                <a:defRPr/>
              </a:pPr>
              <a:t>15</a:t>
            </a:fld>
            <a:endParaRPr lang="en-US" dirty="0">
              <a:solidFill>
                <a:srgbClr val="000000"/>
              </a:solidFill>
            </a:endParaRPr>
          </a:p>
        </p:txBody>
      </p:sp>
    </p:spTree>
    <p:extLst>
      <p:ext uri="{BB962C8B-B14F-4D97-AF65-F5344CB8AC3E}">
        <p14:creationId xmlns:p14="http://schemas.microsoft.com/office/powerpoint/2010/main" val="3368327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teams, select which type of portfolio would work best for your state, district, or school.  Use the handout to capture your notes, ideas, and questions from the discussion.  The handout has space to note your team’s final decision.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16</a:t>
            </a:fld>
            <a:endParaRPr lang="en-US" dirty="0"/>
          </a:p>
        </p:txBody>
      </p:sp>
    </p:spTree>
    <p:extLst>
      <p:ext uri="{BB962C8B-B14F-4D97-AF65-F5344CB8AC3E}">
        <p14:creationId xmlns:p14="http://schemas.microsoft.com/office/powerpoint/2010/main" val="1748291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decision point is to determine which artifacts will be required to include in the portfolio.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17</a:t>
            </a:fld>
            <a:endParaRPr lang="en-US" dirty="0"/>
          </a:p>
        </p:txBody>
      </p:sp>
    </p:spTree>
    <p:extLst>
      <p:ext uri="{BB962C8B-B14F-4D97-AF65-F5344CB8AC3E}">
        <p14:creationId xmlns:p14="http://schemas.microsoft.com/office/powerpoint/2010/main" val="1174349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determining what artifacts to include in the portfolio, it is important to consider that portfolios are not simply a scrapbook of student work but a process that facilitates student reflection and metacognition.  To support this deeper learning, it is important that students have choice in selecting the artifacts.  To further promote reflection, students should include an explanation for why they selected or included each artifact in the portfolio—for example, having students write how a presentation demonstrates their communication skills. However, students may need some guidance on how to select the artifact.  To determine which artifacts to include, it is important that the artifacts align to the portfolio purpose and instructional outcomes.  Those goals should be the driver for selecting which artifacts to include.  The number of artifacts should be a representative sample of the student’s accomplishments and work and provides enough evidence of the student’s knowledge and skills.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18</a:t>
            </a:fld>
            <a:endParaRPr lang="en-US" dirty="0"/>
          </a:p>
        </p:txBody>
      </p:sp>
    </p:spTree>
    <p:extLst>
      <p:ext uri="{BB962C8B-B14F-4D97-AF65-F5344CB8AC3E}">
        <p14:creationId xmlns:p14="http://schemas.microsoft.com/office/powerpoint/2010/main" val="4147255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Portfolios can include a variety of artifacts and student work samples to demonstrate students’ career readiness.  Many portfolios include not only artifacts explicitly connected to the work-based learning experiences but a broader set of artifacts that demonstrate a student’s career readiness.  Some common artifacts include some background information, such as an introduction letter that may describe the student’s career goals and a table of contents.  Another type of artifact is postsecondary planning artifacts such as a résumé, letters of recommendation, or a job or college application.  The portfolio can also hold an assortment of evaluations or assessments completed by either the employer or student.  Another key type of portfolio artifact is work samples that are produced during the work-based learning experience.  The work samples are some product that the student creates or produces during the course of their work-based learning experience and demonstrates the skills outlined in the rubric.  Some examples can include presentations, reports, research papers, or spreadsheets.  With the work sample, the student typically describes the work-based learning experiences, identifies the skill or skills demonstrated, and reflects on what was learned either as part of the work sample or through journaling. States may decide to require specific artifacts such as a résumé or work-based learning artifacts or require types and give districts and schools the flexibility to choose the specific artifacts. </a:t>
            </a:r>
          </a:p>
        </p:txBody>
      </p:sp>
      <p:sp>
        <p:nvSpPr>
          <p:cNvPr id="4" name="Slide Number Placeholder 3"/>
          <p:cNvSpPr>
            <a:spLocks noGrp="1"/>
          </p:cNvSpPr>
          <p:nvPr>
            <p:ph type="sldNum" sz="quarter" idx="10"/>
          </p:nvPr>
        </p:nvSpPr>
        <p:spPr/>
        <p:txBody>
          <a:bodyPr/>
          <a:lstStyle/>
          <a:p>
            <a:pPr defTabSz="917684">
              <a:defRPr/>
            </a:pPr>
            <a:fld id="{DBA2C2E2-0E08-480B-A22D-C2F2EBF6A27D}" type="slidenum">
              <a:rPr lang="en-US">
                <a:solidFill>
                  <a:srgbClr val="000000"/>
                </a:solidFill>
              </a:rPr>
              <a:pPr defTabSz="917684">
                <a:defRPr/>
              </a:pPr>
              <a:t>19</a:t>
            </a:fld>
            <a:endParaRPr lang="en-US" dirty="0">
              <a:solidFill>
                <a:srgbClr val="000000"/>
              </a:solidFill>
            </a:endParaRPr>
          </a:p>
        </p:txBody>
      </p:sp>
    </p:spTree>
    <p:extLst>
      <p:ext uri="{BB962C8B-B14F-4D97-AF65-F5344CB8AC3E}">
        <p14:creationId xmlns:p14="http://schemas.microsoft.com/office/powerpoint/2010/main" val="3886589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is part of a five-part series.  We recommend that you first review Module 1, Selecting Appropriate Measures, before continuing in this module.  The first module provides an overview of the various types of measures and outlines decisions points needed to select which type of measure will best fit your local context and needs.  If you are using portfolios to measure work-based learning, we recommend that you also complete Module 3, which outlines the key decision points to create a rubric to score the artifacts within your portfolio. Module 4 focuses on the decision points to develop employer feedback, and Module 5 highlights the decision points to create a student self-assessment.  For this module, we’ll be taking a deep dive on portfolios.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a:t>
            </a:fld>
            <a:endParaRPr lang="en-US" dirty="0"/>
          </a:p>
        </p:txBody>
      </p:sp>
    </p:spTree>
    <p:extLst>
      <p:ext uri="{BB962C8B-B14F-4D97-AF65-F5344CB8AC3E}">
        <p14:creationId xmlns:p14="http://schemas.microsoft.com/office/powerpoint/2010/main" val="3113525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the suggested portfolio artifacts in Ohio.  It includes an introduction letter, table of contents, career development materials such as résumé, documentation of progress, work samples, project, and assessments. </a:t>
            </a:r>
          </a:p>
        </p:txBody>
      </p:sp>
      <p:sp>
        <p:nvSpPr>
          <p:cNvPr id="4" name="Slide Number Placeholder 3"/>
          <p:cNvSpPr>
            <a:spLocks noGrp="1"/>
          </p:cNvSpPr>
          <p:nvPr>
            <p:ph type="sldNum" sz="quarter" idx="10"/>
          </p:nvPr>
        </p:nvSpPr>
        <p:spPr/>
        <p:txBody>
          <a:bodyPr/>
          <a:lstStyle/>
          <a:p>
            <a:pPr defTabSz="917684">
              <a:defRPr/>
            </a:pPr>
            <a:fld id="{DBA2C2E2-0E08-480B-A22D-C2F2EBF6A27D}" type="slidenum">
              <a:rPr lang="en-US">
                <a:solidFill>
                  <a:srgbClr val="000000"/>
                </a:solidFill>
              </a:rPr>
              <a:pPr defTabSz="917684">
                <a:defRPr/>
              </a:pPr>
              <a:t>20</a:t>
            </a:fld>
            <a:endParaRPr lang="en-US" dirty="0">
              <a:solidFill>
                <a:srgbClr val="000000"/>
              </a:solidFill>
            </a:endParaRPr>
          </a:p>
        </p:txBody>
      </p:sp>
    </p:spTree>
    <p:extLst>
      <p:ext uri="{BB962C8B-B14F-4D97-AF65-F5344CB8AC3E}">
        <p14:creationId xmlns:p14="http://schemas.microsoft.com/office/powerpoint/2010/main" val="3163729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the portfolio content in Georgia.  It includes similar things to Ohio such as a letter of introduction and résumé.  However, it also includes items like goals and work philosophy.  </a:t>
            </a:r>
          </a:p>
        </p:txBody>
      </p:sp>
      <p:sp>
        <p:nvSpPr>
          <p:cNvPr id="4" name="Slide Number Placeholder 3"/>
          <p:cNvSpPr>
            <a:spLocks noGrp="1"/>
          </p:cNvSpPr>
          <p:nvPr>
            <p:ph type="sldNum" sz="quarter" idx="10"/>
          </p:nvPr>
        </p:nvSpPr>
        <p:spPr/>
        <p:txBody>
          <a:bodyPr/>
          <a:lstStyle/>
          <a:p>
            <a:pPr defTabSz="917684">
              <a:defRPr/>
            </a:pPr>
            <a:fld id="{DBA2C2E2-0E08-480B-A22D-C2F2EBF6A27D}" type="slidenum">
              <a:rPr lang="en-US">
                <a:solidFill>
                  <a:srgbClr val="000000"/>
                </a:solidFill>
              </a:rPr>
              <a:pPr defTabSz="917684">
                <a:defRPr/>
              </a:pPr>
              <a:t>21</a:t>
            </a:fld>
            <a:endParaRPr lang="en-US" dirty="0">
              <a:solidFill>
                <a:srgbClr val="000000"/>
              </a:solidFill>
            </a:endParaRPr>
          </a:p>
        </p:txBody>
      </p:sp>
    </p:spTree>
    <p:extLst>
      <p:ext uri="{BB962C8B-B14F-4D97-AF65-F5344CB8AC3E}">
        <p14:creationId xmlns:p14="http://schemas.microsoft.com/office/powerpoint/2010/main" val="165128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team, brainstorm a list of possible artifacts using the Decision Point 3 section of the handouts.  Note the knowledge and skills that each artifact could possibly demonstrate that you selected in Module 1 (or in your rubric from Module 3).  Review your list, and note the knowledge and skills that are missing a corresponding artifact.  Then brainstorm any possible artifact that could serve as evidence for the missing knowledge and skills.  This will help ensure you have a comprehensive list of possible artifacts that could serve as sources of evidence for each knowledge and skill you wish to assess.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22</a:t>
            </a:fld>
            <a:endParaRPr lang="en-US" dirty="0"/>
          </a:p>
        </p:txBody>
      </p:sp>
    </p:spTree>
    <p:extLst>
      <p:ext uri="{BB962C8B-B14F-4D97-AF65-F5344CB8AC3E}">
        <p14:creationId xmlns:p14="http://schemas.microsoft.com/office/powerpoint/2010/main" val="2972531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decision point is to identify who selects the portfolio artifacts.</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23</a:t>
            </a:fld>
            <a:endParaRPr lang="en-US" dirty="0"/>
          </a:p>
        </p:txBody>
      </p:sp>
    </p:spTree>
    <p:extLst>
      <p:ext uri="{BB962C8B-B14F-4D97-AF65-F5344CB8AC3E}">
        <p14:creationId xmlns:p14="http://schemas.microsoft.com/office/powerpoint/2010/main" val="2791617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684">
              <a:defRPr/>
            </a:pPr>
            <a:r>
              <a:rPr lang="en-US" dirty="0"/>
              <a:t>There are several possible options for who selects the portfolio artifacts including students, teachers, work-based learning coordinators, and counselors.  Or the student could select artifacts in consultation with a teacher or counselor or with final approval from an adult.  If one of the purposes for measuring work-based learning is to support student efficacy then students should have some role in selecting the artifacts. </a:t>
            </a:r>
          </a:p>
          <a:p>
            <a:pPr defTabSz="917684">
              <a:defRPr/>
            </a:pPr>
            <a:endParaRPr lang="en-US" dirty="0"/>
          </a:p>
          <a:p>
            <a:pPr defTabSz="917684">
              <a:defRPr/>
            </a:pPr>
            <a:r>
              <a:rPr lang="en-US" dirty="0"/>
              <a:t>There are some benefits and challenges to having a single person versus a diversity of people involved in selecting the artifacts.  In order for students to gain any learning benefits from the portfolio, students must do the work of self-assessment, reflection, and analysis.  This will require students having a leading role in selecting the artifacts. If a student alone selects the artifacts, this may encourage student efficacy but the student may miss including key artifacts that demonstrate critical skills and knowledge even if they did do work that demonstrates those skills.  In addition, if an educator selects the artifacts alone, he or she may select the strongest artifacts but the student has now missed out on an opportunity to reflect on their work and demonstration of skills. Having the student and teacher work together either by providing the student feedback or giving final approval are a few strategies to ensure that the portfolio is high-quality and promotes student learning in the measurement process. Educators can help mentor and facilitate students through the process of self-assessment, reflection, and analysis as students work on their portfolio. </a:t>
            </a:r>
          </a:p>
          <a:p>
            <a:pPr defTabSz="917684">
              <a:defRPr/>
            </a:pPr>
            <a:endParaRPr lang="en-US" dirty="0"/>
          </a:p>
          <a:p>
            <a:pPr defTabSz="917684">
              <a:defRPr/>
            </a:pPr>
            <a:endParaRPr lang="en-US" dirty="0"/>
          </a:p>
          <a:p>
            <a:endParaRPr lang="en-US" dirty="0"/>
          </a:p>
        </p:txBody>
      </p:sp>
      <p:sp>
        <p:nvSpPr>
          <p:cNvPr id="4" name="Slide Number Placeholder 3"/>
          <p:cNvSpPr>
            <a:spLocks noGrp="1"/>
          </p:cNvSpPr>
          <p:nvPr>
            <p:ph type="sldNum" sz="quarter" idx="10"/>
          </p:nvPr>
        </p:nvSpPr>
        <p:spPr/>
        <p:txBody>
          <a:bodyPr/>
          <a:lstStyle/>
          <a:p>
            <a:pPr defTabSz="917684">
              <a:defRPr/>
            </a:pPr>
            <a:fld id="{DBA2C2E2-0E08-480B-A22D-C2F2EBF6A27D}" type="slidenum">
              <a:rPr lang="en-US">
                <a:solidFill>
                  <a:srgbClr val="000000"/>
                </a:solidFill>
              </a:rPr>
              <a:pPr defTabSz="917684">
                <a:defRPr/>
              </a:pPr>
              <a:t>24</a:t>
            </a:fld>
            <a:endParaRPr lang="en-US" dirty="0">
              <a:solidFill>
                <a:srgbClr val="000000"/>
              </a:solidFill>
            </a:endParaRPr>
          </a:p>
        </p:txBody>
      </p:sp>
    </p:spTree>
    <p:extLst>
      <p:ext uri="{BB962C8B-B14F-4D97-AF65-F5344CB8AC3E}">
        <p14:creationId xmlns:p14="http://schemas.microsoft.com/office/powerpoint/2010/main" val="210055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from Los Angeles.  Students select the exemplars that will be put in their portfolios, but teachers approve the final artifacts.</a:t>
            </a:r>
          </a:p>
        </p:txBody>
      </p:sp>
      <p:sp>
        <p:nvSpPr>
          <p:cNvPr id="4" name="Slide Number Placeholder 3"/>
          <p:cNvSpPr>
            <a:spLocks noGrp="1"/>
          </p:cNvSpPr>
          <p:nvPr>
            <p:ph type="sldNum" sz="quarter" idx="10"/>
          </p:nvPr>
        </p:nvSpPr>
        <p:spPr/>
        <p:txBody>
          <a:bodyPr/>
          <a:lstStyle/>
          <a:p>
            <a:pPr defTabSz="917684">
              <a:defRPr/>
            </a:pPr>
            <a:fld id="{DBA2C2E2-0E08-480B-A22D-C2F2EBF6A27D}" type="slidenum">
              <a:rPr lang="en-US">
                <a:solidFill>
                  <a:srgbClr val="000000"/>
                </a:solidFill>
              </a:rPr>
              <a:pPr defTabSz="917684">
                <a:defRPr/>
              </a:pPr>
              <a:t>25</a:t>
            </a:fld>
            <a:endParaRPr lang="en-US" dirty="0">
              <a:solidFill>
                <a:srgbClr val="000000"/>
              </a:solidFill>
            </a:endParaRPr>
          </a:p>
        </p:txBody>
      </p:sp>
    </p:spTree>
    <p:extLst>
      <p:ext uri="{BB962C8B-B14F-4D97-AF65-F5344CB8AC3E}">
        <p14:creationId xmlns:p14="http://schemas.microsoft.com/office/powerpoint/2010/main" val="1343630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teams, discuss and select the option for who select the portfolio artifacts that would work best for your state, district, or school.  Use the Decision Point 4 section of the handout to capture your notes and final decision.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26</a:t>
            </a:fld>
            <a:endParaRPr lang="en-US" dirty="0"/>
          </a:p>
        </p:txBody>
      </p:sp>
    </p:spTree>
    <p:extLst>
      <p:ext uri="{BB962C8B-B14F-4D97-AF65-F5344CB8AC3E}">
        <p14:creationId xmlns:p14="http://schemas.microsoft.com/office/powerpoint/2010/main" val="4239415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decision point is to determine how to score the whole portfolio.</a:t>
            </a:r>
          </a:p>
        </p:txBody>
      </p:sp>
      <p:sp>
        <p:nvSpPr>
          <p:cNvPr id="4" name="Slide Number Placeholder 3"/>
          <p:cNvSpPr>
            <a:spLocks noGrp="1"/>
          </p:cNvSpPr>
          <p:nvPr>
            <p:ph type="sldNum" sz="quarter" idx="10"/>
          </p:nvPr>
        </p:nvSpPr>
        <p:spPr/>
        <p:txBody>
          <a:bodyPr/>
          <a:lstStyle/>
          <a:p>
            <a:pPr defTabSz="917684">
              <a:defRPr/>
            </a:pPr>
            <a:fld id="{DBA2C2E2-0E08-480B-A22D-C2F2EBF6A27D}" type="slidenum">
              <a:rPr lang="en-US">
                <a:solidFill>
                  <a:srgbClr val="000000"/>
                </a:solidFill>
              </a:rPr>
              <a:pPr defTabSz="917684">
                <a:defRPr/>
              </a:pPr>
              <a:t>27</a:t>
            </a:fld>
            <a:endParaRPr lang="en-US" dirty="0">
              <a:solidFill>
                <a:srgbClr val="000000"/>
              </a:solidFill>
            </a:endParaRPr>
          </a:p>
        </p:txBody>
      </p:sp>
    </p:spTree>
    <p:extLst>
      <p:ext uri="{BB962C8B-B14F-4D97-AF65-F5344CB8AC3E}">
        <p14:creationId xmlns:p14="http://schemas.microsoft.com/office/powerpoint/2010/main" val="2926695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approaches to scoring portfolios. The first is to create a portfolio scoring rubric.  This could be different from the artifact scoring rubric or the same depending on the content within your portfolio.  For example, some states have created an employability skills rubric to score the work-based learning work samples and a separate rubric to score the portfolio that is more comprehensive in assessing career readiness.  This approach focuses on measuring the development of career-ready knowledge and skills but may be more challenging for schools and educators to implement.  It will require more training and guidance on how to use the rubric to score the artifacts within the portfolio and to ensure that all stakeholders have a common understanding of the descriptions within the rubric.</a:t>
            </a:r>
          </a:p>
          <a:p>
            <a:endParaRPr lang="en-US" dirty="0"/>
          </a:p>
          <a:p>
            <a:r>
              <a:rPr lang="en-US" dirty="0"/>
              <a:t>The second common approach to scoring portfolios is weighted, which assigns point values to pieces or sections of the portfolio.  This approach is simple and easy for educators to implement.  However, by assigning points to particular components of the portfolio, it moves the process away from measuring the development of career-ready knowledge and skills. In addition, you will need to develop some guidance on how much flexibility educators have in awarding points.  Does the student receive all the points for completing the artifact, or can educators use their judgement on quality to assign points within a range?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28</a:t>
            </a:fld>
            <a:endParaRPr lang="en-US" dirty="0"/>
          </a:p>
        </p:txBody>
      </p:sp>
    </p:spTree>
    <p:extLst>
      <p:ext uri="{BB962C8B-B14F-4D97-AF65-F5344CB8AC3E}">
        <p14:creationId xmlns:p14="http://schemas.microsoft.com/office/powerpoint/2010/main" val="1806798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portfolio rubric from Tennessee.  Some of the descriptors in this rubric go beyond demonstrating skills but also highlight broader career readiness.  For example, the approaching expertise level of “career knowledge and navigation skills” addresses that the student demonstrates excellent understanding of pathways and options. </a:t>
            </a:r>
          </a:p>
        </p:txBody>
      </p:sp>
      <p:sp>
        <p:nvSpPr>
          <p:cNvPr id="4" name="Slide Number Placeholder 3"/>
          <p:cNvSpPr>
            <a:spLocks noGrp="1"/>
          </p:cNvSpPr>
          <p:nvPr>
            <p:ph type="sldNum" sz="quarter" idx="10"/>
          </p:nvPr>
        </p:nvSpPr>
        <p:spPr/>
        <p:txBody>
          <a:bodyPr/>
          <a:lstStyle/>
          <a:p>
            <a:pPr defTabSz="917684">
              <a:defRPr/>
            </a:pPr>
            <a:fld id="{DBA2C2E2-0E08-480B-A22D-C2F2EBF6A27D}" type="slidenum">
              <a:rPr lang="en-US">
                <a:solidFill>
                  <a:srgbClr val="000000"/>
                </a:solidFill>
              </a:rPr>
              <a:pPr defTabSz="917684">
                <a:defRPr/>
              </a:pPr>
              <a:t>29</a:t>
            </a:fld>
            <a:endParaRPr lang="en-US" dirty="0">
              <a:solidFill>
                <a:srgbClr val="000000"/>
              </a:solidFill>
            </a:endParaRPr>
          </a:p>
        </p:txBody>
      </p:sp>
    </p:spTree>
    <p:extLst>
      <p:ext uri="{BB962C8B-B14F-4D97-AF65-F5344CB8AC3E}">
        <p14:creationId xmlns:p14="http://schemas.microsoft.com/office/powerpoint/2010/main" val="3057545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objectives for this module is to help you understand the benefits of portfolios and discuss the decision points needed to develop a portfolio to assess work-based learning experiences.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a:t>
            </a:fld>
            <a:endParaRPr lang="en-US" dirty="0"/>
          </a:p>
        </p:txBody>
      </p:sp>
    </p:spTree>
    <p:extLst>
      <p:ext uri="{BB962C8B-B14F-4D97-AF65-F5344CB8AC3E}">
        <p14:creationId xmlns:p14="http://schemas.microsoft.com/office/powerpoint/2010/main" val="1951763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weighted example from South Dakota that assigns a specific point value to each item or section within the portfolio. </a:t>
            </a:r>
          </a:p>
        </p:txBody>
      </p:sp>
      <p:sp>
        <p:nvSpPr>
          <p:cNvPr id="4" name="Slide Number Placeholder 3"/>
          <p:cNvSpPr>
            <a:spLocks noGrp="1"/>
          </p:cNvSpPr>
          <p:nvPr>
            <p:ph type="sldNum" sz="quarter" idx="10"/>
          </p:nvPr>
        </p:nvSpPr>
        <p:spPr/>
        <p:txBody>
          <a:bodyPr/>
          <a:lstStyle/>
          <a:p>
            <a:pPr defTabSz="917684">
              <a:defRPr/>
            </a:pPr>
            <a:fld id="{DBA2C2E2-0E08-480B-A22D-C2F2EBF6A27D}" type="slidenum">
              <a:rPr lang="en-US">
                <a:solidFill>
                  <a:srgbClr val="000000"/>
                </a:solidFill>
              </a:rPr>
              <a:pPr defTabSz="917684">
                <a:defRPr/>
              </a:pPr>
              <a:t>30</a:t>
            </a:fld>
            <a:endParaRPr lang="en-US" dirty="0">
              <a:solidFill>
                <a:srgbClr val="000000"/>
              </a:solidFill>
            </a:endParaRPr>
          </a:p>
        </p:txBody>
      </p:sp>
    </p:spTree>
    <p:extLst>
      <p:ext uri="{BB962C8B-B14F-4D97-AF65-F5344CB8AC3E}">
        <p14:creationId xmlns:p14="http://schemas.microsoft.com/office/powerpoint/2010/main" val="86337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that your summative scoring approach aligns with your portfolio purpose.  If your purpose is to have data to give students instructional feedback on the development of specific employability skills, then the rubric approach would be a better fit for that purpose.  </a:t>
            </a:r>
          </a:p>
        </p:txBody>
      </p:sp>
      <p:sp>
        <p:nvSpPr>
          <p:cNvPr id="4" name="Slide Number Placeholder 3"/>
          <p:cNvSpPr>
            <a:spLocks noGrp="1"/>
          </p:cNvSpPr>
          <p:nvPr>
            <p:ph type="sldNum" sz="quarter" idx="10"/>
          </p:nvPr>
        </p:nvSpPr>
        <p:spPr/>
        <p:txBody>
          <a:bodyPr/>
          <a:lstStyle/>
          <a:p>
            <a:pPr defTabSz="917684">
              <a:defRPr/>
            </a:pPr>
            <a:fld id="{DBA2C2E2-0E08-480B-A22D-C2F2EBF6A27D}" type="slidenum">
              <a:rPr lang="en-US">
                <a:solidFill>
                  <a:srgbClr val="000000"/>
                </a:solidFill>
              </a:rPr>
              <a:pPr defTabSz="917684">
                <a:defRPr/>
              </a:pPr>
              <a:t>31</a:t>
            </a:fld>
            <a:endParaRPr lang="en-US" dirty="0">
              <a:solidFill>
                <a:srgbClr val="000000"/>
              </a:solidFill>
            </a:endParaRPr>
          </a:p>
        </p:txBody>
      </p:sp>
    </p:spTree>
    <p:extLst>
      <p:ext uri="{BB962C8B-B14F-4D97-AF65-F5344CB8AC3E}">
        <p14:creationId xmlns:p14="http://schemas.microsoft.com/office/powerpoint/2010/main" val="3733066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key considerations for the weighted approach as well.  First, how do you weigh the different artifacts within the portfolio?  You may want to weight each artifact equally within the portfolio or some artifacts more based on their importance or the amount of effort by the student. The different weights can help signify the importance of particular artifacts for students.  Secondly, how will educators award points for each artifact?  Do your students get the full points for completing the artifact or is there a range of possible points for each artifact that the educator can award.  If you want educators to award points varying by quality, you will need to consider how educators will determine the quality of the artifact.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32</a:t>
            </a:fld>
            <a:endParaRPr lang="en-US" dirty="0"/>
          </a:p>
        </p:txBody>
      </p:sp>
    </p:spTree>
    <p:extLst>
      <p:ext uri="{BB962C8B-B14F-4D97-AF65-F5344CB8AC3E}">
        <p14:creationId xmlns:p14="http://schemas.microsoft.com/office/powerpoint/2010/main" val="1165473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team, determine which summative scoring approach best fits your local context.  If you decide the rubric approach, please review the steps within Module 3 to help develop your rubric. If you select the weighted approach, there are additional guiding questions on the Decision Point 5 handout to develop that approach.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33</a:t>
            </a:fld>
            <a:endParaRPr lang="en-US" dirty="0"/>
          </a:p>
        </p:txBody>
      </p:sp>
    </p:spTree>
    <p:extLst>
      <p:ext uri="{BB962C8B-B14F-4D97-AF65-F5344CB8AC3E}">
        <p14:creationId xmlns:p14="http://schemas.microsoft.com/office/powerpoint/2010/main" val="597597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34</a:t>
            </a:fld>
            <a:endParaRPr lang="en-US" dirty="0"/>
          </a:p>
        </p:txBody>
      </p:sp>
    </p:spTree>
    <p:extLst>
      <p:ext uri="{BB962C8B-B14F-4D97-AF65-F5344CB8AC3E}">
        <p14:creationId xmlns:p14="http://schemas.microsoft.com/office/powerpoint/2010/main" val="494886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module, we discussed the five key decisions to develop a work-based learning portfolio.  The first was to determine the purpose of the portfolio and then select the type of portfolio.  The third decision point was to determine the artifacts required for the portfolio.  The fourth decision point was to identify who selects the portfolio artifacts and then finally determine the summative portfolio scoring approach.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35</a:t>
            </a:fld>
            <a:endParaRPr lang="en-US" dirty="0"/>
          </a:p>
        </p:txBody>
      </p:sp>
    </p:spTree>
    <p:extLst>
      <p:ext uri="{BB962C8B-B14F-4D97-AF65-F5344CB8AC3E}">
        <p14:creationId xmlns:p14="http://schemas.microsoft.com/office/powerpoint/2010/main" val="16956213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this module is part of a series on measuring work-based learning.  Module 1 introduced various work-based learning measures and outlined the decision points to select an appropriate measure.  Module 3 discusses the decisions points to develop a rubric that you may want to review if you’ve not done so yet and are interested in using a rubric for your summative scoring approach.  The fourth module discusses the decision points for creating employer feedback, and the final module discusses student self-assessments.  If you are considering these measures as possible artifacts within your portfolio, we recommend you review the decision points in these modules as well.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36</a:t>
            </a:fld>
            <a:endParaRPr lang="en-US" dirty="0"/>
          </a:p>
        </p:txBody>
      </p:sp>
    </p:spTree>
    <p:extLst>
      <p:ext uri="{BB962C8B-B14F-4D97-AF65-F5344CB8AC3E}">
        <p14:creationId xmlns:p14="http://schemas.microsoft.com/office/powerpoint/2010/main" val="3605781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37</a:t>
            </a:fld>
            <a:endParaRPr lang="en-US" dirty="0"/>
          </a:p>
        </p:txBody>
      </p:sp>
    </p:spTree>
    <p:extLst>
      <p:ext uri="{BB962C8B-B14F-4D97-AF65-F5344CB8AC3E}">
        <p14:creationId xmlns:p14="http://schemas.microsoft.com/office/powerpoint/2010/main" val="416340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38</a:t>
            </a:fld>
            <a:endParaRPr lang="en-US" dirty="0"/>
          </a:p>
        </p:txBody>
      </p:sp>
    </p:spTree>
    <p:extLst>
      <p:ext uri="{BB962C8B-B14F-4D97-AF65-F5344CB8AC3E}">
        <p14:creationId xmlns:p14="http://schemas.microsoft.com/office/powerpoint/2010/main" val="1916425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39</a:t>
            </a:fld>
            <a:endParaRPr lang="en-US" dirty="0"/>
          </a:p>
        </p:txBody>
      </p:sp>
    </p:spTree>
    <p:extLst>
      <p:ext uri="{BB962C8B-B14F-4D97-AF65-F5344CB8AC3E}">
        <p14:creationId xmlns:p14="http://schemas.microsoft.com/office/powerpoint/2010/main" val="3914864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start this module by providing an overview of portfolios and highlight some of their benefits for measuring work-based learning.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a:t>
            </a:fld>
            <a:endParaRPr lang="en-US" dirty="0"/>
          </a:p>
        </p:txBody>
      </p:sp>
    </p:spTree>
    <p:extLst>
      <p:ext uri="{BB962C8B-B14F-4D97-AF65-F5344CB8AC3E}">
        <p14:creationId xmlns:p14="http://schemas.microsoft.com/office/powerpoint/2010/main" val="18706471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solidFill>
                  <a:srgbClr val="000000"/>
                </a:solidFill>
              </a:rPr>
              <a:pPr>
                <a:defRPr/>
              </a:pPr>
              <a:t>40</a:t>
            </a:fld>
            <a:endParaRPr lang="en-US" dirty="0">
              <a:solidFill>
                <a:srgbClr val="000000"/>
              </a:solidFill>
            </a:endParaRPr>
          </a:p>
        </p:txBody>
      </p:sp>
    </p:spTree>
    <p:extLst>
      <p:ext uri="{BB962C8B-B14F-4D97-AF65-F5344CB8AC3E}">
        <p14:creationId xmlns:p14="http://schemas.microsoft.com/office/powerpoint/2010/main" val="86141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To learn how states and districts measure work-based learning, the College and Career Readiness and Success Center (CCRS Center) conducted a document scan collecting and analyzing work-based learning measures. States selected included leaders in work-based learning and states who specified in their state Every Student Succeeds Act (ESSA) plans that they plan to use work-based learning as an indicator of career readiness in their state accountability. We also collected documents from the largest two to four districts in each state.  In addition to the measures, we collected related work-based learning resources such as guidebooks and presentations that often include the context on how to implement the measure. We searched for resources publicly available on state or district websites and found a total of 109 work-based learning measures and resources.  This included 30 employer evaluations, 23 rubrics, 19 self-assessments or self-reflections, seven worklogs, and five portfolios.  The information and decision points were developed based on an analysis of the document scan and a literature scan on each type of measure. </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a:t>
            </a:fld>
            <a:endParaRPr lang="en-US" dirty="0"/>
          </a:p>
        </p:txBody>
      </p:sp>
    </p:spTree>
    <p:extLst>
      <p:ext uri="{BB962C8B-B14F-4D97-AF65-F5344CB8AC3E}">
        <p14:creationId xmlns:p14="http://schemas.microsoft.com/office/powerpoint/2010/main" val="511962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portfolios do to assess student learning from work-based learning?  Portfolios demonstrate student learning across time.  Students can collect work samples from eighth grade through high school and from multiple types of work-based learning experiences.  Portfolios can connect knowledge gained in the academic context with other contexts such as the workplace.  In addition, portfolios provide a platform for self-promotion and future employment.  For example, students may need a portfolio to apply for certain jobs, such as an architect, or professions, such as marketing.  The process of creating a portfolio promotes collaboration and self-reflection, and it shifts the demonstration of learning to the student.  Because students lead the development of the portfolio with support from school staff and employers, they can take greater ownership in the process.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a:t>
            </a:fld>
            <a:endParaRPr lang="en-US" dirty="0"/>
          </a:p>
        </p:txBody>
      </p:sp>
    </p:spTree>
    <p:extLst>
      <p:ext uri="{BB962C8B-B14F-4D97-AF65-F5344CB8AC3E}">
        <p14:creationId xmlns:p14="http://schemas.microsoft.com/office/powerpoint/2010/main" val="2492978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five decision points that state and district teams will need to consider to develop a work-based learning portfolio.  This first is to determine the purpose of the portfolio. The second is to select the type of portfolio.  The third decision point is to determine the artifacts that will be required in the portfolio.  The fourth is to identify who selects the portfolio artifacts. The fifth decision point is to determine the summative portfolio scoring process.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a:t>
            </a:fld>
            <a:endParaRPr lang="en-US" dirty="0"/>
          </a:p>
        </p:txBody>
      </p:sp>
    </p:spTree>
    <p:extLst>
      <p:ext uri="{BB962C8B-B14F-4D97-AF65-F5344CB8AC3E}">
        <p14:creationId xmlns:p14="http://schemas.microsoft.com/office/powerpoint/2010/main" val="337459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decision point is to determine the purpose of the portfolio.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8</a:t>
            </a:fld>
            <a:endParaRPr lang="en-US" dirty="0"/>
          </a:p>
        </p:txBody>
      </p:sp>
    </p:spTree>
    <p:extLst>
      <p:ext uri="{BB962C8B-B14F-4D97-AF65-F5344CB8AC3E}">
        <p14:creationId xmlns:p14="http://schemas.microsoft.com/office/powerpoint/2010/main" val="2541799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common local portfolio purposes: student progress, instructional, student efficacy, and communication.  If your portfolio’s purpose is student progress, then your goal is to evaluate individual student progress, grading, or certifying an accomplishment.  Another portfolio purpose is instructional, which helps to diagnose students’ needs, inform instructional planning, or improve instructional effectiveness.  Student efficacy promotes student self-assessment or motivates student performance.  Lastly, the purpose of your portfolio could be for communication, such as communicating students’ skills and strengths with parents and employers. </a:t>
            </a:r>
          </a:p>
        </p:txBody>
      </p:sp>
      <p:sp>
        <p:nvSpPr>
          <p:cNvPr id="4" name="Slide Number Placeholder 3"/>
          <p:cNvSpPr>
            <a:spLocks noGrp="1"/>
          </p:cNvSpPr>
          <p:nvPr>
            <p:ph type="sldNum" sz="quarter" idx="10"/>
          </p:nvPr>
        </p:nvSpPr>
        <p:spPr/>
        <p:txBody>
          <a:bodyPr/>
          <a:lstStyle/>
          <a:p>
            <a:pPr defTabSz="917684">
              <a:defRPr/>
            </a:pPr>
            <a:fld id="{DBA2C2E2-0E08-480B-A22D-C2F2EBF6A27D}" type="slidenum">
              <a:rPr lang="en-US">
                <a:solidFill>
                  <a:srgbClr val="000000"/>
                </a:solidFill>
              </a:rPr>
              <a:pPr defTabSz="917684">
                <a:defRPr/>
              </a:pPr>
              <a:t>9</a:t>
            </a:fld>
            <a:endParaRPr lang="en-US" dirty="0">
              <a:solidFill>
                <a:srgbClr val="000000"/>
              </a:solidFill>
            </a:endParaRPr>
          </a:p>
        </p:txBody>
      </p:sp>
    </p:spTree>
    <p:extLst>
      <p:ext uri="{BB962C8B-B14F-4D97-AF65-F5344CB8AC3E}">
        <p14:creationId xmlns:p14="http://schemas.microsoft.com/office/powerpoint/2010/main" val="952573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a:xfrm>
            <a:off x="8755130" y="6507316"/>
            <a:ext cx="157094" cy="153888"/>
          </a:xfrm>
        </p:spPr>
        <p:txBody>
          <a:bodyPr wrap="none"/>
          <a:lstStyle>
            <a:lvl1pPr>
              <a:defRPr sz="1000"/>
            </a:lvl1pPr>
          </a:lstStyle>
          <a:p>
            <a:fld id="{A1A8B8B9-B651-4439-A868-E8F04EF81465}" type="slidenum">
              <a:rPr lang="en-US" smtClean="0"/>
              <a:pPr/>
              <a:t>‹#›</a:t>
            </a:fld>
            <a:endParaRPr lang="en-US" dirty="0"/>
          </a:p>
        </p:txBody>
      </p:sp>
    </p:spTree>
    <p:extLst>
      <p:ext uri="{BB962C8B-B14F-4D97-AF65-F5344CB8AC3E}">
        <p14:creationId xmlns:p14="http://schemas.microsoft.com/office/powerpoint/2010/main" val="298025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83894" y="2935825"/>
            <a:ext cx="8228331" cy="492443"/>
          </a:xfrm>
        </p:spPr>
        <p:txBody>
          <a:bodyPr/>
          <a:lstStyle/>
          <a:p>
            <a:pPr lvl="0"/>
            <a:r>
              <a:rPr lang="en-US"/>
              <a:t>Click to edit Master text styles</a:t>
            </a:r>
          </a:p>
        </p:txBody>
      </p:sp>
      <p:sp>
        <p:nvSpPr>
          <p:cNvPr id="6" name="Slide Number Placeholder 5"/>
          <p:cNvSpPr>
            <a:spLocks noGrp="1"/>
          </p:cNvSpPr>
          <p:nvPr>
            <p:ph type="sldNum" sz="quarter" idx="12"/>
          </p:nvPr>
        </p:nvSpPr>
        <p:spPr>
          <a:xfrm>
            <a:off x="8755131" y="6545788"/>
            <a:ext cx="117020" cy="115416"/>
          </a:xfrm>
          <a:prstGeom prst="rect">
            <a:avLst/>
          </a:prstGeom>
        </p:spPr>
        <p:txBody>
          <a:bodyPr wrap="none"/>
          <a:lstStyle>
            <a:lvl1pPr>
              <a:defRPr sz="750"/>
            </a:lvl1pPr>
          </a:lstStyle>
          <a:p>
            <a:fld id="{A1A8B8B9-B651-4439-A868-E8F04EF81465}" type="slidenum">
              <a:rPr lang="en-US" kern="0" smtClean="0">
                <a:solidFill>
                  <a:srgbClr val="FFFFFF">
                    <a:lumMod val="75000"/>
                  </a:srgbClr>
                </a:solidFill>
                <a:ea typeface="ＭＳ Ｐゴシック"/>
                <a:cs typeface="Arial"/>
                <a:sym typeface="Arial"/>
              </a:rPr>
              <a:pPr/>
              <a:t>‹#›</a:t>
            </a:fld>
            <a:endParaRPr lang="en-US" kern="0" dirty="0">
              <a:solidFill>
                <a:srgbClr val="FFFFFF">
                  <a:lumMod val="75000"/>
                </a:srgbClr>
              </a:solidFill>
              <a:ea typeface="ＭＳ Ｐゴシック"/>
              <a:cs typeface="Arial"/>
              <a:sym typeface="Arial"/>
            </a:endParaRPr>
          </a:p>
        </p:txBody>
      </p:sp>
    </p:spTree>
    <p:extLst>
      <p:ext uri="{BB962C8B-B14F-4D97-AF65-F5344CB8AC3E}">
        <p14:creationId xmlns:p14="http://schemas.microsoft.com/office/powerpoint/2010/main" val="1041049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9" y="2055813"/>
            <a:ext cx="8224837"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a:solidFill>
                  <a:srgbClr val="326295">
                    <a:lumMod val="75000"/>
                  </a:srgbClr>
                </a:solidFill>
              </a:rPr>
              <a:pPr algn="r"/>
              <a:t>‹#›</a:t>
            </a:fld>
            <a:endParaRPr dirty="0">
              <a:solidFill>
                <a:srgbClr val="326295">
                  <a:lumMod val="75000"/>
                </a:srgbClr>
              </a:solidFill>
            </a:endParaRPr>
          </a:p>
        </p:txBody>
      </p:sp>
    </p:spTree>
    <p:extLst>
      <p:ext uri="{BB962C8B-B14F-4D97-AF65-F5344CB8AC3E}">
        <p14:creationId xmlns:p14="http://schemas.microsoft.com/office/powerpoint/2010/main" val="1199253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342900" y="1143000"/>
            <a:ext cx="8503920" cy="4846320"/>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p:txBody>
          <a:bodyPr/>
          <a:lstStyle>
            <a:lvl1pPr>
              <a:defRPr baseline="0"/>
            </a:lvl1pPr>
          </a:lstStyle>
          <a:p>
            <a:r>
              <a:rPr lang="en-US" dirty="0"/>
              <a:t>The Title and Content Layout Is Used for Bullet Lists, Tables, Graphs, SmartArt, or Pictures</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
        <p:nvSpPr>
          <p:cNvPr id="22" name="Source Placeholder"/>
          <p:cNvSpPr>
            <a:spLocks noGrp="1"/>
          </p:cNvSpPr>
          <p:nvPr>
            <p:ph type="body" sz="quarter" idx="13" hasCustomPrompt="1"/>
          </p:nvPr>
        </p:nvSpPr>
        <p:spPr>
          <a:xfrm>
            <a:off x="342900" y="6135624"/>
            <a:ext cx="8503920"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Tree>
    <p:extLst>
      <p:ext uri="{BB962C8B-B14F-4D97-AF65-F5344CB8AC3E}">
        <p14:creationId xmlns:p14="http://schemas.microsoft.com/office/powerpoint/2010/main" val="3705896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8" y="2055813"/>
            <a:ext cx="8224837"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612594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61745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493959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1"/>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153162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799520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Graphic">
    <p:spTree>
      <p:nvGrpSpPr>
        <p:cNvPr id="1" name=""/>
        <p:cNvGrpSpPr/>
        <p:nvPr/>
      </p:nvGrpSpPr>
      <p:grpSpPr>
        <a:xfrm>
          <a:off x="0" y="0"/>
          <a:ext cx="0" cy="0"/>
          <a:chOff x="0" y="0"/>
          <a:chExt cx="0" cy="0"/>
        </a:xfrm>
      </p:grpSpPr>
      <p:grpSp>
        <p:nvGrpSpPr>
          <p:cNvPr id="4" name="Group 3"/>
          <p:cNvGrpSpPr/>
          <p:nvPr userDrawn="1"/>
        </p:nvGrpSpPr>
        <p:grpSpPr>
          <a:xfrm>
            <a:off x="0" y="0"/>
            <a:ext cx="9235440" cy="6913014"/>
            <a:chOff x="0" y="0"/>
            <a:chExt cx="9235440" cy="6913014"/>
          </a:xfrm>
        </p:grpSpPr>
        <p:pic>
          <p:nvPicPr>
            <p:cNvPr id="5" name="Picture 4" descr="2201 AIR Corporate Template Bkg Slide.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96" t="312" r="170" b="348"/>
            <a:stretch/>
          </p:blipFill>
          <p:spPr>
            <a:xfrm>
              <a:off x="0" y="0"/>
              <a:ext cx="9235440" cy="6913014"/>
            </a:xfrm>
            <a:prstGeom prst="rect">
              <a:avLst/>
            </a:prstGeom>
          </p:spPr>
        </p:pic>
        <p:sp>
          <p:nvSpPr>
            <p:cNvPr id="6" name="Rectangle 5"/>
            <p:cNvSpPr/>
            <p:nvPr userDrawn="1"/>
          </p:nvSpPr>
          <p:spPr bwMode="gray">
            <a:xfrm>
              <a:off x="0" y="1701579"/>
              <a:ext cx="923544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prstClr val="white"/>
                </a:solidFill>
              </a:endParaRPr>
            </a:p>
          </p:txBody>
        </p:sp>
      </p:grpSp>
      <p:sp>
        <p:nvSpPr>
          <p:cNvPr id="3" name="Title 2"/>
          <p:cNvSpPr>
            <a:spLocks noGrp="1"/>
          </p:cNvSpPr>
          <p:nvPr>
            <p:ph type="title"/>
          </p:nvPr>
        </p:nvSpPr>
        <p:spPr/>
        <p:txBody>
          <a:bodyPr anchor="t" anchorCtr="0"/>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127375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8" y="2055813"/>
            <a:ext cx="8224837"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746860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83811" y="905710"/>
            <a:ext cx="8228413" cy="178510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lumMod val="75000"/>
                  </a:schemeClr>
                </a:solidFill>
              </a:defRPr>
            </a:lvl1p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687388" y="2938998"/>
            <a:ext cx="8224837" cy="2486835"/>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0693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7" name="Rectangle 6"/>
          <p:cNvSpPr/>
          <p:nvPr userDrawn="1"/>
        </p:nvSpPr>
        <p:spPr>
          <a:xfrm>
            <a:off x="0" y="5408341"/>
            <a:ext cx="9144000" cy="144965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wheel_light.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454" t="9057" b="23703"/>
          <a:stretch/>
        </p:blipFill>
        <p:spPr>
          <a:xfrm>
            <a:off x="-1" y="0"/>
            <a:ext cx="5636951" cy="6858001"/>
          </a:xfrm>
          <a:prstGeom prst="rect">
            <a:avLst/>
          </a:prstGeom>
        </p:spPr>
      </p:pic>
      <p:sp>
        <p:nvSpPr>
          <p:cNvPr id="2" name="Title 1"/>
          <p:cNvSpPr>
            <a:spLocks noGrp="1"/>
          </p:cNvSpPr>
          <p:nvPr>
            <p:ph type="title" hasCustomPrompt="1"/>
          </p:nvPr>
        </p:nvSpPr>
        <p:spPr>
          <a:xfrm>
            <a:off x="722313" y="3535838"/>
            <a:ext cx="7772400" cy="1362075"/>
          </a:xfrm>
        </p:spPr>
        <p:txBody>
          <a:bodyPr anchor="t">
            <a:normAutofit/>
          </a:bodyPr>
          <a:lstStyle>
            <a:lvl1pPr algn="l">
              <a:defRPr sz="4400" b="1" i="1" cap="none" baseline="0">
                <a:solidFill>
                  <a:srgbClr val="E47F13"/>
                </a:solidFill>
                <a:effectLst/>
              </a:defRPr>
            </a:lvl1pPr>
          </a:lstStyle>
          <a:p>
            <a:r>
              <a:rPr lang="en-US" dirty="0"/>
              <a:t>Click to Edit Master Title Style</a:t>
            </a:r>
          </a:p>
        </p:txBody>
      </p:sp>
      <p:sp>
        <p:nvSpPr>
          <p:cNvPr id="4" name="Date Placeholder 3"/>
          <p:cNvSpPr>
            <a:spLocks noGrp="1"/>
          </p:cNvSpPr>
          <p:nvPr>
            <p:ph type="dt" sz="half" idx="10"/>
          </p:nvPr>
        </p:nvSpPr>
        <p:spPr>
          <a:xfrm>
            <a:off x="1485900" y="6356350"/>
            <a:ext cx="1332574" cy="365125"/>
          </a:xfrm>
          <a:prstGeom prst="rect">
            <a:avLst/>
          </a:prstGeom>
        </p:spPr>
        <p:txBody>
          <a:bodyPr/>
          <a:lstStyle>
            <a:lvl1pPr>
              <a:defRPr b="1">
                <a:solidFill>
                  <a:schemeClr val="bg1"/>
                </a:solidFill>
              </a:defRPr>
            </a:lvl1pPr>
          </a:lstStyle>
          <a:p>
            <a:fld id="{C22B7696-F562-4F47-9437-D675BB36298F}" type="datetime1">
              <a:rPr lang="en-US" smtClean="0"/>
              <a:t>5/16/2019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b="1">
                <a:solidFill>
                  <a:schemeClr val="bg1"/>
                </a:solidFill>
              </a:defRPr>
            </a:lvl1pPr>
          </a:lstStyle>
          <a:p>
            <a:r>
              <a:rPr lang="en-US" dirty="0"/>
              <a:t>DRAFT</a:t>
            </a:r>
          </a:p>
        </p:txBody>
      </p:sp>
      <p:sp>
        <p:nvSpPr>
          <p:cNvPr id="6" name="Slide Number Placeholder 5"/>
          <p:cNvSpPr>
            <a:spLocks noGrp="1"/>
          </p:cNvSpPr>
          <p:nvPr>
            <p:ph type="sldNum" sz="quarter" idx="12"/>
          </p:nvPr>
        </p:nvSpPr>
        <p:spPr/>
        <p:txBody>
          <a:bodyPr/>
          <a:lstStyle>
            <a:lvl1pPr>
              <a:defRPr b="1">
                <a:solidFill>
                  <a:schemeClr val="bg1"/>
                </a:solidFill>
              </a:defRPr>
            </a:lvl1pPr>
          </a:lstStyle>
          <a:p>
            <a:fld id="{F2B5C535-1E55-594F-BF08-B4493BBB7B5D}" type="slidenum">
              <a:rPr lang="en-US" smtClean="0"/>
              <a:pPr/>
              <a:t>‹#›</a:t>
            </a:fld>
            <a:endParaRPr lang="en-US" dirty="0"/>
          </a:p>
        </p:txBody>
      </p:sp>
      <p:pic>
        <p:nvPicPr>
          <p:cNvPr id="12" name="Picture 11" descr="framework_smal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326743"/>
            <a:ext cx="1002211" cy="984931"/>
          </a:xfrm>
          <a:prstGeom prst="rect">
            <a:avLst/>
          </a:prstGeom>
        </p:spPr>
      </p:pic>
      <p:sp>
        <p:nvSpPr>
          <p:cNvPr id="3" name="Text Placeholder 2"/>
          <p:cNvSpPr>
            <a:spLocks noGrp="1"/>
          </p:cNvSpPr>
          <p:nvPr>
            <p:ph type="body" idx="1" hasCustomPrompt="1"/>
          </p:nvPr>
        </p:nvSpPr>
        <p:spPr>
          <a:xfrm>
            <a:off x="722313" y="2035651"/>
            <a:ext cx="7772400" cy="1500187"/>
          </a:xfrm>
        </p:spPr>
        <p:txBody>
          <a:bodyPr anchor="b">
            <a:normAutofit/>
          </a:bodyPr>
          <a:lstStyle>
            <a:lvl1pPr marL="0" indent="0">
              <a:buNone/>
              <a:defRPr sz="2800" b="1">
                <a:solidFill>
                  <a:srgbClr val="3D78B4"/>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96855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47790"/>
            <a:ext cx="4038600" cy="4792663"/>
          </a:xfrm>
        </p:spPr>
        <p:txBody>
          <a:bodyPr/>
          <a:lstStyle>
            <a:lvl1pPr marL="282575" indent="-282575">
              <a:spcBef>
                <a:spcPts val="0"/>
              </a:spcBef>
              <a:spcAft>
                <a:spcPts val="1200"/>
              </a:spcAft>
              <a:defRPr sz="2800" b="1">
                <a:solidFill>
                  <a:schemeClr val="tx1"/>
                </a:solidFill>
              </a:defRPr>
            </a:lvl1pPr>
            <a:lvl2pPr>
              <a:spcBef>
                <a:spcPts val="0"/>
              </a:spcBef>
              <a:spcAft>
                <a:spcPts val="1200"/>
              </a:spcAft>
              <a:defRPr sz="2400">
                <a:solidFill>
                  <a:schemeClr val="tx1"/>
                </a:solidFill>
              </a:defRPr>
            </a:lvl2pPr>
            <a:lvl3pPr>
              <a:spcBef>
                <a:spcPts val="0"/>
              </a:spcBef>
              <a:spcAft>
                <a:spcPts val="1200"/>
              </a:spcAft>
              <a:defRPr sz="2000">
                <a:solidFill>
                  <a:schemeClr val="tx1"/>
                </a:solidFill>
              </a:defRPr>
            </a:lvl3pPr>
            <a:lvl4pPr>
              <a:spcBef>
                <a:spcPts val="0"/>
              </a:spcBef>
              <a:spcAft>
                <a:spcPts val="1200"/>
              </a:spcAft>
              <a:defRPr sz="1800">
                <a:solidFill>
                  <a:schemeClr val="tx1"/>
                </a:solidFill>
              </a:defRPr>
            </a:lvl4pPr>
            <a:lvl5pPr>
              <a:spcBef>
                <a:spcPts val="0"/>
              </a:spcBef>
              <a:spcAft>
                <a:spcPts val="1200"/>
              </a:spcAft>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47790"/>
            <a:ext cx="4038600" cy="4792663"/>
          </a:xfrm>
        </p:spPr>
        <p:txBody>
          <a:bodyPr/>
          <a:lstStyle>
            <a:lvl1pPr marL="282575" indent="-282575">
              <a:spcBef>
                <a:spcPts val="0"/>
              </a:spcBef>
              <a:spcAft>
                <a:spcPts val="1200"/>
              </a:spcAft>
              <a:defRPr sz="2800" b="1"/>
            </a:lvl1pPr>
            <a:lvl2pPr>
              <a:spcBef>
                <a:spcPts val="0"/>
              </a:spcBef>
              <a:spcAft>
                <a:spcPts val="1200"/>
              </a:spcAft>
              <a:defRPr sz="2400"/>
            </a:lvl2pPr>
            <a:lvl3pPr>
              <a:spcBef>
                <a:spcPts val="0"/>
              </a:spcBef>
              <a:spcAft>
                <a:spcPts val="1200"/>
              </a:spcAft>
              <a:defRPr sz="2000"/>
            </a:lvl3pPr>
            <a:lvl4pPr>
              <a:spcBef>
                <a:spcPts val="0"/>
              </a:spcBef>
              <a:spcAft>
                <a:spcPts val="1200"/>
              </a:spcAft>
              <a:defRPr sz="1800"/>
            </a:lvl4pPr>
            <a:lvl5pPr>
              <a:spcBef>
                <a:spcPts val="0"/>
              </a:spcBef>
              <a:spcAft>
                <a:spcPts val="1200"/>
              </a:spcAft>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485899" y="6356350"/>
            <a:ext cx="1366157" cy="365125"/>
          </a:xfrm>
          <a:prstGeom prst="rect">
            <a:avLst/>
          </a:prstGeom>
        </p:spPr>
        <p:txBody>
          <a:bodyPr/>
          <a:lstStyle/>
          <a:p>
            <a:fld id="{0511BA87-0527-474A-9838-8E4EBA00D5C4}" type="datetime1">
              <a:rPr lang="en-US" smtClean="0"/>
              <a:t>5/16/2019</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dirty="0"/>
              <a:t>DRAFT</a:t>
            </a:r>
          </a:p>
        </p:txBody>
      </p:sp>
      <p:sp>
        <p:nvSpPr>
          <p:cNvPr id="7" name="Slide Number Placeholder 6"/>
          <p:cNvSpPr>
            <a:spLocks noGrp="1"/>
          </p:cNvSpPr>
          <p:nvPr>
            <p:ph type="sldNum" sz="quarter" idx="12"/>
          </p:nvPr>
        </p:nvSpPr>
        <p:spPr/>
        <p:txBody>
          <a:bodyPr/>
          <a:lstStyle/>
          <a:p>
            <a:fld id="{F2B5C535-1E55-594F-BF08-B4493BBB7B5D}" type="slidenum">
              <a:rPr lang="en-US" smtClean="0"/>
              <a:t>‹#›</a:t>
            </a:fld>
            <a:endParaRPr lang="en-US" dirty="0"/>
          </a:p>
        </p:txBody>
      </p:sp>
      <p:pic>
        <p:nvPicPr>
          <p:cNvPr id="20" name="Picture 19" descr="framework_smal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2149" y="6231887"/>
            <a:ext cx="498410" cy="489816"/>
          </a:xfrm>
          <a:prstGeom prst="rect">
            <a:avLst/>
          </a:prstGeom>
        </p:spPr>
      </p:pic>
      <p:sp>
        <p:nvSpPr>
          <p:cNvPr id="21" name="Title 1"/>
          <p:cNvSpPr>
            <a:spLocks noGrp="1"/>
          </p:cNvSpPr>
          <p:nvPr>
            <p:ph type="title"/>
          </p:nvPr>
        </p:nvSpPr>
        <p:spPr>
          <a:xfrm>
            <a:off x="457200" y="105153"/>
            <a:ext cx="8229600" cy="845538"/>
          </a:xfrm>
        </p:spPr>
        <p:txBody>
          <a:bodyPr>
            <a:normAutofit/>
          </a:bodyPr>
          <a:lstStyle>
            <a:lvl1pPr>
              <a:defRPr sz="3600" i="0">
                <a:solidFill>
                  <a:srgbClr val="3D78B4"/>
                </a:solidFill>
              </a:defRPr>
            </a:lvl1pPr>
          </a:lstStyle>
          <a:p>
            <a:r>
              <a:rPr lang="en-US" dirty="0"/>
              <a:t>Click to edit Master title style</a:t>
            </a:r>
          </a:p>
        </p:txBody>
      </p:sp>
      <p:sp>
        <p:nvSpPr>
          <p:cNvPr id="22" name="Rectangle 21"/>
          <p:cNvSpPr/>
          <p:nvPr userDrawn="1"/>
        </p:nvSpPr>
        <p:spPr>
          <a:xfrm>
            <a:off x="0" y="1030750"/>
            <a:ext cx="9144000" cy="31750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academics_ico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435" y="1030750"/>
            <a:ext cx="319284" cy="319284"/>
          </a:xfrm>
          <a:prstGeom prst="rect">
            <a:avLst/>
          </a:prstGeom>
        </p:spPr>
      </p:pic>
      <p:pic>
        <p:nvPicPr>
          <p:cNvPr id="24" name="Picture 23" descr="personalqualities_icon.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71982" y="1030750"/>
            <a:ext cx="317500" cy="317500"/>
          </a:xfrm>
          <a:prstGeom prst="rect">
            <a:avLst/>
          </a:prstGeom>
        </p:spPr>
      </p:pic>
      <p:pic>
        <p:nvPicPr>
          <p:cNvPr id="25" name="Picture 24" descr="systemsthinking_icon.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5179" y="1030750"/>
            <a:ext cx="321081" cy="321081"/>
          </a:xfrm>
          <a:prstGeom prst="rect">
            <a:avLst/>
          </a:prstGeom>
        </p:spPr>
      </p:pic>
    </p:spTree>
    <p:extLst>
      <p:ext uri="{BB962C8B-B14F-4D97-AF65-F5344CB8AC3E}">
        <p14:creationId xmlns:p14="http://schemas.microsoft.com/office/powerpoint/2010/main" val="450772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389" y="2055813"/>
            <a:ext cx="8224836" cy="3794125"/>
          </a:xfrm>
          <a:prstGeom prst="rect">
            <a:avLst/>
          </a:prstGeom>
        </p:spPr>
        <p:txBody>
          <a:bodyPr/>
          <a:lstStyle>
            <a:lvl1pPr marL="457200" indent="-457200">
              <a:buNone/>
              <a:defRPr sz="1800">
                <a:solidFill>
                  <a:schemeClr val="tx2">
                    <a:lumMod val="75000"/>
                  </a:schemeClr>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dirty="0"/>
              <a:t>Click to edit Master text</a:t>
            </a:r>
          </a:p>
        </p:txBody>
      </p:sp>
      <p:sp>
        <p:nvSpPr>
          <p:cNvPr id="5" name="Title 4"/>
          <p:cNvSpPr>
            <a:spLocks noGrp="1"/>
          </p:cNvSpPr>
          <p:nvPr>
            <p:ph type="title"/>
          </p:nvPr>
        </p:nvSpPr>
        <p:spPr/>
        <p:txBody>
          <a:bodyPr/>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580006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Large Graphic">
    <p:spTree>
      <p:nvGrpSpPr>
        <p:cNvPr id="1" name=""/>
        <p:cNvGrpSpPr/>
        <p:nvPr/>
      </p:nvGrpSpPr>
      <p:grpSpPr>
        <a:xfrm>
          <a:off x="0" y="0"/>
          <a:ext cx="0" cy="0"/>
          <a:chOff x="0" y="0"/>
          <a:chExt cx="0" cy="0"/>
        </a:xfrm>
      </p:grpSpPr>
      <p:sp>
        <p:nvSpPr>
          <p:cNvPr id="7" name="Rectangle 6"/>
          <p:cNvSpPr/>
          <p:nvPr userDrawn="1"/>
        </p:nvSpPr>
        <p:spPr bwMode="gray">
          <a:xfrm>
            <a:off x="0" y="1701579"/>
            <a:ext cx="914400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prstClr val="white"/>
              </a:solidFill>
            </a:endParaRPr>
          </a:p>
        </p:txBody>
      </p:sp>
      <p:sp>
        <p:nvSpPr>
          <p:cNvPr id="2" name="Title 1"/>
          <p:cNvSpPr>
            <a:spLocks noGrp="1"/>
          </p:cNvSpPr>
          <p:nvPr>
            <p:ph type="title"/>
          </p:nvPr>
        </p:nvSpPr>
        <p:spPr>
          <a:xfrm>
            <a:off x="114300" y="314394"/>
            <a:ext cx="8915400" cy="659273"/>
          </a:xfrm>
        </p:spPr>
        <p:txBody>
          <a:bodyPr/>
          <a:lstStyle>
            <a:lvl1pPr algn="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a:t>
            </a:fld>
            <a:endParaRPr lang="en-US" dirty="0"/>
          </a:p>
        </p:txBody>
      </p:sp>
      <p:sp>
        <p:nvSpPr>
          <p:cNvPr id="6" name="Content Placeholder 5"/>
          <p:cNvSpPr>
            <a:spLocks noGrp="1"/>
          </p:cNvSpPr>
          <p:nvPr>
            <p:ph sz="quarter" idx="11"/>
          </p:nvPr>
        </p:nvSpPr>
        <p:spPr>
          <a:xfrm>
            <a:off x="114300" y="1125537"/>
            <a:ext cx="8915400"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874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83811" y="905710"/>
            <a:ext cx="8228413" cy="178510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lumMod val="75000"/>
                  </a:schemeClr>
                </a:solidFill>
              </a:defRPr>
            </a:lvl1p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687388" y="2938998"/>
            <a:ext cx="8224837" cy="2486835"/>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632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493959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041849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Graphic">
    <p:spTree>
      <p:nvGrpSpPr>
        <p:cNvPr id="1" name=""/>
        <p:cNvGrpSpPr/>
        <p:nvPr/>
      </p:nvGrpSpPr>
      <p:grpSpPr>
        <a:xfrm>
          <a:off x="0" y="0"/>
          <a:ext cx="0" cy="0"/>
          <a:chOff x="0" y="0"/>
          <a:chExt cx="0" cy="0"/>
        </a:xfrm>
      </p:grpSpPr>
      <p:sp>
        <p:nvSpPr>
          <p:cNvPr id="7" name="Rectangle 6"/>
          <p:cNvSpPr/>
          <p:nvPr userDrawn="1"/>
        </p:nvSpPr>
        <p:spPr bwMode="gray">
          <a:xfrm>
            <a:off x="0" y="1701579"/>
            <a:ext cx="914400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prstClr val="white"/>
              </a:solidFill>
            </a:endParaRPr>
          </a:p>
        </p:txBody>
      </p:sp>
      <p:sp>
        <p:nvSpPr>
          <p:cNvPr id="2" name="Title 1"/>
          <p:cNvSpPr>
            <a:spLocks noGrp="1"/>
          </p:cNvSpPr>
          <p:nvPr>
            <p:ph type="title"/>
          </p:nvPr>
        </p:nvSpPr>
        <p:spPr>
          <a:xfrm>
            <a:off x="114300" y="314394"/>
            <a:ext cx="8915400" cy="659273"/>
          </a:xfrm>
        </p:spPr>
        <p:txBody>
          <a:bodyPr/>
          <a:lstStyle>
            <a:lvl1pPr algn="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a:t>
            </a:fld>
            <a:endParaRPr lang="en-US" dirty="0"/>
          </a:p>
        </p:txBody>
      </p:sp>
      <p:sp>
        <p:nvSpPr>
          <p:cNvPr id="6" name="Content Placeholder 5"/>
          <p:cNvSpPr>
            <a:spLocks noGrp="1"/>
          </p:cNvSpPr>
          <p:nvPr>
            <p:ph sz="quarter" idx="11"/>
          </p:nvPr>
        </p:nvSpPr>
        <p:spPr>
          <a:xfrm>
            <a:off x="114300" y="1125537"/>
            <a:ext cx="8915400"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4591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83812" y="1921374"/>
            <a:ext cx="8228413" cy="769441"/>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a:xfrm>
            <a:off x="6419850" y="6709227"/>
            <a:ext cx="2492375" cy="123111"/>
          </a:xfrm>
          <a:prstGeom prst="rect">
            <a:avLst/>
          </a:prstGeom>
        </p:spPr>
        <p:txBody>
          <a:bodyPr/>
          <a:lstStyle>
            <a:lvl1pPr>
              <a:defRPr>
                <a:solidFill>
                  <a:schemeClr val="tx2">
                    <a:lumMod val="75000"/>
                  </a:schemeClr>
                </a:solidFill>
              </a:defRPr>
            </a:lvl1pPr>
          </a:lstStyle>
          <a:p>
            <a:endParaRPr lang="en-US" dirty="0">
              <a:solidFill>
                <a:srgbClr val="326295">
                  <a:lumMod val="75000"/>
                </a:srgbClr>
              </a:solidFill>
            </a:endParaRPr>
          </a:p>
        </p:txBody>
      </p:sp>
      <p:sp>
        <p:nvSpPr>
          <p:cNvPr id="4" name="Footer Placeholder 3"/>
          <p:cNvSpPr>
            <a:spLocks noGrp="1"/>
          </p:cNvSpPr>
          <p:nvPr>
            <p:ph type="ftr" sz="quarter" idx="11"/>
          </p:nvPr>
        </p:nvSpPr>
        <p:spPr>
          <a:xfrm>
            <a:off x="5328341" y="6567846"/>
            <a:ext cx="3583885" cy="123111"/>
          </a:xfrm>
          <a:prstGeom prst="rect">
            <a:avLst/>
          </a:prstGeom>
        </p:spPr>
        <p:txBody>
          <a:bodyPr/>
          <a:lstStyle/>
          <a:p>
            <a:endParaRPr lang="en-US" dirty="0">
              <a:solidFill>
                <a:srgbClr val="000000">
                  <a:tint val="75000"/>
                </a:srgbClr>
              </a:solidFill>
            </a:endParaRPr>
          </a:p>
        </p:txBody>
      </p:sp>
      <p:sp>
        <p:nvSpPr>
          <p:cNvPr id="6" name="Text Placeholder 5"/>
          <p:cNvSpPr>
            <a:spLocks noGrp="1"/>
          </p:cNvSpPr>
          <p:nvPr>
            <p:ph type="body" sz="quarter" idx="12"/>
          </p:nvPr>
        </p:nvSpPr>
        <p:spPr>
          <a:xfrm>
            <a:off x="687389" y="2938999"/>
            <a:ext cx="8224837" cy="1969770"/>
          </a:xfrm>
        </p:spPr>
        <p:txBody>
          <a:bodyPr/>
          <a:lstStyle>
            <a:lvl1pPr>
              <a:defRPr>
                <a:solidFill>
                  <a:schemeClr val="bg1">
                    <a:lumMod val="75000"/>
                  </a:schemeClr>
                </a:solidFill>
              </a:defRPr>
            </a:lvl1pPr>
            <a:lvl2pPr>
              <a:defRPr sz="1800">
                <a:solidFill>
                  <a:schemeClr val="bg1"/>
                </a:solidFill>
              </a:defRPr>
            </a:lvl2pPr>
            <a:lvl3pPr>
              <a:defRPr sz="1500">
                <a:solidFill>
                  <a:schemeClr val="bg1"/>
                </a:solidFill>
              </a:defRPr>
            </a:lvl3pPr>
            <a:lvl4pPr marL="0" indent="0">
              <a:defRPr sz="1200">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81169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3.jpeg"/><Relationship Id="rId5" Type="http://schemas.openxmlformats.org/officeDocument/2006/relationships/slideLayout" Target="../slideLayouts/slideLayout8.xml"/><Relationship Id="rId10" Type="http://schemas.openxmlformats.org/officeDocument/2006/relationships/theme" Target="../theme/theme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5.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5.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2997 CCRS PPT Template_Title_012513 d2.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bwMode="gray">
          <a:xfrm>
            <a:off x="687388" y="3498320"/>
            <a:ext cx="8229600" cy="769441"/>
          </a:xfrm>
          <a:prstGeom prst="rect">
            <a:avLst/>
          </a:prstGeom>
          <a:noFill/>
          <a:ln w="9525">
            <a:noFill/>
            <a:miter lim="800000"/>
            <a:headEnd/>
            <a:tailEnd/>
          </a:ln>
        </p:spPr>
        <p:txBody>
          <a:bodyPr vert="horz" wrap="square" lIns="0" tIns="45720" rIns="0" bIns="45720" numCol="1" anchor="b" anchorCtr="0" compatLnSpc="1">
            <a:prstTxWarp prst="textNoShape">
              <a:avLst/>
            </a:prstTxWarp>
            <a:spAutoFit/>
          </a:bodyPr>
          <a:lstStyle/>
          <a:p>
            <a:pPr lvl="0" algn="l" eaLnBrk="0" fontAlgn="base" hangingPunct="0">
              <a:spcBef>
                <a:spcPts val="600"/>
              </a:spcBef>
              <a:spcAft>
                <a:spcPts val="600"/>
              </a:spcAft>
            </a:pPr>
            <a:r>
              <a:rPr lang="en-US"/>
              <a:t>Click to edit Master title style</a:t>
            </a:r>
            <a:endParaRPr lang="en-US" dirty="0"/>
          </a:p>
        </p:txBody>
      </p:sp>
      <p:sp>
        <p:nvSpPr>
          <p:cNvPr id="3" name="Text Placeholder 2"/>
          <p:cNvSpPr>
            <a:spLocks noGrp="1"/>
          </p:cNvSpPr>
          <p:nvPr>
            <p:ph type="body" idx="1"/>
          </p:nvPr>
        </p:nvSpPr>
        <p:spPr bwMode="gray">
          <a:xfrm>
            <a:off x="687388" y="4317471"/>
            <a:ext cx="8229600" cy="1194329"/>
          </a:xfrm>
          <a:prstGeom prst="rect">
            <a:avLst/>
          </a:prstGeom>
        </p:spPr>
        <p:txBody>
          <a:bodyPr lIns="0" rIns="0"/>
          <a:lstStyle/>
          <a:p>
            <a:pPr marL="0" lvl="0" indent="0" eaLnBrk="0" fontAlgn="base" hangingPunct="0">
              <a:spcAft>
                <a:spcPct val="0"/>
              </a:spcAft>
            </a:pPr>
            <a:r>
              <a:rPr lang="en-US" dirty="0"/>
              <a:t>Click to edit Master text styles</a:t>
            </a:r>
          </a:p>
        </p:txBody>
      </p:sp>
      <p:sp>
        <p:nvSpPr>
          <p:cNvPr id="6" name="Slide Number Placeholder 5"/>
          <p:cNvSpPr>
            <a:spLocks noGrp="1"/>
          </p:cNvSpPr>
          <p:nvPr>
            <p:ph type="sldNum" sz="quarter" idx="4"/>
          </p:nvPr>
        </p:nvSpPr>
        <p:spPr>
          <a:xfrm>
            <a:off x="8755130" y="6507316"/>
            <a:ext cx="157094" cy="153888"/>
          </a:xfrm>
          <a:prstGeom prst="rect">
            <a:avLst/>
          </a:prstGeom>
        </p:spPr>
        <p:txBody>
          <a:bodyPr vert="horz" wrap="none" lIns="0" tIns="0" rIns="0" bIns="0" rtlCol="0" anchor="ctr">
            <a:spAutoFit/>
          </a:bodyPr>
          <a:lstStyle>
            <a:lvl1pPr algn="r">
              <a:defRPr sz="1000">
                <a:solidFill>
                  <a:schemeClr val="bg1">
                    <a:lumMod val="75000"/>
                  </a:schemeClr>
                </a:solidFill>
              </a:defRPr>
            </a:lvl1pPr>
          </a:lstStyle>
          <a:p>
            <a:fld id="{A1A8B8B9-B651-4439-A868-E8F04EF81465}" type="slidenum">
              <a:rPr lang="en-US" smtClean="0"/>
              <a:pPr/>
              <a:t>‹#›</a:t>
            </a:fld>
            <a:endParaRPr lang="en-US" dirty="0"/>
          </a:p>
        </p:txBody>
      </p:sp>
    </p:spTree>
    <p:extLst>
      <p:ext uri="{BB962C8B-B14F-4D97-AF65-F5344CB8AC3E}">
        <p14:creationId xmlns:p14="http://schemas.microsoft.com/office/powerpoint/2010/main" val="2564931730"/>
      </p:ext>
    </p:extLst>
  </p:cSld>
  <p:clrMap bg1="lt1" tx1="dk1" bg2="lt2" tx2="dk2" accent1="accent1" accent2="accent2" accent3="accent3" accent4="accent4" accent5="accent5" accent6="accent6" hlink="hlink" folHlink="folHlink"/>
  <p:sldLayoutIdLst>
    <p:sldLayoutId id="2147484323" r:id="rId1"/>
    <p:sldLayoutId id="2147484341" r:id="rId2"/>
  </p:sldLayoutIdLst>
  <p:hf hdr="0" ftr="0" dt="0"/>
  <p:txStyles>
    <p:titleStyle>
      <a:lvl1pPr algn="ctr" defTabSz="914400" rtl="0" eaLnBrk="1" latinLnBrk="0" hangingPunct="1">
        <a:spcBef>
          <a:spcPct val="0"/>
        </a:spcBef>
        <a:buNone/>
        <a:defRPr lang="en-US" sz="4400" b="1" kern="1200" dirty="0" smtClean="0">
          <a:solidFill>
            <a:schemeClr val="bg1"/>
          </a:solidFill>
          <a:latin typeface="+mj-lt"/>
          <a:ea typeface="ＭＳ Ｐゴシック" charset="0"/>
          <a:cs typeface="+mj-cs"/>
        </a:defRPr>
      </a:lvl1pPr>
    </p:titleStyle>
    <p:bodyStyle>
      <a:lvl1pPr marL="342900" indent="-342900" algn="l" defTabSz="914400" rtl="0" eaLnBrk="1" latinLnBrk="0" hangingPunct="1">
        <a:spcBef>
          <a:spcPct val="20000"/>
        </a:spcBef>
        <a:buFont typeface="Arial" pitchFamily="34" charset="0"/>
        <a:buNone/>
        <a:defRPr lang="en-US" sz="3200" kern="1200" smtClean="0">
          <a:solidFill>
            <a:schemeClr val="bg1">
              <a:lumMod val="75000"/>
            </a:schemeClr>
          </a:solidFill>
          <a:latin typeface="+mn-lt"/>
          <a:ea typeface="ＭＳ Ｐゴシック" charset="0"/>
          <a:cs typeface="+mn-cs"/>
        </a:defRPr>
      </a:lvl1pPr>
      <a:lvl2pPr marL="742950" indent="-28575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lang="en-US" sz="1800" kern="1200" dirty="0" smtClean="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2997 CCRS PPT Template_Title_012513 d2.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51" name="Title Placeholder 1"/>
          <p:cNvSpPr>
            <a:spLocks noGrp="1"/>
          </p:cNvSpPr>
          <p:nvPr>
            <p:ph type="title"/>
          </p:nvPr>
        </p:nvSpPr>
        <p:spPr bwMode="gray">
          <a:xfrm>
            <a:off x="683811" y="1151931"/>
            <a:ext cx="8228417" cy="1538883"/>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endParaRPr lang="en-US" dirty="0"/>
          </a:p>
        </p:txBody>
      </p:sp>
      <p:sp>
        <p:nvSpPr>
          <p:cNvPr id="2052" name="Text Placeholder 2"/>
          <p:cNvSpPr>
            <a:spLocks noGrp="1"/>
          </p:cNvSpPr>
          <p:nvPr>
            <p:ph type="body" idx="1"/>
          </p:nvPr>
        </p:nvSpPr>
        <p:spPr bwMode="gray">
          <a:xfrm>
            <a:off x="683893" y="2935823"/>
            <a:ext cx="8228331" cy="256070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text styles</a:t>
            </a:r>
          </a:p>
          <a:p>
            <a:pPr lvl="1"/>
            <a:endParaRPr lang="en-US" dirty="0"/>
          </a:p>
          <a:p>
            <a:pPr lvl="1"/>
            <a:endParaRPr lang="en-US" dirty="0"/>
          </a:p>
          <a:p>
            <a:pPr lvl="1"/>
            <a:r>
              <a:rPr lang="en-US" dirty="0"/>
              <a:t>Second level</a:t>
            </a:r>
          </a:p>
          <a:p>
            <a:pPr lvl="2"/>
            <a:r>
              <a:rPr lang="en-US" dirty="0"/>
              <a:t>Third level</a:t>
            </a:r>
          </a:p>
          <a:p>
            <a:pPr lvl="3"/>
            <a:r>
              <a:rPr lang="en-US" dirty="0"/>
              <a:t>Month 20XX</a:t>
            </a:r>
          </a:p>
        </p:txBody>
      </p:sp>
      <p:sp>
        <p:nvSpPr>
          <p:cNvPr id="2" name="Date Placeholder 1"/>
          <p:cNvSpPr>
            <a:spLocks noGrp="1"/>
          </p:cNvSpPr>
          <p:nvPr>
            <p:ph type="dt" sz="half" idx="2"/>
          </p:nvPr>
        </p:nvSpPr>
        <p:spPr bwMode="gray">
          <a:xfrm>
            <a:off x="6419849" y="6709225"/>
            <a:ext cx="2492375" cy="123111"/>
          </a:xfrm>
          <a:prstGeom prst="rect">
            <a:avLst/>
          </a:prstGeom>
        </p:spPr>
        <p:txBody>
          <a:bodyPr vert="horz" lIns="0" tIns="0" rIns="0" bIns="0" rtlCol="0" anchor="ctr">
            <a:spAutoFit/>
          </a:bodyPr>
          <a:lstStyle>
            <a:lvl1pPr algn="r">
              <a:defRPr sz="800">
                <a:solidFill>
                  <a:schemeClr val="bg1">
                    <a:lumMod val="50000"/>
                  </a:schemeClr>
                </a:solidFill>
                <a:latin typeface="Arial Narrow" pitchFamily="34" charset="0"/>
              </a:defRPr>
            </a:lvl1pPr>
          </a:lstStyle>
          <a:p>
            <a:endParaRPr lang="en-US" dirty="0"/>
          </a:p>
        </p:txBody>
      </p:sp>
      <p:sp>
        <p:nvSpPr>
          <p:cNvPr id="3" name="Footer Placeholder 2"/>
          <p:cNvSpPr>
            <a:spLocks noGrp="1"/>
          </p:cNvSpPr>
          <p:nvPr>
            <p:ph type="ftr" sz="quarter" idx="3"/>
          </p:nvPr>
        </p:nvSpPr>
        <p:spPr bwMode="gray">
          <a:xfrm>
            <a:off x="5328340" y="6567844"/>
            <a:ext cx="3583885" cy="123111"/>
          </a:xfrm>
          <a:prstGeom prst="rect">
            <a:avLst/>
          </a:prstGeom>
        </p:spPr>
        <p:txBody>
          <a:bodyPr vert="horz" lIns="0" tIns="0" rIns="0" bIns="0" rtlCol="0" anchor="ctr">
            <a:spAutoFit/>
          </a:bodyPr>
          <a:lstStyle>
            <a:lvl1pPr algn="r">
              <a:defRPr sz="800">
                <a:solidFill>
                  <a:schemeClr val="tx1">
                    <a:tint val="75000"/>
                  </a:schemeClr>
                </a:solidFill>
                <a:latin typeface="Arial Narrow" pitchFamily="34" charset="0"/>
              </a:defRPr>
            </a:lvl1pPr>
          </a:lstStyle>
          <a:p>
            <a:endParaRPr lang="en-US" dirty="0"/>
          </a:p>
        </p:txBody>
      </p:sp>
    </p:spTree>
    <p:extLst>
      <p:ext uri="{BB962C8B-B14F-4D97-AF65-F5344CB8AC3E}">
        <p14:creationId xmlns:p14="http://schemas.microsoft.com/office/powerpoint/2010/main" val="707296464"/>
      </p:ext>
    </p:extLst>
  </p:cSld>
  <p:clrMap bg1="lt1" tx1="dk1" bg2="lt2" tx2="dk2" accent1="accent1" accent2="accent2" accent3="accent3" accent4="accent4" accent5="accent5" accent6="accent6" hlink="hlink" folHlink="folHlink"/>
  <p:sldLayoutIdLst>
    <p:sldLayoutId id="2147484343" r:id="rId1"/>
  </p:sldLayoutIdLst>
  <p:hf hdr="0" ftr="0" dt="0"/>
  <p:txStyles>
    <p:titleStyle>
      <a:lvl1pPr algn="l" rtl="0" eaLnBrk="1" fontAlgn="base" hangingPunct="1">
        <a:spcBef>
          <a:spcPct val="0"/>
        </a:spcBef>
        <a:spcAft>
          <a:spcPct val="0"/>
        </a:spcAft>
        <a:defRPr sz="5000" b="1" kern="1200">
          <a:solidFill>
            <a:schemeClr val="bg1"/>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2997 CCRS PPT Template_Text_0125132 d2.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8755131" y="6507316"/>
            <a:ext cx="157094" cy="153888"/>
          </a:xfrm>
          <a:prstGeom prst="rect">
            <a:avLst/>
          </a:prstGeom>
          <a:noFill/>
        </p:spPr>
        <p:txBody>
          <a:bodyPr wrap="none" lIns="0" tIns="0" rIns="0" bIns="0" anchor="b" anchorCtr="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4299" r:id="rId1"/>
    <p:sldLayoutId id="2147484298" r:id="rId2"/>
    <p:sldLayoutId id="2147484318" r:id="rId3"/>
    <p:sldLayoutId id="2147484301" r:id="rId4"/>
    <p:sldLayoutId id="2147484324" r:id="rId5"/>
    <p:sldLayoutId id="2147484325" r:id="rId6"/>
    <p:sldLayoutId id="2147484326" r:id="rId7"/>
    <p:sldLayoutId id="2147484327" r:id="rId8"/>
    <p:sldLayoutId id="2147484329" r:id="rId9"/>
  </p:sldLayoutIdLst>
  <p:hf hdr="0" ftr="0" dt="0"/>
  <p:txStyles>
    <p:titleStyle>
      <a:lvl1pPr algn="l" rtl="0" eaLnBrk="0" fontAlgn="base" hangingPunct="0">
        <a:spcBef>
          <a:spcPct val="0"/>
        </a:spcBef>
        <a:spcAft>
          <a:spcPct val="0"/>
        </a:spcAft>
        <a:defRPr lang="en-US" sz="4800" kern="1200" dirty="0">
          <a:solidFill>
            <a:schemeClr val="tx1">
              <a:lumMod val="65000"/>
              <a:lumOff val="3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2997 CCRS PPT Template_Contact_012513 d2.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idx="1"/>
          </p:nvPr>
        </p:nvSpPr>
        <p:spPr bwMode="gray">
          <a:xfrm>
            <a:off x="687387" y="2055814"/>
            <a:ext cx="8224837" cy="347034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p:cNvSpPr>
            <a:spLocks noGrp="1"/>
          </p:cNvSpPr>
          <p:nvPr>
            <p:ph type="sldNum" sz="quarter" idx="4"/>
          </p:nvPr>
        </p:nvSpPr>
        <p:spPr bwMode="gray">
          <a:xfrm>
            <a:off x="8755131" y="6110288"/>
            <a:ext cx="157094" cy="153888"/>
          </a:xfrm>
          <a:prstGeom prst="rect">
            <a:avLst/>
          </a:prstGeom>
          <a:noFill/>
        </p:spPr>
        <p:txBody>
          <a:bodyPr wrap="none" lIns="0" tIns="0" rIns="0" bIns="0" anchor="b" anchorCtr="0">
            <a:spAutoFit/>
          </a:bodyPr>
          <a:lstStyle>
            <a:lvl1pPr>
              <a:defRPr lang="en-US" sz="1000" smtClean="0">
                <a:solidFill>
                  <a:schemeClr val="tx2">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4302" r:id="rId1"/>
  </p:sldLayoutIdLst>
  <p:hf hdr="0" ftr="0" dt="0"/>
  <p:txStyles>
    <p:titleStyle>
      <a:lvl1pPr algn="l" rtl="0" eaLnBrk="0" fontAlgn="base" hangingPunct="0">
        <a:spcBef>
          <a:spcPct val="0"/>
        </a:spcBef>
        <a:spcAft>
          <a:spcPct val="0"/>
        </a:spcAft>
        <a:defRPr sz="3200" kern="1200">
          <a:solidFill>
            <a:schemeClr val="bg1"/>
          </a:solidFill>
          <a:latin typeface="Franklin Gothic Demi" pitchFamily="34" charset="0"/>
          <a:ea typeface="ＭＳ Ｐゴシック" charset="-128"/>
          <a:cs typeface="ＭＳ Ｐゴシック" charset="-128"/>
        </a:defRPr>
      </a:lvl1pPr>
      <a:lvl2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2pPr>
      <a:lvl3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3pPr>
      <a:lvl4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4pPr>
      <a:lvl5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1pPr>
      <a:lvl2pPr marL="4572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2pPr>
      <a:lvl3pPr marL="9144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3pPr>
      <a:lvl4pPr marL="13716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4pPr>
      <a:lvl5pPr marL="1828800" indent="0" algn="l" rtl="0" eaLnBrk="0" fontAlgn="base" hangingPunct="0">
        <a:spcBef>
          <a:spcPts val="0"/>
        </a:spcBef>
        <a:spcAft>
          <a:spcPts val="0"/>
        </a:spcAft>
        <a:buClr>
          <a:srgbClr val="78A22F"/>
        </a:buClr>
        <a:buFont typeface="Arial" pitchFamily="34" charset="0"/>
        <a:buNone/>
        <a:defRPr sz="2000" kern="1200">
          <a:solidFill>
            <a:schemeClr val="bg1"/>
          </a:solidFill>
          <a:latin typeface="+mn-lt"/>
          <a:ea typeface="Arial"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bwMode="gray">
          <a:xfrm>
            <a:off x="0" y="0"/>
            <a:ext cx="9144000" cy="6858000"/>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8755131" y="6507316"/>
            <a:ext cx="157094" cy="153888"/>
          </a:xfrm>
          <a:prstGeom prst="rect">
            <a:avLst/>
          </a:prstGeom>
          <a:noFill/>
        </p:spPr>
        <p:txBody>
          <a:bodyPr wrap="none" lIns="0" tIns="0" rIns="0" bIns="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735948282"/>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Lst>
  <p:hf hdr="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7.png"/><Relationship Id="rId5" Type="http://schemas.openxmlformats.org/officeDocument/2006/relationships/hyperlink" Target="https://www.dropbox.com/sh/b7cmfmg86wk2575/AABojjezjoodzGBJWFbIa2sfa?dl=0&amp;preview=Complete+WBL+Manual_Printing+Caution_+Over+200+pages.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docs.google.com/document/d/1mf7SG_8OpYotoVoCKNi6j8luYKfEUb94WUU19UqiXuE/edit" TargetMode="External"/><Relationship Id="rId5" Type="http://schemas.openxmlformats.org/officeDocument/2006/relationships/image" Target="../media/image2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5.xml"/><Relationship Id="rId7" Type="http://schemas.openxmlformats.org/officeDocument/2006/relationships/diagramQuickStyle" Target="../diagrams/quickStyle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2.png"/><Relationship Id="rId4" Type="http://schemas.openxmlformats.org/officeDocument/2006/relationships/notesSlide" Target="../notesSlides/notesSlide14.xml"/><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docs.google.com/document/d/1mf7SG_8OpYotoVoCKNi6j8luYKfEUb94WUU19UqiXuE/edit" TargetMode="External"/><Relationship Id="rId5" Type="http://schemas.openxmlformats.org/officeDocument/2006/relationships/image" Target="../media/image3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education.ohio.gov/getattachment/Topics/Career-Tech/Career-Connections/Work-Based-Learning/Work-Based-Learning-for-Schools-and-Educators/Suggest-Components-of-a-WBL-Portfolio.docx.aspx" TargetMode="External"/><Relationship Id="rId5" Type="http://schemas.openxmlformats.org/officeDocument/2006/relationships/image" Target="../media/image3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www.dropbox.com/sh/b7cmfmg86wk2575/AABojjezjoodzGBJWFbIa2sfa?dl=0&amp;preview=Complete+WBL+Manual_Printing+Caution_+Over+200+pages.pdf" TargetMode="External"/><Relationship Id="rId5" Type="http://schemas.openxmlformats.org/officeDocument/2006/relationships/image" Target="../media/image3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40.svg"/><Relationship Id="rId3" Type="http://schemas.openxmlformats.org/officeDocument/2006/relationships/slideLayout" Target="../slideLayouts/slideLayout5.xml"/><Relationship Id="rId7" Type="http://schemas.openxmlformats.org/officeDocument/2006/relationships/diagramQuickStyle" Target="../diagrams/quickStyle4.xml"/><Relationship Id="rId12" Type="http://schemas.openxmlformats.org/officeDocument/2006/relationships/image" Target="../media/image39.png"/><Relationship Id="rId2" Type="http://schemas.openxmlformats.org/officeDocument/2006/relationships/audio" Target="../media/media24.m4a"/><Relationship Id="rId16" Type="http://schemas.openxmlformats.org/officeDocument/2006/relationships/image" Target="../media/image12.png"/><Relationship Id="rId1" Type="http://schemas.microsoft.com/office/2007/relationships/media" Target="../media/media24.m4a"/><Relationship Id="rId6" Type="http://schemas.openxmlformats.org/officeDocument/2006/relationships/diagramLayout" Target="../diagrams/layout4.xml"/><Relationship Id="rId11" Type="http://schemas.openxmlformats.org/officeDocument/2006/relationships/image" Target="../media/image26.svg"/><Relationship Id="rId5" Type="http://schemas.openxmlformats.org/officeDocument/2006/relationships/diagramData" Target="../diagrams/data4.xml"/><Relationship Id="rId15" Type="http://schemas.openxmlformats.org/officeDocument/2006/relationships/image" Target="../media/image42.svg"/><Relationship Id="rId10" Type="http://schemas.openxmlformats.org/officeDocument/2006/relationships/image" Target="../media/image38.png"/><Relationship Id="rId4" Type="http://schemas.openxmlformats.org/officeDocument/2006/relationships/notesSlide" Target="../notesSlides/notesSlide24.xml"/><Relationship Id="rId9" Type="http://schemas.microsoft.com/office/2007/relationships/diagramDrawing" Target="../diagrams/drawing4.xml"/><Relationship Id="rId1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docs.google.com/document/d/1mf7SG_8OpYotoVoCKNi6j8luYKfEUb94WUU19UqiXuE/edit" TargetMode="External"/><Relationship Id="rId5" Type="http://schemas.openxmlformats.org/officeDocument/2006/relationships/image" Target="../media/image3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5.xml"/><Relationship Id="rId7" Type="http://schemas.openxmlformats.org/officeDocument/2006/relationships/diagramQuickStyle" Target="../diagrams/quickStyle5.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2.png"/><Relationship Id="rId4" Type="http://schemas.openxmlformats.org/officeDocument/2006/relationships/notesSlide" Target="../notesSlides/notesSlide28.xml"/><Relationship Id="rId9" Type="http://schemas.microsoft.com/office/2007/relationships/diagramDrawing" Target="../diagrams/drawing5.xml"/></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8.xml"/><Relationship Id="rId7" Type="http://schemas.openxmlformats.org/officeDocument/2006/relationships/hyperlink" Target="https://cms.azed.gov/home/GetDocumentFile?id=589b44241130c10810eaeaf4" TargetMode="Externa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www.tn.gov/content/dam/tn/education/ccte/wbl/wbl_portfolio_rubric.pdf" TargetMode="External"/><Relationship Id="rId5" Type="http://schemas.openxmlformats.org/officeDocument/2006/relationships/image" Target="../media/image4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8.xml"/><Relationship Id="rId7" Type="http://schemas.openxmlformats.org/officeDocument/2006/relationships/hyperlink" Target="https://cms.azed.gov/home/GetDocumentFile?id=589b44241130c10810eaeaf4" TargetMode="Externa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s://doe.sd.gov/cte/documents/YI_Manual.pdf" TargetMode="External"/><Relationship Id="rId5" Type="http://schemas.openxmlformats.org/officeDocument/2006/relationships/image" Target="../media/image4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hyperlink" Target="https://www.dropbox.com/sh/b7cmfmg86wk2575/AABojjezjoodzGBJWFbIa2sfa?dl=0&amp;preview=Complete+WBL+Manual_Printing+Caution_+Over+200+pages.pdf"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hyperlink" Target="https://docs.google.com/document/d/1mf7SG_8OpYotoVoCKNi6j8luYKfEUb94WUU19UqiXuE/edit" TargetMode="External"/><Relationship Id="rId4" Type="http://schemas.openxmlformats.org/officeDocument/2006/relationships/hyperlink" Target="http://files.eric.ed.gov/fulltext/ED398588.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education.ohio.gov/getattachment/Topics/Career-Tech/Career-Connections/Work-Based-Learning/Work-Based-Learning-for-Students-and-Familes/Student-Reflection-Questions.docx.aspx"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hyperlink" Target="https://doe.sd.gov/cte/documents/YI_Manual.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tn.gov/content/dam/tn/education/ccte/wbl/wbl_portfolio_rubric.pdf"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hyperlink" Target="https://www.cjlt.ca/index.php/cjlt/article/view/26489/19671"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mailto:ccrscenter@air.org"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Layout" Target="../slideLayouts/slideLayout6.xml"/><Relationship Id="rId7"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5.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2.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5.xml"/><Relationship Id="rId7" Type="http://schemas.openxmlformats.org/officeDocument/2006/relationships/diagramQuickStyle" Target="../diagrams/quickStyle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2.png"/><Relationship Id="rId4" Type="http://schemas.openxmlformats.org/officeDocument/2006/relationships/notesSlide" Target="../notesSlides/notesSlide9.xml"/><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prstGeom prst="rect">
            <a:avLst/>
          </a:prstGeom>
        </p:spPr>
        <p:txBody>
          <a:bodyPr>
            <a:normAutofit/>
          </a:bodyPr>
          <a:lstStyle/>
          <a:p>
            <a:r>
              <a:rPr lang="en-US" dirty="0"/>
              <a:t>Module 2: Developing Portfolios</a:t>
            </a:r>
            <a:endParaRPr lang="en-US" sz="3100" dirty="0"/>
          </a:p>
        </p:txBody>
      </p:sp>
      <p:sp>
        <p:nvSpPr>
          <p:cNvPr id="12" name="Footer Placeholder 1">
            <a:extLst>
              <a:ext uri="{FF2B5EF4-FFF2-40B4-BE49-F238E27FC236}">
                <a16:creationId xmlns:a16="http://schemas.microsoft.com/office/drawing/2014/main" id="{9E586F9B-DA69-4EA3-BACD-BAEEAF4E49E8}"/>
              </a:ext>
            </a:extLst>
          </p:cNvPr>
          <p:cNvSpPr>
            <a:spLocks noGrp="1"/>
          </p:cNvSpPr>
          <p:nvPr>
            <p:ph type="ftr" sz="quarter" idx="11"/>
          </p:nvPr>
        </p:nvSpPr>
        <p:spPr/>
        <p:txBody>
          <a:bodyPr/>
          <a:lstStyle/>
          <a:p>
            <a:r>
              <a:rPr lang="en-US" dirty="0"/>
              <a:t>Copyright © 2019 American Institutes for Research. All rights reserved.</a:t>
            </a:r>
          </a:p>
        </p:txBody>
      </p:sp>
      <p:sp>
        <p:nvSpPr>
          <p:cNvPr id="10" name="Text Placeholder 9">
            <a:extLst>
              <a:ext uri="{FF2B5EF4-FFF2-40B4-BE49-F238E27FC236}">
                <a16:creationId xmlns:a16="http://schemas.microsoft.com/office/drawing/2014/main" id="{294F17AB-6CAA-4FA2-AA2F-647C90114D92}"/>
              </a:ext>
            </a:extLst>
          </p:cNvPr>
          <p:cNvSpPr>
            <a:spLocks noGrp="1"/>
          </p:cNvSpPr>
          <p:nvPr>
            <p:ph type="body" sz="quarter" idx="12"/>
          </p:nvPr>
        </p:nvSpPr>
        <p:spPr>
          <a:xfrm>
            <a:off x="687388" y="2938998"/>
            <a:ext cx="8224837" cy="492443"/>
          </a:xfrm>
        </p:spPr>
        <p:txBody>
          <a:bodyPr/>
          <a:lstStyle/>
          <a:p>
            <a:r>
              <a:rPr lang="en-US" dirty="0"/>
              <a:t>Work-Based Learning Measures Series</a:t>
            </a:r>
          </a:p>
        </p:txBody>
      </p:sp>
      <p:sp>
        <p:nvSpPr>
          <p:cNvPr id="4" name="Content Placeholder 2"/>
          <p:cNvSpPr txBox="1">
            <a:spLocks/>
          </p:cNvSpPr>
          <p:nvPr/>
        </p:nvSpPr>
        <p:spPr>
          <a:xfrm>
            <a:off x="1658541" y="4095354"/>
            <a:ext cx="6172200" cy="895747"/>
          </a:xfrm>
          <a:prstGeom prst="rect">
            <a:avLst/>
          </a:prstGeom>
        </p:spPr>
        <p:txBody>
          <a:bodyPr/>
          <a:lst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500" dirty="0">
              <a:solidFill>
                <a:srgbClr val="FFFFFF">
                  <a:lumMod val="75000"/>
                </a:srgbClr>
              </a:solidFill>
              <a:sym typeface="Arial"/>
            </a:endParaRPr>
          </a:p>
        </p:txBody>
      </p:sp>
      <p:sp>
        <p:nvSpPr>
          <p:cNvPr id="13" name="Subtitle 2">
            <a:extLst>
              <a:ext uri="{FF2B5EF4-FFF2-40B4-BE49-F238E27FC236}">
                <a16:creationId xmlns:a16="http://schemas.microsoft.com/office/drawing/2014/main" id="{EB1B65D7-A8F3-48DD-A5E4-9C249008F1C6}"/>
              </a:ext>
            </a:extLst>
          </p:cNvPr>
          <p:cNvSpPr txBox="1">
            <a:spLocks/>
          </p:cNvSpPr>
          <p:nvPr/>
        </p:nvSpPr>
        <p:spPr bwMode="gray">
          <a:xfrm>
            <a:off x="687388" y="4379178"/>
            <a:ext cx="8224837" cy="103412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a:t>[Insert Name]</a:t>
            </a:r>
          </a:p>
          <a:p>
            <a:pPr lvl="2"/>
            <a:r>
              <a:rPr lang="en-US" dirty="0"/>
              <a:t>[Insert Position]</a:t>
            </a:r>
          </a:p>
          <a:p>
            <a:pPr lvl="3"/>
            <a:r>
              <a:rPr lang="en-US" dirty="0"/>
              <a:t>[Insert Month 20XX]</a:t>
            </a:r>
          </a:p>
        </p:txBody>
      </p:sp>
      <p:pic>
        <p:nvPicPr>
          <p:cNvPr id="2" name="Slide 1">
            <a:hlinkClick r:id="" action="ppaction://media"/>
            <a:extLst>
              <a:ext uri="{FF2B5EF4-FFF2-40B4-BE49-F238E27FC236}">
                <a16:creationId xmlns:a16="http://schemas.microsoft.com/office/drawing/2014/main" id="{E689CBA3-848E-4E29-B022-E358488D03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1633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162CBE-0C1A-4B23-A0B8-6E4A04A86E5A}"/>
              </a:ext>
            </a:extLst>
          </p:cNvPr>
          <p:cNvSpPr>
            <a:spLocks noGrp="1"/>
          </p:cNvSpPr>
          <p:nvPr>
            <p:ph type="title"/>
          </p:nvPr>
        </p:nvSpPr>
        <p:spPr/>
        <p:txBody>
          <a:bodyPr>
            <a:normAutofit fontScale="90000"/>
          </a:bodyPr>
          <a:lstStyle/>
          <a:p>
            <a:r>
              <a:rPr lang="en-US" dirty="0"/>
              <a:t>Student Progress Example: Georgia</a:t>
            </a:r>
          </a:p>
        </p:txBody>
      </p:sp>
      <p:sp>
        <p:nvSpPr>
          <p:cNvPr id="4" name="Slide Number Placeholder 3">
            <a:extLst>
              <a:ext uri="{FF2B5EF4-FFF2-40B4-BE49-F238E27FC236}">
                <a16:creationId xmlns:a16="http://schemas.microsoft.com/office/drawing/2014/main" id="{3BF67F93-BDDF-4B3B-9B00-0C1E5079149F}"/>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
        <p:nvSpPr>
          <p:cNvPr id="6" name="TextBox 5">
            <a:extLst>
              <a:ext uri="{FF2B5EF4-FFF2-40B4-BE49-F238E27FC236}">
                <a16:creationId xmlns:a16="http://schemas.microsoft.com/office/drawing/2014/main" id="{24680DDB-FC7B-4972-BFC1-74DD4A75AC54}"/>
              </a:ext>
            </a:extLst>
          </p:cNvPr>
          <p:cNvSpPr txBox="1"/>
          <p:nvPr/>
        </p:nvSpPr>
        <p:spPr>
          <a:xfrm>
            <a:off x="4659491" y="5501291"/>
            <a:ext cx="4095640" cy="276999"/>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a:rPr>
              <a:t>Source: </a:t>
            </a: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a:hlinkClick r:id="rId5"/>
              </a:rPr>
              <a:t>Georgia Department of Education, 2016, p. 282</a:t>
            </a:r>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a:endParaRPr>
          </a:p>
        </p:txBody>
      </p:sp>
      <p:pic>
        <p:nvPicPr>
          <p:cNvPr id="9" name="Picture 8">
            <a:extLst>
              <a:ext uri="{FF2B5EF4-FFF2-40B4-BE49-F238E27FC236}">
                <a16:creationId xmlns:a16="http://schemas.microsoft.com/office/drawing/2014/main" id="{ECC905A1-9487-4933-BFF2-11114DC2D38B}"/>
              </a:ext>
            </a:extLst>
          </p:cNvPr>
          <p:cNvPicPr>
            <a:picLocks noChangeAspect="1"/>
          </p:cNvPicPr>
          <p:nvPr/>
        </p:nvPicPr>
        <p:blipFill>
          <a:blip r:embed="rId6"/>
          <a:stretch>
            <a:fillRect/>
          </a:stretch>
        </p:blipFill>
        <p:spPr>
          <a:xfrm>
            <a:off x="287406" y="1203631"/>
            <a:ext cx="8467725" cy="4219566"/>
          </a:xfrm>
          <a:prstGeom prst="rect">
            <a:avLst/>
          </a:prstGeom>
        </p:spPr>
      </p:pic>
      <p:sp>
        <p:nvSpPr>
          <p:cNvPr id="2" name="Rectangle 1">
            <a:extLst>
              <a:ext uri="{FF2B5EF4-FFF2-40B4-BE49-F238E27FC236}">
                <a16:creationId xmlns:a16="http://schemas.microsoft.com/office/drawing/2014/main" id="{9A3B2E79-6C4F-42E6-A6B1-56F93F81A9F4}"/>
              </a:ext>
            </a:extLst>
          </p:cNvPr>
          <p:cNvSpPr/>
          <p:nvPr/>
        </p:nvSpPr>
        <p:spPr>
          <a:xfrm>
            <a:off x="474527" y="3444949"/>
            <a:ext cx="1998921" cy="5209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noFill/>
              <a:effectLst/>
              <a:uLnTx/>
              <a:uFillTx/>
              <a:latin typeface="Arial"/>
              <a:ea typeface="+mn-ea"/>
              <a:cs typeface="+mn-cs"/>
            </a:endParaRPr>
          </a:p>
        </p:txBody>
      </p:sp>
      <p:pic>
        <p:nvPicPr>
          <p:cNvPr id="5" name="Slide 10">
            <a:hlinkClick r:id="" action="ppaction://media"/>
            <a:extLst>
              <a:ext uri="{FF2B5EF4-FFF2-40B4-BE49-F238E27FC236}">
                <a16:creationId xmlns:a16="http://schemas.microsoft.com/office/drawing/2014/main" id="{4D9CE766-5318-4D4A-97A4-FE499D006D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0103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3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70E4CD-E909-40F7-B442-991B14BFFA81}"/>
              </a:ext>
            </a:extLst>
          </p:cNvPr>
          <p:cNvSpPr>
            <a:spLocks noGrp="1"/>
          </p:cNvSpPr>
          <p:nvPr>
            <p:ph type="title"/>
          </p:nvPr>
        </p:nvSpPr>
        <p:spPr>
          <a:xfrm>
            <a:off x="114300" y="-116732"/>
            <a:ext cx="8915400" cy="1031132"/>
          </a:xfrm>
        </p:spPr>
        <p:txBody>
          <a:bodyPr>
            <a:noAutofit/>
          </a:bodyPr>
          <a:lstStyle/>
          <a:p>
            <a:r>
              <a:rPr lang="en-US" sz="4300" dirty="0"/>
              <a:t>Communication Example: Los Angeles</a:t>
            </a:r>
          </a:p>
        </p:txBody>
      </p:sp>
      <p:sp>
        <p:nvSpPr>
          <p:cNvPr id="4" name="Slide Number Placeholder 3">
            <a:extLst>
              <a:ext uri="{FF2B5EF4-FFF2-40B4-BE49-F238E27FC236}">
                <a16:creationId xmlns:a16="http://schemas.microsoft.com/office/drawing/2014/main" id="{5E8DDB6E-EB50-4517-AD12-0F3303C3BA8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7" name="Content Placeholder 6">
            <a:extLst>
              <a:ext uri="{FF2B5EF4-FFF2-40B4-BE49-F238E27FC236}">
                <a16:creationId xmlns:a16="http://schemas.microsoft.com/office/drawing/2014/main" id="{E5475366-21C2-4934-98C7-517E62C83556}"/>
              </a:ext>
            </a:extLst>
          </p:cNvPr>
          <p:cNvPicPr>
            <a:picLocks noGrp="1" noChangeAspect="1"/>
          </p:cNvPicPr>
          <p:nvPr>
            <p:ph sz="quarter" idx="11"/>
          </p:nvPr>
        </p:nvPicPr>
        <p:blipFill>
          <a:blip r:embed="rId5"/>
          <a:stretch>
            <a:fillRect/>
          </a:stretch>
        </p:blipFill>
        <p:spPr>
          <a:xfrm>
            <a:off x="2181225" y="972766"/>
            <a:ext cx="4781550" cy="4547252"/>
          </a:xfrm>
          <a:prstGeom prst="rect">
            <a:avLst/>
          </a:prstGeom>
        </p:spPr>
      </p:pic>
      <p:sp>
        <p:nvSpPr>
          <p:cNvPr id="8" name="TextBox 7">
            <a:extLst>
              <a:ext uri="{FF2B5EF4-FFF2-40B4-BE49-F238E27FC236}">
                <a16:creationId xmlns:a16="http://schemas.microsoft.com/office/drawing/2014/main" id="{CD8B28E6-FF2D-46AF-BF52-5EC0EA11FADB}"/>
              </a:ext>
            </a:extLst>
          </p:cNvPr>
          <p:cNvSpPr txBox="1"/>
          <p:nvPr/>
        </p:nvSpPr>
        <p:spPr>
          <a:xfrm>
            <a:off x="2967690" y="5578384"/>
            <a:ext cx="3984795"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a:rPr>
              <a:t>Source: </a:t>
            </a: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a:hlinkClick r:id="rId6"/>
              </a:rPr>
              <a:t>Los Angeles Unified School District, 2017, p. 10</a:t>
            </a:r>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a:endParaRPr>
          </a:p>
        </p:txBody>
      </p:sp>
      <p:sp>
        <p:nvSpPr>
          <p:cNvPr id="2" name="Rectangle 1">
            <a:extLst>
              <a:ext uri="{FF2B5EF4-FFF2-40B4-BE49-F238E27FC236}">
                <a16:creationId xmlns:a16="http://schemas.microsoft.com/office/drawing/2014/main" id="{8A59D5E2-BEFB-4719-94F8-2E1618422971}"/>
              </a:ext>
            </a:extLst>
          </p:cNvPr>
          <p:cNvSpPr/>
          <p:nvPr/>
        </p:nvSpPr>
        <p:spPr>
          <a:xfrm>
            <a:off x="3423684" y="3955312"/>
            <a:ext cx="3072809" cy="5635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 name="Slide 11">
            <a:hlinkClick r:id="" action="ppaction://media"/>
            <a:extLst>
              <a:ext uri="{FF2B5EF4-FFF2-40B4-BE49-F238E27FC236}">
                <a16:creationId xmlns:a16="http://schemas.microsoft.com/office/drawing/2014/main" id="{164EF7C2-588D-48BF-BDC0-E4D4D18DBE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996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2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F11B957-E6E0-4671-B4D9-6B1F074DC2EE}"/>
              </a:ext>
            </a:extLst>
          </p:cNvPr>
          <p:cNvSpPr>
            <a:spLocks noGrp="1"/>
          </p:cNvSpPr>
          <p:nvPr>
            <p:ph idx="1"/>
          </p:nvPr>
        </p:nvSpPr>
        <p:spPr/>
        <p:txBody>
          <a:bodyPr/>
          <a:lstStyle/>
          <a:p>
            <a:r>
              <a:rPr lang="en-US" dirty="0"/>
              <a:t>Use the Module 2 handouts and refer to Decision Point 1.</a:t>
            </a:r>
          </a:p>
          <a:p>
            <a:r>
              <a:rPr lang="en-US" dirty="0"/>
              <a:t>In your teams, discuss and complete the checklist for portfolio purposes that best fits your state, district, or school.</a:t>
            </a:r>
          </a:p>
          <a:p>
            <a:r>
              <a:rPr lang="en-US" dirty="0"/>
              <a:t>Capture your final decision on the handout.</a:t>
            </a:r>
          </a:p>
        </p:txBody>
      </p:sp>
      <p:sp>
        <p:nvSpPr>
          <p:cNvPr id="5" name="Title 4">
            <a:extLst>
              <a:ext uri="{FF2B5EF4-FFF2-40B4-BE49-F238E27FC236}">
                <a16:creationId xmlns:a16="http://schemas.microsoft.com/office/drawing/2014/main" id="{850171DC-1C7C-47B3-9C11-C6FC3A4E5264}"/>
              </a:ext>
            </a:extLst>
          </p:cNvPr>
          <p:cNvSpPr>
            <a:spLocks noGrp="1"/>
          </p:cNvSpPr>
          <p:nvPr>
            <p:ph type="title"/>
          </p:nvPr>
        </p:nvSpPr>
        <p:spPr/>
        <p:txBody>
          <a:bodyPr/>
          <a:lstStyle/>
          <a:p>
            <a:r>
              <a:rPr lang="en-US" dirty="0"/>
              <a:t>Discussion: Portfolio Purpose</a:t>
            </a:r>
          </a:p>
        </p:txBody>
      </p:sp>
      <p:sp>
        <p:nvSpPr>
          <p:cNvPr id="3" name="Slide Number Placeholder 2">
            <a:extLst>
              <a:ext uri="{FF2B5EF4-FFF2-40B4-BE49-F238E27FC236}">
                <a16:creationId xmlns:a16="http://schemas.microsoft.com/office/drawing/2014/main" id="{CAC1DF4F-0E0D-4A0A-A9BC-F90FC1E8569C}"/>
              </a:ext>
            </a:extLst>
          </p:cNvPr>
          <p:cNvSpPr>
            <a:spLocks noGrp="1"/>
          </p:cNvSpPr>
          <p:nvPr>
            <p:ph type="sldNum" sz="quarter" idx="10"/>
          </p:nvPr>
        </p:nvSpPr>
        <p:spPr/>
        <p:txBody>
          <a:bodyPr/>
          <a:lstStyle/>
          <a:p>
            <a:pPr algn="r"/>
            <a:fld id="{F3477EC8-074D-41C4-94AE-E9EA7CEEA348}" type="slidenum">
              <a:rPr lang="en-US" smtClean="0"/>
              <a:pPr algn="r"/>
              <a:t>12</a:t>
            </a:fld>
            <a:endParaRPr lang="en-US" dirty="0"/>
          </a:p>
        </p:txBody>
      </p:sp>
      <p:pic>
        <p:nvPicPr>
          <p:cNvPr id="2" name="Slide 12">
            <a:hlinkClick r:id="" action="ppaction://media"/>
            <a:extLst>
              <a:ext uri="{FF2B5EF4-FFF2-40B4-BE49-F238E27FC236}">
                <a16:creationId xmlns:a16="http://schemas.microsoft.com/office/drawing/2014/main" id="{F8BDA6A4-52BD-47D2-91B8-439A96AE74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7778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D12395-88A6-4188-852F-67BDB9B75DF4}"/>
              </a:ext>
            </a:extLst>
          </p:cNvPr>
          <p:cNvSpPr>
            <a:spLocks noGrp="1"/>
          </p:cNvSpPr>
          <p:nvPr>
            <p:ph type="title"/>
          </p:nvPr>
        </p:nvSpPr>
        <p:spPr>
          <a:xfrm>
            <a:off x="687388" y="2821211"/>
            <a:ext cx="8229600" cy="1446550"/>
          </a:xfrm>
        </p:spPr>
        <p:txBody>
          <a:bodyPr/>
          <a:lstStyle/>
          <a:p>
            <a:r>
              <a:rPr lang="en-US" dirty="0"/>
              <a:t>Decision Point 2: Select the Type of Portfolio</a:t>
            </a:r>
          </a:p>
        </p:txBody>
      </p:sp>
      <p:sp>
        <p:nvSpPr>
          <p:cNvPr id="4" name="Slide Number Placeholder 3">
            <a:extLst>
              <a:ext uri="{FF2B5EF4-FFF2-40B4-BE49-F238E27FC236}">
                <a16:creationId xmlns:a16="http://schemas.microsoft.com/office/drawing/2014/main" id="{BF338BC8-2496-45B6-93C4-3BD22C9ABC0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pitchFamily="34" charset="0"/>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000" b="0" i="0" u="none" strike="noStrike" kern="1200" cap="none" spc="0" normalizeH="0" baseline="0" noProof="0" dirty="0">
              <a:ln>
                <a:noFill/>
              </a:ln>
              <a:solidFill>
                <a:srgbClr val="FFFFFF">
                  <a:lumMod val="75000"/>
                </a:srgbClr>
              </a:solidFill>
              <a:effectLst/>
              <a:uLnTx/>
              <a:uFillTx/>
              <a:latin typeface="Arial" pitchFamily="34" charset="0"/>
              <a:ea typeface="ＭＳ Ｐゴシック"/>
            </a:endParaRPr>
          </a:p>
        </p:txBody>
      </p:sp>
      <p:pic>
        <p:nvPicPr>
          <p:cNvPr id="2" name="Slide 13">
            <a:hlinkClick r:id="" action="ppaction://media"/>
            <a:extLst>
              <a:ext uri="{FF2B5EF4-FFF2-40B4-BE49-F238E27FC236}">
                <a16:creationId xmlns:a16="http://schemas.microsoft.com/office/drawing/2014/main" id="{280E04F9-C7AE-45C0-87B3-D277963F91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4028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CE472B60-880D-4594-9B78-AFDB1F9BE428}"/>
              </a:ext>
            </a:extLst>
          </p:cNvPr>
          <p:cNvGraphicFramePr>
            <a:graphicFrameLocks noGrp="1"/>
          </p:cNvGraphicFramePr>
          <p:nvPr>
            <p:ph idx="1"/>
            <p:extLst>
              <p:ext uri="{D42A27DB-BD31-4B8C-83A1-F6EECF244321}">
                <p14:modId xmlns:p14="http://schemas.microsoft.com/office/powerpoint/2010/main" val="28730355"/>
              </p:ext>
            </p:extLst>
          </p:nvPr>
        </p:nvGraphicFramePr>
        <p:xfrm>
          <a:off x="687388" y="1975091"/>
          <a:ext cx="8224837" cy="34592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le 4">
            <a:extLst>
              <a:ext uri="{FF2B5EF4-FFF2-40B4-BE49-F238E27FC236}">
                <a16:creationId xmlns:a16="http://schemas.microsoft.com/office/drawing/2014/main" id="{2E6DDD91-3A89-4F10-851A-A96D06A99097}"/>
              </a:ext>
            </a:extLst>
          </p:cNvPr>
          <p:cNvSpPr>
            <a:spLocks noGrp="1"/>
          </p:cNvSpPr>
          <p:nvPr>
            <p:ph type="title"/>
          </p:nvPr>
        </p:nvSpPr>
        <p:spPr/>
        <p:txBody>
          <a:bodyPr/>
          <a:lstStyle/>
          <a:p>
            <a:r>
              <a:rPr lang="en-US" dirty="0"/>
              <a:t>Types of Portfolios</a:t>
            </a:r>
          </a:p>
        </p:txBody>
      </p:sp>
      <p:sp>
        <p:nvSpPr>
          <p:cNvPr id="4" name="Slide Number Placeholder 3">
            <a:extLst>
              <a:ext uri="{FF2B5EF4-FFF2-40B4-BE49-F238E27FC236}">
                <a16:creationId xmlns:a16="http://schemas.microsoft.com/office/drawing/2014/main" id="{93F3FC5E-537F-4C25-B9C4-75532A6C7B74}"/>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1A8B8B9-B651-4439-A868-E8F04EF81465}"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14</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
        <p:nvSpPr>
          <p:cNvPr id="2" name="TextBox 1">
            <a:extLst>
              <a:ext uri="{FF2B5EF4-FFF2-40B4-BE49-F238E27FC236}">
                <a16:creationId xmlns:a16="http://schemas.microsoft.com/office/drawing/2014/main" id="{80574854-B82B-442C-BAC8-6104E56E59CB}"/>
              </a:ext>
            </a:extLst>
          </p:cNvPr>
          <p:cNvSpPr txBox="1"/>
          <p:nvPr/>
        </p:nvSpPr>
        <p:spPr>
          <a:xfrm>
            <a:off x="3503884" y="5515069"/>
            <a:ext cx="5408341" cy="276999"/>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326295">
                    <a:lumMod val="75000"/>
                  </a:srgbClr>
                </a:solidFill>
                <a:effectLst/>
                <a:uLnTx/>
                <a:uFillTx/>
                <a:latin typeface="Arial" pitchFamily="34" charset="0"/>
                <a:ea typeface="ＭＳ Ｐゴシック"/>
              </a:rPr>
              <a:t>Source: Herman et al., 1996; Stiggins, 1994</a:t>
            </a:r>
          </a:p>
        </p:txBody>
      </p:sp>
      <p:pic>
        <p:nvPicPr>
          <p:cNvPr id="6" name="Slide 14">
            <a:hlinkClick r:id="" action="ppaction://media"/>
            <a:extLst>
              <a:ext uri="{FF2B5EF4-FFF2-40B4-BE49-F238E27FC236}">
                <a16:creationId xmlns:a16="http://schemas.microsoft.com/office/drawing/2014/main" id="{1607B6BB-0CBF-4AFF-A951-4AEB534CD9D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8956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2AECFE-86E8-43AB-BE19-6C6330C0E475}"/>
              </a:ext>
            </a:extLst>
          </p:cNvPr>
          <p:cNvSpPr>
            <a:spLocks noGrp="1"/>
          </p:cNvSpPr>
          <p:nvPr>
            <p:ph type="title"/>
          </p:nvPr>
        </p:nvSpPr>
        <p:spPr/>
        <p:txBody>
          <a:bodyPr>
            <a:normAutofit fontScale="90000"/>
          </a:bodyPr>
          <a:lstStyle/>
          <a:p>
            <a:r>
              <a:rPr lang="en-US" dirty="0"/>
              <a:t>Showcase Example: Los Angeles</a:t>
            </a:r>
          </a:p>
        </p:txBody>
      </p:sp>
      <p:sp>
        <p:nvSpPr>
          <p:cNvPr id="4" name="Slide Number Placeholder 3">
            <a:extLst>
              <a:ext uri="{FF2B5EF4-FFF2-40B4-BE49-F238E27FC236}">
                <a16:creationId xmlns:a16="http://schemas.microsoft.com/office/drawing/2014/main" id="{AF50D041-4001-4081-A003-F1D6851DA39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5" name="Picture 4">
            <a:extLst>
              <a:ext uri="{FF2B5EF4-FFF2-40B4-BE49-F238E27FC236}">
                <a16:creationId xmlns:a16="http://schemas.microsoft.com/office/drawing/2014/main" id="{B3F9AC07-F6E5-4466-BE5A-14B24E8544E7}"/>
              </a:ext>
            </a:extLst>
          </p:cNvPr>
          <p:cNvPicPr>
            <a:picLocks noChangeAspect="1"/>
          </p:cNvPicPr>
          <p:nvPr/>
        </p:nvPicPr>
        <p:blipFill>
          <a:blip r:embed="rId5"/>
          <a:stretch>
            <a:fillRect/>
          </a:stretch>
        </p:blipFill>
        <p:spPr>
          <a:xfrm>
            <a:off x="947162" y="1125537"/>
            <a:ext cx="7249675" cy="4118440"/>
          </a:xfrm>
          <a:prstGeom prst="rect">
            <a:avLst/>
          </a:prstGeom>
        </p:spPr>
      </p:pic>
      <p:sp>
        <p:nvSpPr>
          <p:cNvPr id="7" name="TextBox 6">
            <a:extLst>
              <a:ext uri="{FF2B5EF4-FFF2-40B4-BE49-F238E27FC236}">
                <a16:creationId xmlns:a16="http://schemas.microsoft.com/office/drawing/2014/main" id="{E4DA119A-2DE3-4166-BE00-89BD26409669}"/>
              </a:ext>
            </a:extLst>
          </p:cNvPr>
          <p:cNvSpPr txBox="1"/>
          <p:nvPr/>
        </p:nvSpPr>
        <p:spPr>
          <a:xfrm>
            <a:off x="3736375" y="5396748"/>
            <a:ext cx="5175850" cy="276999"/>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a:rPr>
              <a:t>Source: </a:t>
            </a: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a:hlinkClick r:id="rId6"/>
              </a:rPr>
              <a:t>Los Angeles Unified School District, 2017, p. 6 </a:t>
            </a:r>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a:endParaRPr>
          </a:p>
        </p:txBody>
      </p:sp>
      <p:pic>
        <p:nvPicPr>
          <p:cNvPr id="2" name="Slide 15">
            <a:hlinkClick r:id="" action="ppaction://media"/>
            <a:extLst>
              <a:ext uri="{FF2B5EF4-FFF2-40B4-BE49-F238E27FC236}">
                <a16:creationId xmlns:a16="http://schemas.microsoft.com/office/drawing/2014/main" id="{0F9F2F89-7AA8-43B0-A1B9-C1AC2060CD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6019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C23BB98-9DF1-4426-9F91-E3616CEEC109}"/>
              </a:ext>
            </a:extLst>
          </p:cNvPr>
          <p:cNvSpPr>
            <a:spLocks noGrp="1"/>
          </p:cNvSpPr>
          <p:nvPr>
            <p:ph idx="1"/>
          </p:nvPr>
        </p:nvSpPr>
        <p:spPr/>
        <p:txBody>
          <a:bodyPr/>
          <a:lstStyle/>
          <a:p>
            <a:r>
              <a:rPr lang="en-US" dirty="0"/>
              <a:t>Refer to Handout 2, Decision Point 2.</a:t>
            </a:r>
          </a:p>
          <a:p>
            <a:r>
              <a:rPr lang="en-US" dirty="0"/>
              <a:t>In your teams, discuss and capture notes for the type of portfolio purpose that best fits your state, district, or school.</a:t>
            </a:r>
          </a:p>
          <a:p>
            <a:r>
              <a:rPr lang="en-US" dirty="0"/>
              <a:t>Capture your final decision on the handout.</a:t>
            </a:r>
          </a:p>
        </p:txBody>
      </p:sp>
      <p:sp>
        <p:nvSpPr>
          <p:cNvPr id="5" name="Title 4">
            <a:extLst>
              <a:ext uri="{FF2B5EF4-FFF2-40B4-BE49-F238E27FC236}">
                <a16:creationId xmlns:a16="http://schemas.microsoft.com/office/drawing/2014/main" id="{20B75749-A173-4C16-975A-BA84E1047E53}"/>
              </a:ext>
            </a:extLst>
          </p:cNvPr>
          <p:cNvSpPr>
            <a:spLocks noGrp="1"/>
          </p:cNvSpPr>
          <p:nvPr>
            <p:ph type="title"/>
          </p:nvPr>
        </p:nvSpPr>
        <p:spPr/>
        <p:txBody>
          <a:bodyPr/>
          <a:lstStyle/>
          <a:p>
            <a:r>
              <a:rPr lang="en-US" dirty="0"/>
              <a:t>Discussion: Type of Portfolio</a:t>
            </a:r>
          </a:p>
        </p:txBody>
      </p:sp>
      <p:sp>
        <p:nvSpPr>
          <p:cNvPr id="3" name="Slide Number Placeholder 2">
            <a:extLst>
              <a:ext uri="{FF2B5EF4-FFF2-40B4-BE49-F238E27FC236}">
                <a16:creationId xmlns:a16="http://schemas.microsoft.com/office/drawing/2014/main" id="{1B84B041-D84A-4BEE-AC5B-8FAE48B8278B}"/>
              </a:ext>
            </a:extLst>
          </p:cNvPr>
          <p:cNvSpPr>
            <a:spLocks noGrp="1"/>
          </p:cNvSpPr>
          <p:nvPr>
            <p:ph type="sldNum" sz="quarter" idx="10"/>
          </p:nvPr>
        </p:nvSpPr>
        <p:spPr/>
        <p:txBody>
          <a:bodyPr/>
          <a:lstStyle/>
          <a:p>
            <a:pPr algn="r"/>
            <a:fld id="{F3477EC8-074D-41C4-94AE-E9EA7CEEA348}" type="slidenum">
              <a:rPr lang="en-US" smtClean="0"/>
              <a:pPr algn="r"/>
              <a:t>16</a:t>
            </a:fld>
            <a:endParaRPr lang="en-US" dirty="0"/>
          </a:p>
        </p:txBody>
      </p:sp>
      <p:pic>
        <p:nvPicPr>
          <p:cNvPr id="2" name="Slide 16">
            <a:hlinkClick r:id="" action="ppaction://media"/>
            <a:extLst>
              <a:ext uri="{FF2B5EF4-FFF2-40B4-BE49-F238E27FC236}">
                <a16:creationId xmlns:a16="http://schemas.microsoft.com/office/drawing/2014/main" id="{D7B56300-B1B1-4C81-8233-AA14BE4B8A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816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C05C4E-76F8-49E7-B62F-15560946D67C}"/>
              </a:ext>
            </a:extLst>
          </p:cNvPr>
          <p:cNvSpPr>
            <a:spLocks noGrp="1"/>
          </p:cNvSpPr>
          <p:nvPr>
            <p:ph type="title"/>
          </p:nvPr>
        </p:nvSpPr>
        <p:spPr>
          <a:xfrm>
            <a:off x="687388" y="2144103"/>
            <a:ext cx="8229600" cy="2123658"/>
          </a:xfrm>
        </p:spPr>
        <p:txBody>
          <a:bodyPr/>
          <a:lstStyle/>
          <a:p>
            <a:r>
              <a:rPr lang="en-US" dirty="0"/>
              <a:t>Decision Point 3: Determine the Artifacts Required in the Portfolio</a:t>
            </a:r>
          </a:p>
        </p:txBody>
      </p:sp>
      <p:sp>
        <p:nvSpPr>
          <p:cNvPr id="4" name="Slide Number Placeholder 3">
            <a:extLst>
              <a:ext uri="{FF2B5EF4-FFF2-40B4-BE49-F238E27FC236}">
                <a16:creationId xmlns:a16="http://schemas.microsoft.com/office/drawing/2014/main" id="{6B8743A0-D498-4B39-AF06-7F528D7E3FA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pitchFamily="34" charset="0"/>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000" b="0" i="0" u="none" strike="noStrike" kern="1200" cap="none" spc="0" normalizeH="0" baseline="0" noProof="0" dirty="0">
              <a:ln>
                <a:noFill/>
              </a:ln>
              <a:solidFill>
                <a:srgbClr val="FFFFFF">
                  <a:lumMod val="75000"/>
                </a:srgbClr>
              </a:solidFill>
              <a:effectLst/>
              <a:uLnTx/>
              <a:uFillTx/>
              <a:latin typeface="Arial" pitchFamily="34" charset="0"/>
              <a:ea typeface="ＭＳ Ｐゴシック"/>
            </a:endParaRPr>
          </a:p>
        </p:txBody>
      </p:sp>
      <p:pic>
        <p:nvPicPr>
          <p:cNvPr id="2" name="Slide 17">
            <a:hlinkClick r:id="" action="ppaction://media"/>
            <a:extLst>
              <a:ext uri="{FF2B5EF4-FFF2-40B4-BE49-F238E27FC236}">
                <a16:creationId xmlns:a16="http://schemas.microsoft.com/office/drawing/2014/main" id="{8E598B0E-E162-4339-A408-017CC6F4E4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9830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29F7823-073A-4936-805A-0F7A0A937483}"/>
              </a:ext>
            </a:extLst>
          </p:cNvPr>
          <p:cNvSpPr>
            <a:spLocks noGrp="1"/>
          </p:cNvSpPr>
          <p:nvPr>
            <p:ph idx="1"/>
          </p:nvPr>
        </p:nvSpPr>
        <p:spPr/>
        <p:txBody>
          <a:bodyPr/>
          <a:lstStyle/>
          <a:p>
            <a:r>
              <a:rPr lang="en-US" dirty="0"/>
              <a:t>Involves considerable amount of student choice</a:t>
            </a:r>
          </a:p>
          <a:p>
            <a:r>
              <a:rPr lang="en-US" dirty="0"/>
              <a:t>Includes students’ explanation for selection of products</a:t>
            </a:r>
          </a:p>
          <a:p>
            <a:r>
              <a:rPr lang="en-US" dirty="0"/>
              <a:t>Based on the portfolio purpose and instructional outcomes</a:t>
            </a:r>
          </a:p>
          <a:p>
            <a:r>
              <a:rPr lang="en-US" dirty="0"/>
              <a:t>Includes a representative sample of students’ accomplishments and work</a:t>
            </a:r>
          </a:p>
          <a:p>
            <a:r>
              <a:rPr lang="en-US" dirty="0"/>
              <a:t>Provides evidence of knowledge and skill development</a:t>
            </a:r>
          </a:p>
        </p:txBody>
      </p:sp>
      <p:sp>
        <p:nvSpPr>
          <p:cNvPr id="6" name="Title 5">
            <a:extLst>
              <a:ext uri="{FF2B5EF4-FFF2-40B4-BE49-F238E27FC236}">
                <a16:creationId xmlns:a16="http://schemas.microsoft.com/office/drawing/2014/main" id="{F33A6357-6ECE-43E6-8C1E-985DBDD356D0}"/>
              </a:ext>
            </a:extLst>
          </p:cNvPr>
          <p:cNvSpPr>
            <a:spLocks noGrp="1"/>
          </p:cNvSpPr>
          <p:nvPr>
            <p:ph type="title"/>
          </p:nvPr>
        </p:nvSpPr>
        <p:spPr/>
        <p:txBody>
          <a:bodyPr/>
          <a:lstStyle/>
          <a:p>
            <a:r>
              <a:rPr lang="en-US" dirty="0"/>
              <a:t>Considerations for Selecting Portfolio Artifacts</a:t>
            </a:r>
          </a:p>
        </p:txBody>
      </p:sp>
      <p:sp>
        <p:nvSpPr>
          <p:cNvPr id="5" name="Slide Number Placeholder 4">
            <a:extLst>
              <a:ext uri="{FF2B5EF4-FFF2-40B4-BE49-F238E27FC236}">
                <a16:creationId xmlns:a16="http://schemas.microsoft.com/office/drawing/2014/main" id="{E1CAFE98-7904-42BD-BEB6-D641C7CAE9B2}"/>
              </a:ext>
            </a:extLst>
          </p:cNvPr>
          <p:cNvSpPr>
            <a:spLocks noGrp="1"/>
          </p:cNvSpPr>
          <p:nvPr>
            <p:ph type="sldNum" sz="quarter" idx="10"/>
          </p:nvPr>
        </p:nvSpPr>
        <p:spPr/>
        <p:txBody>
          <a:bodyPr/>
          <a:lstStyle/>
          <a:p>
            <a:pPr algn="r"/>
            <a:fld id="{F3477EC8-074D-41C4-94AE-E9EA7CEEA348}" type="slidenum">
              <a:rPr lang="en-US" smtClean="0"/>
              <a:pPr algn="r"/>
              <a:t>18</a:t>
            </a:fld>
            <a:endParaRPr lang="en-US" dirty="0"/>
          </a:p>
        </p:txBody>
      </p:sp>
      <p:sp>
        <p:nvSpPr>
          <p:cNvPr id="8" name="TextBox 7">
            <a:extLst>
              <a:ext uri="{FF2B5EF4-FFF2-40B4-BE49-F238E27FC236}">
                <a16:creationId xmlns:a16="http://schemas.microsoft.com/office/drawing/2014/main" id="{99EA1C95-F10A-465C-AE74-67AE556303A9}"/>
              </a:ext>
            </a:extLst>
          </p:cNvPr>
          <p:cNvSpPr txBox="1"/>
          <p:nvPr/>
        </p:nvSpPr>
        <p:spPr>
          <a:xfrm>
            <a:off x="6973745" y="5630820"/>
            <a:ext cx="2186447" cy="276999"/>
          </a:xfrm>
          <a:prstGeom prst="rect">
            <a:avLst/>
          </a:prstGeom>
          <a:noFill/>
        </p:spPr>
        <p:txBody>
          <a:bodyPr wrap="square" rtlCol="0">
            <a:spAutoFit/>
          </a:bodyPr>
          <a:lstStyle/>
          <a:p>
            <a:pPr lvl="0">
              <a:defRPr/>
            </a:pPr>
            <a:r>
              <a:rPr kumimoji="0" lang="en-US" sz="1200" b="0" u="none" strike="noStrike" kern="1200" cap="none" spc="0" normalizeH="0" baseline="0" noProof="0" dirty="0">
                <a:ln>
                  <a:noFill/>
                </a:ln>
                <a:solidFill>
                  <a:srgbClr val="000000"/>
                </a:solidFill>
                <a:effectLst/>
                <a:uLnTx/>
                <a:uFillTx/>
                <a:latin typeface="Arial" pitchFamily="34" charset="0"/>
                <a:ea typeface="ＭＳ Ｐゴシック"/>
              </a:rPr>
              <a:t>Source</a:t>
            </a:r>
            <a:r>
              <a:rPr lang="en-US" sz="1200" dirty="0">
                <a:solidFill>
                  <a:srgbClr val="000000"/>
                </a:solidFill>
              </a:rPr>
              <a:t>: Zubizarreta, 2008 </a:t>
            </a:r>
            <a:endParaRPr kumimoji="0" lang="en-US" sz="1200" b="0" u="none" strike="noStrike" kern="1200" cap="none" spc="0" normalizeH="0" baseline="0" noProof="0" dirty="0">
              <a:ln>
                <a:noFill/>
              </a:ln>
              <a:solidFill>
                <a:srgbClr val="000000"/>
              </a:solidFill>
              <a:effectLst/>
              <a:uLnTx/>
              <a:uFillTx/>
              <a:latin typeface="Arial" pitchFamily="34" charset="0"/>
              <a:ea typeface="ＭＳ Ｐゴシック"/>
            </a:endParaRPr>
          </a:p>
        </p:txBody>
      </p:sp>
      <p:pic>
        <p:nvPicPr>
          <p:cNvPr id="2" name="Slide 18">
            <a:hlinkClick r:id="" action="ppaction://media"/>
            <a:extLst>
              <a:ext uri="{FF2B5EF4-FFF2-40B4-BE49-F238E27FC236}">
                <a16:creationId xmlns:a16="http://schemas.microsoft.com/office/drawing/2014/main" id="{5A3EFEBB-0F68-4D70-910E-16DE105469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0655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DFDCF7-2731-4CA0-87C8-81D17185537B}"/>
              </a:ext>
            </a:extLst>
          </p:cNvPr>
          <p:cNvSpPr>
            <a:spLocks noGrp="1"/>
          </p:cNvSpPr>
          <p:nvPr>
            <p:ph idx="1"/>
          </p:nvPr>
        </p:nvSpPr>
        <p:spPr/>
        <p:txBody>
          <a:bodyPr/>
          <a:lstStyle/>
          <a:p>
            <a:pPr>
              <a:spcBef>
                <a:spcPts val="200"/>
              </a:spcBef>
            </a:pPr>
            <a:r>
              <a:rPr lang="en-US" dirty="0"/>
              <a:t>Background</a:t>
            </a:r>
          </a:p>
          <a:p>
            <a:pPr lvl="1">
              <a:spcBef>
                <a:spcPts val="200"/>
              </a:spcBef>
            </a:pPr>
            <a:r>
              <a:rPr lang="en-US" dirty="0"/>
              <a:t>Introduction letter </a:t>
            </a:r>
          </a:p>
          <a:p>
            <a:pPr lvl="1">
              <a:spcBef>
                <a:spcPts val="200"/>
              </a:spcBef>
            </a:pPr>
            <a:r>
              <a:rPr lang="en-US" dirty="0"/>
              <a:t>Table of contents</a:t>
            </a:r>
          </a:p>
          <a:p>
            <a:pPr>
              <a:spcBef>
                <a:spcPts val="200"/>
              </a:spcBef>
            </a:pPr>
            <a:r>
              <a:rPr lang="en-US" dirty="0"/>
              <a:t>Postsecondary Planning</a:t>
            </a:r>
          </a:p>
          <a:p>
            <a:pPr lvl="1">
              <a:spcBef>
                <a:spcPts val="200"/>
              </a:spcBef>
            </a:pPr>
            <a:r>
              <a:rPr lang="en-US" dirty="0"/>
              <a:t>Résumé</a:t>
            </a:r>
          </a:p>
          <a:p>
            <a:pPr lvl="1">
              <a:spcBef>
                <a:spcPts val="200"/>
              </a:spcBef>
            </a:pPr>
            <a:r>
              <a:rPr lang="en-US" dirty="0"/>
              <a:t>Letters of recommendation</a:t>
            </a:r>
          </a:p>
          <a:p>
            <a:pPr lvl="1">
              <a:spcBef>
                <a:spcPts val="200"/>
              </a:spcBef>
            </a:pPr>
            <a:r>
              <a:rPr lang="en-US" dirty="0"/>
              <a:t>Job or college application</a:t>
            </a:r>
          </a:p>
          <a:p>
            <a:pPr>
              <a:spcBef>
                <a:spcPts val="200"/>
              </a:spcBef>
            </a:pPr>
            <a:r>
              <a:rPr lang="en-US" dirty="0"/>
              <a:t>Assessments</a:t>
            </a:r>
          </a:p>
          <a:p>
            <a:pPr lvl="1">
              <a:spcBef>
                <a:spcPts val="200"/>
              </a:spcBef>
            </a:pPr>
            <a:r>
              <a:rPr lang="en-US" dirty="0"/>
              <a:t>Employer</a:t>
            </a:r>
          </a:p>
          <a:p>
            <a:pPr lvl="1">
              <a:spcBef>
                <a:spcPts val="200"/>
              </a:spcBef>
            </a:pPr>
            <a:r>
              <a:rPr lang="en-US" dirty="0"/>
              <a:t>Teacher/work-based learning </a:t>
            </a:r>
            <a:br>
              <a:rPr lang="en-US" dirty="0"/>
            </a:br>
            <a:r>
              <a:rPr lang="en-US" dirty="0"/>
              <a:t>coordinator</a:t>
            </a:r>
          </a:p>
          <a:p>
            <a:pPr lvl="1">
              <a:spcBef>
                <a:spcPts val="200"/>
              </a:spcBef>
            </a:pPr>
            <a:r>
              <a:rPr lang="en-US" dirty="0"/>
              <a:t>Student</a:t>
            </a:r>
          </a:p>
        </p:txBody>
      </p:sp>
      <p:sp>
        <p:nvSpPr>
          <p:cNvPr id="5" name="Content Placeholder 4">
            <a:extLst>
              <a:ext uri="{FF2B5EF4-FFF2-40B4-BE49-F238E27FC236}">
                <a16:creationId xmlns:a16="http://schemas.microsoft.com/office/drawing/2014/main" id="{1666993B-4E7A-4833-984D-734CA577E303}"/>
              </a:ext>
            </a:extLst>
          </p:cNvPr>
          <p:cNvSpPr>
            <a:spLocks noGrp="1"/>
          </p:cNvSpPr>
          <p:nvPr>
            <p:ph idx="10"/>
          </p:nvPr>
        </p:nvSpPr>
        <p:spPr/>
        <p:txBody>
          <a:bodyPr/>
          <a:lstStyle/>
          <a:p>
            <a:pPr>
              <a:spcBef>
                <a:spcPts val="200"/>
              </a:spcBef>
            </a:pPr>
            <a:r>
              <a:rPr lang="en-US" dirty="0"/>
              <a:t>Work samples</a:t>
            </a:r>
          </a:p>
          <a:p>
            <a:pPr lvl="1">
              <a:spcBef>
                <a:spcPts val="200"/>
              </a:spcBef>
            </a:pPr>
            <a:r>
              <a:rPr lang="en-US" dirty="0"/>
              <a:t>Describes the work-based learning experience</a:t>
            </a:r>
          </a:p>
          <a:p>
            <a:pPr lvl="1">
              <a:spcBef>
                <a:spcPts val="200"/>
              </a:spcBef>
            </a:pPr>
            <a:r>
              <a:rPr lang="en-US" dirty="0"/>
              <a:t>Identifies skills(s) demonstrated</a:t>
            </a:r>
          </a:p>
          <a:p>
            <a:pPr lvl="1">
              <a:spcBef>
                <a:spcPts val="200"/>
              </a:spcBef>
            </a:pPr>
            <a:r>
              <a:rPr lang="en-US" dirty="0"/>
              <a:t>Reflects on what was learned (skills or content)</a:t>
            </a:r>
          </a:p>
        </p:txBody>
      </p:sp>
      <p:sp>
        <p:nvSpPr>
          <p:cNvPr id="3" name="Title 2">
            <a:extLst>
              <a:ext uri="{FF2B5EF4-FFF2-40B4-BE49-F238E27FC236}">
                <a16:creationId xmlns:a16="http://schemas.microsoft.com/office/drawing/2014/main" id="{44C64A75-E908-4AF8-AC6B-2DDA717BC1D2}"/>
              </a:ext>
            </a:extLst>
          </p:cNvPr>
          <p:cNvSpPr>
            <a:spLocks noGrp="1"/>
          </p:cNvSpPr>
          <p:nvPr>
            <p:ph type="title"/>
          </p:nvPr>
        </p:nvSpPr>
        <p:spPr/>
        <p:txBody>
          <a:bodyPr/>
          <a:lstStyle/>
          <a:p>
            <a:r>
              <a:rPr lang="en-US" dirty="0"/>
              <a:t>Sample Portfolio Artifacts</a:t>
            </a:r>
          </a:p>
        </p:txBody>
      </p:sp>
      <p:sp>
        <p:nvSpPr>
          <p:cNvPr id="4" name="Slide Number Placeholder 3">
            <a:extLst>
              <a:ext uri="{FF2B5EF4-FFF2-40B4-BE49-F238E27FC236}">
                <a16:creationId xmlns:a16="http://schemas.microsoft.com/office/drawing/2014/main" id="{04D93F90-5609-42D4-BB0D-6A24491B8F4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6" name="Slide 19">
            <a:hlinkClick r:id="" action="ppaction://media"/>
            <a:extLst>
              <a:ext uri="{FF2B5EF4-FFF2-40B4-BE49-F238E27FC236}">
                <a16:creationId xmlns:a16="http://schemas.microsoft.com/office/drawing/2014/main" id="{7580E81D-D9B2-4C61-AE68-84AB6D920B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5793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08BD3E-3D22-436D-8441-7B3C55AA3E48}"/>
              </a:ext>
            </a:extLst>
          </p:cNvPr>
          <p:cNvSpPr>
            <a:spLocks noGrp="1"/>
          </p:cNvSpPr>
          <p:nvPr>
            <p:ph idx="1"/>
          </p:nvPr>
        </p:nvSpPr>
        <p:spPr/>
        <p:txBody>
          <a:bodyPr/>
          <a:lstStyle/>
          <a:p>
            <a:r>
              <a:rPr lang="en-US" dirty="0"/>
              <a:t>Module 1: Selecting Appropriate Measures</a:t>
            </a:r>
          </a:p>
          <a:p>
            <a:r>
              <a:rPr lang="en-US" b="1" dirty="0"/>
              <a:t>Module 2: Developing Portfolios</a:t>
            </a:r>
          </a:p>
          <a:p>
            <a:r>
              <a:rPr lang="en-US" dirty="0"/>
              <a:t>Module 3: Designing Rubrics</a:t>
            </a:r>
          </a:p>
          <a:p>
            <a:r>
              <a:rPr lang="en-US" dirty="0"/>
              <a:t>Module 4: Constructing Employer Feedback and Evaluation</a:t>
            </a:r>
          </a:p>
          <a:p>
            <a:r>
              <a:rPr lang="en-US" dirty="0"/>
              <a:t>Module 5: Creating Student Self-Assessments</a:t>
            </a:r>
          </a:p>
        </p:txBody>
      </p:sp>
      <p:sp>
        <p:nvSpPr>
          <p:cNvPr id="3" name="Title 2">
            <a:extLst>
              <a:ext uri="{FF2B5EF4-FFF2-40B4-BE49-F238E27FC236}">
                <a16:creationId xmlns:a16="http://schemas.microsoft.com/office/drawing/2014/main" id="{3FF3A11E-8942-44DC-91ED-6A8209564FA4}"/>
              </a:ext>
            </a:extLst>
          </p:cNvPr>
          <p:cNvSpPr>
            <a:spLocks noGrp="1"/>
          </p:cNvSpPr>
          <p:nvPr>
            <p:ph type="title"/>
          </p:nvPr>
        </p:nvSpPr>
        <p:spPr/>
        <p:txBody>
          <a:bodyPr/>
          <a:lstStyle/>
          <a:p>
            <a:r>
              <a:rPr lang="en-US" dirty="0"/>
              <a:t>Work-Based Learning Module Series</a:t>
            </a:r>
          </a:p>
        </p:txBody>
      </p:sp>
      <p:sp>
        <p:nvSpPr>
          <p:cNvPr id="4" name="Slide Number Placeholder 3">
            <a:extLst>
              <a:ext uri="{FF2B5EF4-FFF2-40B4-BE49-F238E27FC236}">
                <a16:creationId xmlns:a16="http://schemas.microsoft.com/office/drawing/2014/main" id="{F798156E-0EBA-4CF3-8C6B-6F0F4DB7B1A8}"/>
              </a:ext>
            </a:extLst>
          </p:cNvPr>
          <p:cNvSpPr>
            <a:spLocks noGrp="1"/>
          </p:cNvSpPr>
          <p:nvPr>
            <p:ph type="sldNum" sz="quarter" idx="10"/>
          </p:nvPr>
        </p:nvSpPr>
        <p:spPr/>
        <p:txBody>
          <a:bodyPr/>
          <a:lstStyle/>
          <a:p>
            <a:pPr algn="r"/>
            <a:fld id="{F3477EC8-074D-41C4-94AE-E9EA7CEEA348}" type="slidenum">
              <a:rPr lang="en-US" smtClean="0"/>
              <a:pPr algn="r"/>
              <a:t>2</a:t>
            </a:fld>
            <a:endParaRPr lang="en-US" dirty="0"/>
          </a:p>
        </p:txBody>
      </p:sp>
      <p:pic>
        <p:nvPicPr>
          <p:cNvPr id="5" name="Slide 2">
            <a:hlinkClick r:id="" action="ppaction://media"/>
            <a:extLst>
              <a:ext uri="{FF2B5EF4-FFF2-40B4-BE49-F238E27FC236}">
                <a16:creationId xmlns:a16="http://schemas.microsoft.com/office/drawing/2014/main" id="{2E525DFB-0904-4A7E-A26C-0E9B30ADF6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2839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33C38F-D748-443D-BFEE-61BDD2C08B45}"/>
              </a:ext>
            </a:extLst>
          </p:cNvPr>
          <p:cNvSpPr>
            <a:spLocks noGrp="1"/>
          </p:cNvSpPr>
          <p:nvPr>
            <p:ph type="title"/>
          </p:nvPr>
        </p:nvSpPr>
        <p:spPr/>
        <p:txBody>
          <a:bodyPr>
            <a:normAutofit fontScale="90000"/>
          </a:bodyPr>
          <a:lstStyle/>
          <a:p>
            <a:r>
              <a:rPr lang="en-US" dirty="0"/>
              <a:t>Portfolio Requirements: Ohio</a:t>
            </a:r>
          </a:p>
        </p:txBody>
      </p:sp>
      <p:sp>
        <p:nvSpPr>
          <p:cNvPr id="4" name="Slide Number Placeholder 3">
            <a:extLst>
              <a:ext uri="{FF2B5EF4-FFF2-40B4-BE49-F238E27FC236}">
                <a16:creationId xmlns:a16="http://schemas.microsoft.com/office/drawing/2014/main" id="{31A18F9C-91B7-4523-84D1-616F7C96C70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2" name="Picture 1">
            <a:extLst>
              <a:ext uri="{FF2B5EF4-FFF2-40B4-BE49-F238E27FC236}">
                <a16:creationId xmlns:a16="http://schemas.microsoft.com/office/drawing/2014/main" id="{EA712A4F-BF72-4C5B-8D45-F89E758B9A34}"/>
              </a:ext>
            </a:extLst>
          </p:cNvPr>
          <p:cNvPicPr>
            <a:picLocks noChangeAspect="1"/>
          </p:cNvPicPr>
          <p:nvPr/>
        </p:nvPicPr>
        <p:blipFill>
          <a:blip r:embed="rId5"/>
          <a:stretch>
            <a:fillRect/>
          </a:stretch>
        </p:blipFill>
        <p:spPr>
          <a:xfrm>
            <a:off x="563880" y="897538"/>
            <a:ext cx="6495097" cy="4860155"/>
          </a:xfrm>
          <a:prstGeom prst="rect">
            <a:avLst/>
          </a:prstGeom>
        </p:spPr>
      </p:pic>
      <p:sp>
        <p:nvSpPr>
          <p:cNvPr id="6" name="TextBox 5">
            <a:extLst>
              <a:ext uri="{FF2B5EF4-FFF2-40B4-BE49-F238E27FC236}">
                <a16:creationId xmlns:a16="http://schemas.microsoft.com/office/drawing/2014/main" id="{5A158B04-2B91-423F-8131-E9EE79F87707}"/>
              </a:ext>
            </a:extLst>
          </p:cNvPr>
          <p:cNvSpPr txBox="1"/>
          <p:nvPr/>
        </p:nvSpPr>
        <p:spPr>
          <a:xfrm>
            <a:off x="5729118" y="5626888"/>
            <a:ext cx="3414882"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u="none" strike="noStrike" kern="1200" cap="none" spc="0" normalizeH="0" baseline="0" noProof="0" dirty="0">
                <a:ln>
                  <a:noFill/>
                </a:ln>
                <a:solidFill>
                  <a:srgbClr val="000000"/>
                </a:solidFill>
                <a:effectLst/>
                <a:uLnTx/>
                <a:uFillTx/>
                <a:latin typeface="Arial" pitchFamily="34" charset="0"/>
                <a:ea typeface="ＭＳ Ｐゴシック"/>
              </a:rPr>
              <a:t>Source:</a:t>
            </a:r>
            <a:r>
              <a:rPr kumimoji="0" lang="en-US" sz="1200" b="0" i="1" u="none" strike="noStrike" kern="1200" cap="none" spc="0" normalizeH="0" baseline="0" noProof="0" dirty="0">
                <a:ln>
                  <a:noFill/>
                </a:ln>
                <a:solidFill>
                  <a:srgbClr val="000000"/>
                </a:solidFill>
                <a:effectLst/>
                <a:uLnTx/>
                <a:uFillTx/>
                <a:latin typeface="Arial" pitchFamily="34" charset="0"/>
                <a:ea typeface="ＭＳ Ｐゴシック"/>
              </a:rPr>
              <a:t> </a:t>
            </a: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a:hlinkClick r:id="rId6"/>
              </a:rPr>
              <a:t>Ohio Department of Education, 2016</a:t>
            </a:r>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a:endParaRPr>
          </a:p>
        </p:txBody>
      </p:sp>
      <p:pic>
        <p:nvPicPr>
          <p:cNvPr id="5" name="Slide 20">
            <a:hlinkClick r:id="" action="ppaction://media"/>
            <a:extLst>
              <a:ext uri="{FF2B5EF4-FFF2-40B4-BE49-F238E27FC236}">
                <a16:creationId xmlns:a16="http://schemas.microsoft.com/office/drawing/2014/main" id="{33A33E05-7352-4FED-A420-E29F116AEB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6067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679CB2-580C-4A5D-8FD0-871B1AC4F504}"/>
              </a:ext>
            </a:extLst>
          </p:cNvPr>
          <p:cNvSpPr>
            <a:spLocks noGrp="1"/>
          </p:cNvSpPr>
          <p:nvPr>
            <p:ph type="title"/>
          </p:nvPr>
        </p:nvSpPr>
        <p:spPr>
          <a:xfrm>
            <a:off x="117738" y="266956"/>
            <a:ext cx="4024563" cy="2137573"/>
          </a:xfrm>
        </p:spPr>
        <p:txBody>
          <a:bodyPr>
            <a:normAutofit fontScale="90000"/>
          </a:bodyPr>
          <a:lstStyle/>
          <a:p>
            <a:r>
              <a:rPr lang="en-US" dirty="0"/>
              <a:t>Portfolio Requirements: Georgia</a:t>
            </a:r>
          </a:p>
        </p:txBody>
      </p:sp>
      <p:sp>
        <p:nvSpPr>
          <p:cNvPr id="4" name="Slide Number Placeholder 3">
            <a:extLst>
              <a:ext uri="{FF2B5EF4-FFF2-40B4-BE49-F238E27FC236}">
                <a16:creationId xmlns:a16="http://schemas.microsoft.com/office/drawing/2014/main" id="{AB68ED50-8B23-4461-8758-7A92D95CAC97}"/>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6" name="Content Placeholder 5">
            <a:extLst>
              <a:ext uri="{FF2B5EF4-FFF2-40B4-BE49-F238E27FC236}">
                <a16:creationId xmlns:a16="http://schemas.microsoft.com/office/drawing/2014/main" id="{0EFFC402-3F6F-42D2-BAE5-B5DCA077F628}"/>
              </a:ext>
            </a:extLst>
          </p:cNvPr>
          <p:cNvPicPr>
            <a:picLocks noGrp="1" noChangeAspect="1"/>
          </p:cNvPicPr>
          <p:nvPr>
            <p:ph sz="quarter" idx="11"/>
          </p:nvPr>
        </p:nvPicPr>
        <p:blipFill>
          <a:blip r:embed="rId5"/>
          <a:stretch>
            <a:fillRect/>
          </a:stretch>
        </p:blipFill>
        <p:spPr>
          <a:xfrm>
            <a:off x="3946358" y="314394"/>
            <a:ext cx="4965867" cy="5557017"/>
          </a:xfrm>
          <a:prstGeom prst="rect">
            <a:avLst/>
          </a:prstGeom>
        </p:spPr>
      </p:pic>
      <p:sp>
        <p:nvSpPr>
          <p:cNvPr id="8" name="TextBox 7">
            <a:extLst>
              <a:ext uri="{FF2B5EF4-FFF2-40B4-BE49-F238E27FC236}">
                <a16:creationId xmlns:a16="http://schemas.microsoft.com/office/drawing/2014/main" id="{6B946535-5095-4940-BF94-E29280C7D355}"/>
              </a:ext>
            </a:extLst>
          </p:cNvPr>
          <p:cNvSpPr txBox="1"/>
          <p:nvPr/>
        </p:nvSpPr>
        <p:spPr>
          <a:xfrm>
            <a:off x="295732" y="5594412"/>
            <a:ext cx="409564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u="none" strike="noStrike" kern="1200" cap="none" spc="0" normalizeH="0" baseline="0" noProof="0" dirty="0">
                <a:ln>
                  <a:noFill/>
                </a:ln>
                <a:solidFill>
                  <a:srgbClr val="000000"/>
                </a:solidFill>
                <a:effectLst/>
                <a:uLnTx/>
                <a:uFillTx/>
                <a:latin typeface="Arial" pitchFamily="34" charset="0"/>
                <a:ea typeface="ＭＳ Ｐゴシック"/>
              </a:rPr>
              <a:t>Source: </a:t>
            </a: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a:hlinkClick r:id="rId6"/>
              </a:rPr>
              <a:t>Georgia Department of Education, 2016, p. 294</a:t>
            </a:r>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a:endParaRPr>
          </a:p>
        </p:txBody>
      </p:sp>
      <p:pic>
        <p:nvPicPr>
          <p:cNvPr id="2" name="Slide 21">
            <a:hlinkClick r:id="" action="ppaction://media"/>
            <a:extLst>
              <a:ext uri="{FF2B5EF4-FFF2-40B4-BE49-F238E27FC236}">
                <a16:creationId xmlns:a16="http://schemas.microsoft.com/office/drawing/2014/main" id="{5A5D295F-D3B6-4FB1-9AF2-BBC82C788B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2488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1606058-94CE-4415-BE46-42FB41978170}"/>
              </a:ext>
            </a:extLst>
          </p:cNvPr>
          <p:cNvSpPr>
            <a:spLocks noGrp="1"/>
          </p:cNvSpPr>
          <p:nvPr>
            <p:ph idx="1"/>
          </p:nvPr>
        </p:nvSpPr>
        <p:spPr/>
        <p:txBody>
          <a:bodyPr/>
          <a:lstStyle/>
          <a:p>
            <a:r>
              <a:rPr lang="en-US" dirty="0"/>
              <a:t>Refer to Handout 2, Decision Point 3.</a:t>
            </a:r>
          </a:p>
          <a:p>
            <a:r>
              <a:rPr lang="en-US" dirty="0"/>
              <a:t>In your teams, brainstorm possible artifacts for the portfolio for each knowledge and skill identified in Module 1. Identify any potential gaps for each knowledge and skill missing an artifact.</a:t>
            </a:r>
          </a:p>
          <a:p>
            <a:r>
              <a:rPr lang="en-US" dirty="0"/>
              <a:t>Capture your final decision on the required or recommended artifacts on the handout.</a:t>
            </a:r>
          </a:p>
        </p:txBody>
      </p:sp>
      <p:sp>
        <p:nvSpPr>
          <p:cNvPr id="2" name="Title 1">
            <a:extLst>
              <a:ext uri="{FF2B5EF4-FFF2-40B4-BE49-F238E27FC236}">
                <a16:creationId xmlns:a16="http://schemas.microsoft.com/office/drawing/2014/main" id="{B69A0C05-0F33-4541-988D-8A61ECEF0476}"/>
              </a:ext>
            </a:extLst>
          </p:cNvPr>
          <p:cNvSpPr>
            <a:spLocks noGrp="1"/>
          </p:cNvSpPr>
          <p:nvPr>
            <p:ph type="title"/>
          </p:nvPr>
        </p:nvSpPr>
        <p:spPr/>
        <p:txBody>
          <a:bodyPr>
            <a:normAutofit/>
          </a:bodyPr>
          <a:lstStyle/>
          <a:p>
            <a:r>
              <a:rPr lang="en-US" dirty="0"/>
              <a:t>Activity: Portfolio Artifacts</a:t>
            </a:r>
          </a:p>
        </p:txBody>
      </p:sp>
      <p:sp>
        <p:nvSpPr>
          <p:cNvPr id="3" name="Slide Number Placeholder 2">
            <a:extLst>
              <a:ext uri="{FF2B5EF4-FFF2-40B4-BE49-F238E27FC236}">
                <a16:creationId xmlns:a16="http://schemas.microsoft.com/office/drawing/2014/main" id="{8E69D2D0-D1B9-47A0-ABA0-3F1EF8956EE2}"/>
              </a:ext>
            </a:extLst>
          </p:cNvPr>
          <p:cNvSpPr>
            <a:spLocks noGrp="1"/>
          </p:cNvSpPr>
          <p:nvPr>
            <p:ph type="sldNum" sz="quarter" idx="10"/>
          </p:nvPr>
        </p:nvSpPr>
        <p:spPr/>
        <p:txBody>
          <a:bodyPr/>
          <a:lstStyle/>
          <a:p>
            <a:pPr algn="r"/>
            <a:fld id="{F3477EC8-074D-41C4-94AE-E9EA7CEEA348}" type="slidenum">
              <a:rPr lang="en-US" smtClean="0"/>
              <a:pPr algn="r"/>
              <a:t>22</a:t>
            </a:fld>
            <a:endParaRPr lang="en-US" dirty="0"/>
          </a:p>
        </p:txBody>
      </p:sp>
      <p:pic>
        <p:nvPicPr>
          <p:cNvPr id="4" name="Slide 22">
            <a:hlinkClick r:id="" action="ppaction://media"/>
            <a:extLst>
              <a:ext uri="{FF2B5EF4-FFF2-40B4-BE49-F238E27FC236}">
                <a16:creationId xmlns:a16="http://schemas.microsoft.com/office/drawing/2014/main" id="{91FADCEE-3933-4AF5-A58B-8285498EFC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5819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2648EF-06B4-46F6-A1E2-71C1AA73F573}"/>
              </a:ext>
            </a:extLst>
          </p:cNvPr>
          <p:cNvSpPr>
            <a:spLocks noGrp="1"/>
          </p:cNvSpPr>
          <p:nvPr>
            <p:ph type="title"/>
          </p:nvPr>
        </p:nvSpPr>
        <p:spPr>
          <a:xfrm>
            <a:off x="687388" y="2821211"/>
            <a:ext cx="8229600" cy="1446550"/>
          </a:xfrm>
        </p:spPr>
        <p:txBody>
          <a:bodyPr/>
          <a:lstStyle/>
          <a:p>
            <a:r>
              <a:rPr lang="en-US" dirty="0"/>
              <a:t>Decision Point 4: Identify Who Selects Portfolio Artifacts</a:t>
            </a:r>
          </a:p>
        </p:txBody>
      </p:sp>
      <p:sp>
        <p:nvSpPr>
          <p:cNvPr id="4" name="Slide Number Placeholder 3">
            <a:extLst>
              <a:ext uri="{FF2B5EF4-FFF2-40B4-BE49-F238E27FC236}">
                <a16:creationId xmlns:a16="http://schemas.microsoft.com/office/drawing/2014/main" id="{5A513777-97D8-4D15-8E46-1409896938C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pitchFamily="34" charset="0"/>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000" b="0" i="0" u="none" strike="noStrike" kern="1200" cap="none" spc="0" normalizeH="0" baseline="0" noProof="0" dirty="0">
              <a:ln>
                <a:noFill/>
              </a:ln>
              <a:solidFill>
                <a:srgbClr val="FFFFFF">
                  <a:lumMod val="75000"/>
                </a:srgbClr>
              </a:solidFill>
              <a:effectLst/>
              <a:uLnTx/>
              <a:uFillTx/>
              <a:latin typeface="Arial" pitchFamily="34" charset="0"/>
              <a:ea typeface="ＭＳ Ｐゴシック"/>
            </a:endParaRPr>
          </a:p>
        </p:txBody>
      </p:sp>
      <p:pic>
        <p:nvPicPr>
          <p:cNvPr id="2" name="Slide 23">
            <a:hlinkClick r:id="" action="ppaction://media"/>
            <a:extLst>
              <a:ext uri="{FF2B5EF4-FFF2-40B4-BE49-F238E27FC236}">
                <a16:creationId xmlns:a16="http://schemas.microsoft.com/office/drawing/2014/main" id="{0C89E988-1D77-4E50-8389-06E6295255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9884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0EDAF50E-9FD4-41AD-89FF-84B9D5FB98C8}"/>
              </a:ext>
            </a:extLst>
          </p:cNvPr>
          <p:cNvGraphicFramePr>
            <a:graphicFrameLocks noGrp="1"/>
          </p:cNvGraphicFramePr>
          <p:nvPr>
            <p:ph idx="1"/>
            <p:extLst>
              <p:ext uri="{D42A27DB-BD31-4B8C-83A1-F6EECF244321}">
                <p14:modId xmlns:p14="http://schemas.microsoft.com/office/powerpoint/2010/main" val="952626818"/>
              </p:ext>
            </p:extLst>
          </p:nvPr>
        </p:nvGraphicFramePr>
        <p:xfrm>
          <a:off x="687388" y="2055813"/>
          <a:ext cx="8224837" cy="3851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le 4">
            <a:extLst>
              <a:ext uri="{FF2B5EF4-FFF2-40B4-BE49-F238E27FC236}">
                <a16:creationId xmlns:a16="http://schemas.microsoft.com/office/drawing/2014/main" id="{0C089A83-5B43-468D-8931-7660EAC63908}"/>
              </a:ext>
            </a:extLst>
          </p:cNvPr>
          <p:cNvSpPr>
            <a:spLocks noGrp="1"/>
          </p:cNvSpPr>
          <p:nvPr>
            <p:ph type="title"/>
          </p:nvPr>
        </p:nvSpPr>
        <p:spPr/>
        <p:txBody>
          <a:bodyPr/>
          <a:lstStyle/>
          <a:p>
            <a:r>
              <a:rPr lang="en-US" dirty="0"/>
              <a:t>Selecting Artifacts</a:t>
            </a:r>
          </a:p>
        </p:txBody>
      </p:sp>
      <p:sp>
        <p:nvSpPr>
          <p:cNvPr id="4" name="Slide Number Placeholder 3">
            <a:extLst>
              <a:ext uri="{FF2B5EF4-FFF2-40B4-BE49-F238E27FC236}">
                <a16:creationId xmlns:a16="http://schemas.microsoft.com/office/drawing/2014/main" id="{CC9B576A-44C8-4BA9-9AFB-BDF6D86E4492}"/>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1A8B8B9-B651-4439-A868-E8F04EF81465}"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24</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10" name="Graphic 9" descr="Chat">
            <a:extLst>
              <a:ext uri="{FF2B5EF4-FFF2-40B4-BE49-F238E27FC236}">
                <a16:creationId xmlns:a16="http://schemas.microsoft.com/office/drawing/2014/main" id="{367CF7D4-34B7-4DFA-B8F9-1A42442AFE0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6770" y="4773021"/>
            <a:ext cx="874268" cy="874268"/>
          </a:xfrm>
          <a:prstGeom prst="rect">
            <a:avLst/>
          </a:prstGeom>
        </p:spPr>
      </p:pic>
      <p:pic>
        <p:nvPicPr>
          <p:cNvPr id="12" name="Graphic 11" descr="Apple">
            <a:extLst>
              <a:ext uri="{FF2B5EF4-FFF2-40B4-BE49-F238E27FC236}">
                <a16:creationId xmlns:a16="http://schemas.microsoft.com/office/drawing/2014/main" id="{C55E8338-BC9A-4DD0-AD52-3CA146A1ECD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57756" y="3554687"/>
            <a:ext cx="761972" cy="761972"/>
          </a:xfrm>
          <a:prstGeom prst="rect">
            <a:avLst/>
          </a:prstGeom>
        </p:spPr>
      </p:pic>
      <p:pic>
        <p:nvPicPr>
          <p:cNvPr id="14" name="Graphic 13" descr="User">
            <a:extLst>
              <a:ext uri="{FF2B5EF4-FFF2-40B4-BE49-F238E27FC236}">
                <a16:creationId xmlns:a16="http://schemas.microsoft.com/office/drawing/2014/main" id="{318EA594-E221-4741-A214-0A6DB76053F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32918" y="2367305"/>
            <a:ext cx="761972" cy="761972"/>
          </a:xfrm>
          <a:prstGeom prst="rect">
            <a:avLst/>
          </a:prstGeom>
        </p:spPr>
      </p:pic>
      <p:sp>
        <p:nvSpPr>
          <p:cNvPr id="11" name="TextBox 10">
            <a:extLst>
              <a:ext uri="{FF2B5EF4-FFF2-40B4-BE49-F238E27FC236}">
                <a16:creationId xmlns:a16="http://schemas.microsoft.com/office/drawing/2014/main" id="{9CDF8D0D-44EF-48F1-93E3-28FB7A8D1135}"/>
              </a:ext>
            </a:extLst>
          </p:cNvPr>
          <p:cNvSpPr txBox="1"/>
          <p:nvPr/>
        </p:nvSpPr>
        <p:spPr>
          <a:xfrm>
            <a:off x="2885440" y="5599311"/>
            <a:ext cx="5948239" cy="276999"/>
          </a:xfrm>
          <a:prstGeom prst="rect">
            <a:avLst/>
          </a:prstGeom>
          <a:noFill/>
        </p:spPr>
        <p:txBody>
          <a:bodyPr wrap="square" rtlCol="0">
            <a:spAutoFit/>
          </a:bodyPr>
          <a:lstStyle/>
          <a:p>
            <a:pPr lvl="0" algn="r">
              <a:defRPr/>
            </a:pPr>
            <a:r>
              <a:rPr kumimoji="0" lang="en-US" sz="1200" b="0" i="0" u="none" strike="noStrike" kern="1200" cap="none" spc="0" normalizeH="0" baseline="0" noProof="0" dirty="0">
                <a:ln>
                  <a:noFill/>
                </a:ln>
                <a:solidFill>
                  <a:srgbClr val="326295">
                    <a:lumMod val="75000"/>
                  </a:srgbClr>
                </a:solidFill>
                <a:effectLst/>
                <a:uLnTx/>
                <a:uFillTx/>
                <a:latin typeface="Arial" pitchFamily="34" charset="0"/>
                <a:ea typeface="ＭＳ Ｐゴシック"/>
              </a:rPr>
              <a:t>Source: Colette, Woliver, Bingman, &amp; Merrifield, 1996; Zubizarreta, 2008</a:t>
            </a:r>
          </a:p>
        </p:txBody>
      </p:sp>
      <p:pic>
        <p:nvPicPr>
          <p:cNvPr id="3" name="Slide 24">
            <a:hlinkClick r:id="" action="ppaction://media"/>
            <a:extLst>
              <a:ext uri="{FF2B5EF4-FFF2-40B4-BE49-F238E27FC236}">
                <a16:creationId xmlns:a16="http://schemas.microsoft.com/office/drawing/2014/main" id="{D49CC113-B151-4554-B669-E10F50EDE80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7598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2AECFE-86E8-43AB-BE19-6C6330C0E475}"/>
              </a:ext>
            </a:extLst>
          </p:cNvPr>
          <p:cNvSpPr>
            <a:spLocks noGrp="1"/>
          </p:cNvSpPr>
          <p:nvPr>
            <p:ph type="title"/>
          </p:nvPr>
        </p:nvSpPr>
        <p:spPr/>
        <p:txBody>
          <a:bodyPr>
            <a:normAutofit fontScale="90000"/>
          </a:bodyPr>
          <a:lstStyle/>
          <a:p>
            <a:r>
              <a:rPr lang="en-US" dirty="0"/>
              <a:t>Example: Los Angeles </a:t>
            </a:r>
          </a:p>
        </p:txBody>
      </p:sp>
      <p:sp>
        <p:nvSpPr>
          <p:cNvPr id="4" name="Slide Number Placeholder 3">
            <a:extLst>
              <a:ext uri="{FF2B5EF4-FFF2-40B4-BE49-F238E27FC236}">
                <a16:creationId xmlns:a16="http://schemas.microsoft.com/office/drawing/2014/main" id="{AF50D041-4001-4081-A003-F1D6851DA39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5" name="Picture 4">
            <a:extLst>
              <a:ext uri="{FF2B5EF4-FFF2-40B4-BE49-F238E27FC236}">
                <a16:creationId xmlns:a16="http://schemas.microsoft.com/office/drawing/2014/main" id="{B3F9AC07-F6E5-4466-BE5A-14B24E8544E7}"/>
              </a:ext>
            </a:extLst>
          </p:cNvPr>
          <p:cNvPicPr>
            <a:picLocks noChangeAspect="1"/>
          </p:cNvPicPr>
          <p:nvPr/>
        </p:nvPicPr>
        <p:blipFill>
          <a:blip r:embed="rId5"/>
          <a:stretch>
            <a:fillRect/>
          </a:stretch>
        </p:blipFill>
        <p:spPr>
          <a:xfrm>
            <a:off x="1013944" y="1125537"/>
            <a:ext cx="7478614" cy="4248497"/>
          </a:xfrm>
          <a:prstGeom prst="rect">
            <a:avLst/>
          </a:prstGeom>
        </p:spPr>
      </p:pic>
      <p:sp>
        <p:nvSpPr>
          <p:cNvPr id="7" name="TextBox 6">
            <a:extLst>
              <a:ext uri="{FF2B5EF4-FFF2-40B4-BE49-F238E27FC236}">
                <a16:creationId xmlns:a16="http://schemas.microsoft.com/office/drawing/2014/main" id="{E1B8572A-38CC-4BB3-9416-DFC0938C4F79}"/>
              </a:ext>
            </a:extLst>
          </p:cNvPr>
          <p:cNvSpPr txBox="1"/>
          <p:nvPr/>
        </p:nvSpPr>
        <p:spPr>
          <a:xfrm>
            <a:off x="3348505" y="5578384"/>
            <a:ext cx="5144053"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u="none" strike="noStrike" kern="1200" cap="none" spc="0" normalizeH="0" baseline="0" noProof="0" dirty="0">
                <a:ln>
                  <a:noFill/>
                </a:ln>
                <a:solidFill>
                  <a:srgbClr val="000000"/>
                </a:solidFill>
                <a:effectLst/>
                <a:uLnTx/>
                <a:uFillTx/>
                <a:latin typeface="Arial" pitchFamily="34" charset="0"/>
                <a:ea typeface="ＭＳ Ｐゴシック"/>
              </a:rPr>
              <a:t>Source: </a:t>
            </a:r>
            <a:r>
              <a:rPr kumimoji="0" lang="en-US" sz="1200" b="0" u="none" strike="noStrike" kern="1200" cap="none" spc="0" normalizeH="0" baseline="0" noProof="0" dirty="0">
                <a:ln>
                  <a:noFill/>
                </a:ln>
                <a:solidFill>
                  <a:srgbClr val="000000"/>
                </a:solidFill>
                <a:effectLst/>
                <a:uLnTx/>
                <a:uFillTx/>
                <a:latin typeface="Arial" pitchFamily="34" charset="0"/>
                <a:ea typeface="ＭＳ Ｐゴシック"/>
                <a:hlinkClick r:id="rId6"/>
              </a:rPr>
              <a:t>Los Angeles Unified School District Linked Learning, 2017, p. 6 </a:t>
            </a:r>
            <a:endParaRPr kumimoji="0" lang="en-US" sz="1200" b="0" u="none" strike="noStrike" kern="1200" cap="none" spc="0" normalizeH="0" baseline="0" noProof="0" dirty="0">
              <a:ln>
                <a:noFill/>
              </a:ln>
              <a:solidFill>
                <a:srgbClr val="000000"/>
              </a:solidFill>
              <a:effectLst/>
              <a:uLnTx/>
              <a:uFillTx/>
              <a:latin typeface="Arial" pitchFamily="34" charset="0"/>
              <a:ea typeface="ＭＳ Ｐゴシック"/>
            </a:endParaRPr>
          </a:p>
        </p:txBody>
      </p:sp>
      <p:sp>
        <p:nvSpPr>
          <p:cNvPr id="8" name="Rectangle 7">
            <a:extLst>
              <a:ext uri="{FF2B5EF4-FFF2-40B4-BE49-F238E27FC236}">
                <a16:creationId xmlns:a16="http://schemas.microsoft.com/office/drawing/2014/main" id="{4C5328B4-5BB9-41F5-A2D0-5E0E9E6794C5}"/>
              </a:ext>
            </a:extLst>
          </p:cNvPr>
          <p:cNvSpPr/>
          <p:nvPr/>
        </p:nvSpPr>
        <p:spPr>
          <a:xfrm>
            <a:off x="1520456" y="4284921"/>
            <a:ext cx="6251944" cy="9675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Slide 25">
            <a:hlinkClick r:id="" action="ppaction://media"/>
            <a:extLst>
              <a:ext uri="{FF2B5EF4-FFF2-40B4-BE49-F238E27FC236}">
                <a16:creationId xmlns:a16="http://schemas.microsoft.com/office/drawing/2014/main" id="{6C5ED5F2-C348-4C80-9119-8EB5842D96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3044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05FC7E-AF2C-4BB8-AC17-D15344C00154}"/>
              </a:ext>
            </a:extLst>
          </p:cNvPr>
          <p:cNvSpPr>
            <a:spLocks noGrp="1"/>
          </p:cNvSpPr>
          <p:nvPr>
            <p:ph idx="1"/>
          </p:nvPr>
        </p:nvSpPr>
        <p:spPr/>
        <p:txBody>
          <a:bodyPr/>
          <a:lstStyle/>
          <a:p>
            <a:r>
              <a:rPr lang="en-US" dirty="0"/>
              <a:t>Refer to Handout 2, Decision Point 4.</a:t>
            </a:r>
          </a:p>
          <a:p>
            <a:r>
              <a:rPr lang="en-US" dirty="0"/>
              <a:t>In your teams, discuss and capture notes for who selects the artifacts that best fit your state, district, or school.</a:t>
            </a:r>
          </a:p>
          <a:p>
            <a:r>
              <a:rPr lang="en-US" dirty="0"/>
              <a:t>Capture your final decision on the handout.</a:t>
            </a:r>
          </a:p>
        </p:txBody>
      </p:sp>
      <p:sp>
        <p:nvSpPr>
          <p:cNvPr id="3" name="Title 2">
            <a:extLst>
              <a:ext uri="{FF2B5EF4-FFF2-40B4-BE49-F238E27FC236}">
                <a16:creationId xmlns:a16="http://schemas.microsoft.com/office/drawing/2014/main" id="{5E01F2DD-6A59-4477-93D8-1C57580BC0C6}"/>
              </a:ext>
            </a:extLst>
          </p:cNvPr>
          <p:cNvSpPr>
            <a:spLocks noGrp="1"/>
          </p:cNvSpPr>
          <p:nvPr>
            <p:ph type="title"/>
          </p:nvPr>
        </p:nvSpPr>
        <p:spPr/>
        <p:txBody>
          <a:bodyPr/>
          <a:lstStyle/>
          <a:p>
            <a:r>
              <a:rPr lang="en-US" dirty="0"/>
              <a:t>Discussion: Selecting Artifacts</a:t>
            </a:r>
          </a:p>
        </p:txBody>
      </p:sp>
      <p:sp>
        <p:nvSpPr>
          <p:cNvPr id="4" name="Slide Number Placeholder 3">
            <a:extLst>
              <a:ext uri="{FF2B5EF4-FFF2-40B4-BE49-F238E27FC236}">
                <a16:creationId xmlns:a16="http://schemas.microsoft.com/office/drawing/2014/main" id="{C9CF4123-51B1-40D3-85D0-11E4C1DACBEE}"/>
              </a:ext>
            </a:extLst>
          </p:cNvPr>
          <p:cNvSpPr>
            <a:spLocks noGrp="1"/>
          </p:cNvSpPr>
          <p:nvPr>
            <p:ph type="sldNum" sz="quarter" idx="10"/>
          </p:nvPr>
        </p:nvSpPr>
        <p:spPr/>
        <p:txBody>
          <a:bodyPr/>
          <a:lstStyle/>
          <a:p>
            <a:pPr algn="r"/>
            <a:fld id="{F3477EC8-074D-41C4-94AE-E9EA7CEEA348}" type="slidenum">
              <a:rPr lang="en-US" smtClean="0"/>
              <a:pPr algn="r"/>
              <a:t>26</a:t>
            </a:fld>
            <a:endParaRPr lang="en-US" dirty="0"/>
          </a:p>
        </p:txBody>
      </p:sp>
      <p:pic>
        <p:nvPicPr>
          <p:cNvPr id="5" name="Slide 26">
            <a:hlinkClick r:id="" action="ppaction://media"/>
            <a:extLst>
              <a:ext uri="{FF2B5EF4-FFF2-40B4-BE49-F238E27FC236}">
                <a16:creationId xmlns:a16="http://schemas.microsoft.com/office/drawing/2014/main" id="{0AAB8701-49DC-476D-BE83-D182E62648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4546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36585E-2EBE-47AB-BAF1-A4834448BFB0}"/>
              </a:ext>
            </a:extLst>
          </p:cNvPr>
          <p:cNvSpPr>
            <a:spLocks noGrp="1"/>
          </p:cNvSpPr>
          <p:nvPr>
            <p:ph type="title"/>
          </p:nvPr>
        </p:nvSpPr>
        <p:spPr>
          <a:xfrm>
            <a:off x="687388" y="2821211"/>
            <a:ext cx="8229600" cy="1446550"/>
          </a:xfrm>
        </p:spPr>
        <p:txBody>
          <a:bodyPr/>
          <a:lstStyle/>
          <a:p>
            <a:r>
              <a:rPr lang="en-US" dirty="0"/>
              <a:t>Decision Point 5: Determine Portfolio Scoring</a:t>
            </a:r>
          </a:p>
        </p:txBody>
      </p:sp>
      <p:sp>
        <p:nvSpPr>
          <p:cNvPr id="4" name="Slide Number Placeholder 3">
            <a:extLst>
              <a:ext uri="{FF2B5EF4-FFF2-40B4-BE49-F238E27FC236}">
                <a16:creationId xmlns:a16="http://schemas.microsoft.com/office/drawing/2014/main" id="{E63A57EB-5ED1-4EF9-9E08-6E4BAFACFF9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pitchFamily="34" charset="0"/>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000" b="0" i="0" u="none" strike="noStrike" kern="1200" cap="none" spc="0" normalizeH="0" baseline="0" noProof="0" dirty="0">
              <a:ln>
                <a:noFill/>
              </a:ln>
              <a:solidFill>
                <a:srgbClr val="FFFFFF">
                  <a:lumMod val="75000"/>
                </a:srgbClr>
              </a:solidFill>
              <a:effectLst/>
              <a:uLnTx/>
              <a:uFillTx/>
              <a:latin typeface="Arial" pitchFamily="34" charset="0"/>
              <a:ea typeface="ＭＳ Ｐゴシック"/>
            </a:endParaRPr>
          </a:p>
        </p:txBody>
      </p:sp>
      <p:pic>
        <p:nvPicPr>
          <p:cNvPr id="2" name="Slide 27">
            <a:hlinkClick r:id="" action="ppaction://media"/>
            <a:extLst>
              <a:ext uri="{FF2B5EF4-FFF2-40B4-BE49-F238E27FC236}">
                <a16:creationId xmlns:a16="http://schemas.microsoft.com/office/drawing/2014/main" id="{6DAF1473-5673-4EDF-8B8E-00752D3B61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2731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430E864-A5B2-49B8-A274-BFDDC7656488}"/>
              </a:ext>
            </a:extLst>
          </p:cNvPr>
          <p:cNvGraphicFramePr>
            <a:graphicFrameLocks noGrp="1"/>
          </p:cNvGraphicFramePr>
          <p:nvPr>
            <p:ph idx="1"/>
            <p:extLst>
              <p:ext uri="{D42A27DB-BD31-4B8C-83A1-F6EECF244321}">
                <p14:modId xmlns:p14="http://schemas.microsoft.com/office/powerpoint/2010/main" val="2471256717"/>
              </p:ext>
            </p:extLst>
          </p:nvPr>
        </p:nvGraphicFramePr>
        <p:xfrm>
          <a:off x="687388" y="2055813"/>
          <a:ext cx="8224837" cy="3851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le 4">
            <a:extLst>
              <a:ext uri="{FF2B5EF4-FFF2-40B4-BE49-F238E27FC236}">
                <a16:creationId xmlns:a16="http://schemas.microsoft.com/office/drawing/2014/main" id="{764B28DB-679F-4398-AC77-9264D518B636}"/>
              </a:ext>
            </a:extLst>
          </p:cNvPr>
          <p:cNvSpPr>
            <a:spLocks noGrp="1"/>
          </p:cNvSpPr>
          <p:nvPr>
            <p:ph type="title"/>
          </p:nvPr>
        </p:nvSpPr>
        <p:spPr/>
        <p:txBody>
          <a:bodyPr/>
          <a:lstStyle/>
          <a:p>
            <a:r>
              <a:rPr lang="en-US" dirty="0"/>
              <a:t>Approaches to Scoring Portfolios</a:t>
            </a:r>
          </a:p>
        </p:txBody>
      </p:sp>
      <p:sp>
        <p:nvSpPr>
          <p:cNvPr id="2" name="Slide Number Placeholder 1">
            <a:extLst>
              <a:ext uri="{FF2B5EF4-FFF2-40B4-BE49-F238E27FC236}">
                <a16:creationId xmlns:a16="http://schemas.microsoft.com/office/drawing/2014/main" id="{B145E796-FBF4-4DB2-8104-958F657EC09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3" name="Slide 28">
            <a:hlinkClick r:id="" action="ppaction://media"/>
            <a:extLst>
              <a:ext uri="{FF2B5EF4-FFF2-40B4-BE49-F238E27FC236}">
                <a16:creationId xmlns:a16="http://schemas.microsoft.com/office/drawing/2014/main" id="{72DA95B3-7C72-4AEA-9535-D3865D865EB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5062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4C3672-3E10-47DF-B068-DA343E284905}"/>
              </a:ext>
            </a:extLst>
          </p:cNvPr>
          <p:cNvSpPr>
            <a:spLocks noGrp="1"/>
          </p:cNvSpPr>
          <p:nvPr>
            <p:ph type="title"/>
          </p:nvPr>
        </p:nvSpPr>
        <p:spPr/>
        <p:txBody>
          <a:bodyPr>
            <a:normAutofit fontScale="90000"/>
          </a:bodyPr>
          <a:lstStyle/>
          <a:p>
            <a:r>
              <a:rPr lang="en-US" dirty="0"/>
              <a:t>Example of a Portfolio Rubric: Tennessee</a:t>
            </a:r>
          </a:p>
        </p:txBody>
      </p:sp>
      <p:sp>
        <p:nvSpPr>
          <p:cNvPr id="4" name="Slide Number Placeholder 3">
            <a:extLst>
              <a:ext uri="{FF2B5EF4-FFF2-40B4-BE49-F238E27FC236}">
                <a16:creationId xmlns:a16="http://schemas.microsoft.com/office/drawing/2014/main" id="{37E6E4CF-7CCB-44B1-B37D-0F216CA7AAD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7" name="Content Placeholder 6">
            <a:extLst>
              <a:ext uri="{FF2B5EF4-FFF2-40B4-BE49-F238E27FC236}">
                <a16:creationId xmlns:a16="http://schemas.microsoft.com/office/drawing/2014/main" id="{092546E6-00D7-46BF-B593-834C70E8092F}"/>
              </a:ext>
            </a:extLst>
          </p:cNvPr>
          <p:cNvPicPr>
            <a:picLocks noGrp="1" noChangeAspect="1"/>
          </p:cNvPicPr>
          <p:nvPr>
            <p:ph sz="quarter" idx="11"/>
          </p:nvPr>
        </p:nvPicPr>
        <p:blipFill>
          <a:blip r:embed="rId5"/>
          <a:stretch>
            <a:fillRect/>
          </a:stretch>
        </p:blipFill>
        <p:spPr>
          <a:xfrm>
            <a:off x="1119187" y="973667"/>
            <a:ext cx="6905625" cy="4397408"/>
          </a:xfrm>
          <a:prstGeom prst="rect">
            <a:avLst/>
          </a:prstGeom>
        </p:spPr>
      </p:pic>
      <p:sp>
        <p:nvSpPr>
          <p:cNvPr id="8" name="Content Placeholder 8">
            <a:extLst>
              <a:ext uri="{FF2B5EF4-FFF2-40B4-BE49-F238E27FC236}">
                <a16:creationId xmlns:a16="http://schemas.microsoft.com/office/drawing/2014/main" id="{2B27CDC5-C79C-4505-B103-300A09A6DA3F}"/>
              </a:ext>
            </a:extLst>
          </p:cNvPr>
          <p:cNvSpPr txBox="1">
            <a:spLocks/>
          </p:cNvSpPr>
          <p:nvPr/>
        </p:nvSpPr>
        <p:spPr bwMode="gray">
          <a:xfrm>
            <a:off x="4652557" y="5615477"/>
            <a:ext cx="3372255" cy="184666"/>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pPr marL="0" marR="0" lvl="0" indent="0" algn="l" defTabSz="914400" rtl="0" eaLnBrk="0" fontAlgn="base" latinLnBrk="0" hangingPunct="0">
              <a:lnSpc>
                <a:spcPct val="100000"/>
              </a:lnSpc>
              <a:spcBef>
                <a:spcPct val="30000"/>
              </a:spcBef>
              <a:spcAft>
                <a:spcPts val="0"/>
              </a:spcAft>
              <a:buClr>
                <a:srgbClr val="FFFFFF">
                  <a:lumMod val="65000"/>
                </a:srgbClr>
              </a:buClr>
              <a:buSzTx/>
              <a:buFont typeface="Wingdings" pitchFamily="2" charset="2"/>
              <a:buNone/>
              <a:tabLst/>
              <a:defRPr/>
            </a:pPr>
            <a:r>
              <a:rPr kumimoji="0" lang="en-US" sz="1200" b="0" u="none" strike="noStrike" kern="1200" cap="none" spc="0" normalizeH="0" baseline="0" noProof="0" dirty="0">
                <a:ln>
                  <a:noFill/>
                </a:ln>
                <a:solidFill>
                  <a:srgbClr val="000000"/>
                </a:solidFill>
                <a:effectLst/>
                <a:uLnTx/>
                <a:uFillTx/>
                <a:latin typeface="Arial" panose="020B0604020202020204" pitchFamily="34" charset="0"/>
                <a:cs typeface="Arial" pitchFamily="34" charset="0"/>
              </a:rPr>
              <a:t>Source</a:t>
            </a:r>
            <a:r>
              <a:rPr kumimoji="0" lang="en-US" sz="1200" b="0" u="none" strike="noStrike" kern="1200" cap="none" spc="0" normalizeH="0" baseline="0" noProof="0" dirty="0">
                <a:ln>
                  <a:noFill/>
                </a:ln>
                <a:solidFill>
                  <a:srgbClr val="000000"/>
                </a:solidFill>
                <a:effectLst/>
                <a:uLnTx/>
                <a:uFillTx/>
                <a:latin typeface="Arial" panose="020B0604020202020204" pitchFamily="34" charset="0"/>
                <a:cs typeface="Arial" pitchFamily="34" charset="0"/>
                <a:hlinkClick r:id="rId6"/>
              </a:rPr>
              <a:t>: </a:t>
            </a: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a:cs typeface="Arial" pitchFamily="34" charset="0"/>
                <a:hlinkClick r:id="rId6"/>
              </a:rPr>
              <a:t>Tennessee Department of Education, n.d</a:t>
            </a: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a:cs typeface="Arial" pitchFamily="34" charset="0"/>
              </a:rPr>
              <a:t>.</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itchFamily="34" charset="0"/>
              <a:hlinkClick r:id="rId7"/>
            </a:endParaRPr>
          </a:p>
        </p:txBody>
      </p:sp>
      <p:sp>
        <p:nvSpPr>
          <p:cNvPr id="2" name="Rectangle: Rounded Corners 1">
            <a:extLst>
              <a:ext uri="{FF2B5EF4-FFF2-40B4-BE49-F238E27FC236}">
                <a16:creationId xmlns:a16="http://schemas.microsoft.com/office/drawing/2014/main" id="{A88E0BCA-A932-4C79-B608-B37455FADE66}"/>
              </a:ext>
            </a:extLst>
          </p:cNvPr>
          <p:cNvSpPr/>
          <p:nvPr/>
        </p:nvSpPr>
        <p:spPr>
          <a:xfrm>
            <a:off x="5438775" y="3190875"/>
            <a:ext cx="1866900" cy="7905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Slide 29">
            <a:hlinkClick r:id="" action="ppaction://media"/>
            <a:extLst>
              <a:ext uri="{FF2B5EF4-FFF2-40B4-BE49-F238E27FC236}">
                <a16:creationId xmlns:a16="http://schemas.microsoft.com/office/drawing/2014/main" id="{9C378779-CF1F-4EF1-8A36-EEE3A25D3C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8875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477204-EF8A-47F1-A9EB-99244BB5E73A}"/>
              </a:ext>
            </a:extLst>
          </p:cNvPr>
          <p:cNvSpPr>
            <a:spLocks noGrp="1"/>
          </p:cNvSpPr>
          <p:nvPr>
            <p:ph idx="1"/>
          </p:nvPr>
        </p:nvSpPr>
        <p:spPr/>
        <p:txBody>
          <a:bodyPr/>
          <a:lstStyle/>
          <a:p>
            <a:r>
              <a:rPr lang="en-US" dirty="0"/>
              <a:t>Explore portfolios as a possible measure of work-based learning.</a:t>
            </a:r>
          </a:p>
          <a:p>
            <a:r>
              <a:rPr lang="en-US" dirty="0"/>
              <a:t>Discuss the key decisions needed to develop a portfolio to assess work-based learning experiences.</a:t>
            </a:r>
          </a:p>
        </p:txBody>
      </p:sp>
      <p:sp>
        <p:nvSpPr>
          <p:cNvPr id="3" name="Title 2">
            <a:extLst>
              <a:ext uri="{FF2B5EF4-FFF2-40B4-BE49-F238E27FC236}">
                <a16:creationId xmlns:a16="http://schemas.microsoft.com/office/drawing/2014/main" id="{FC712D3C-51E0-4D13-A3FE-AC10FF3CD45B}"/>
              </a:ext>
            </a:extLst>
          </p:cNvPr>
          <p:cNvSpPr>
            <a:spLocks noGrp="1"/>
          </p:cNvSpPr>
          <p:nvPr>
            <p:ph type="title"/>
          </p:nvPr>
        </p:nvSpPr>
        <p:spPr/>
        <p:txBody>
          <a:bodyPr/>
          <a:lstStyle/>
          <a:p>
            <a:r>
              <a:rPr lang="en-US" dirty="0"/>
              <a:t>Objectives</a:t>
            </a:r>
          </a:p>
        </p:txBody>
      </p:sp>
      <p:sp>
        <p:nvSpPr>
          <p:cNvPr id="4" name="Slide Number Placeholder 3">
            <a:extLst>
              <a:ext uri="{FF2B5EF4-FFF2-40B4-BE49-F238E27FC236}">
                <a16:creationId xmlns:a16="http://schemas.microsoft.com/office/drawing/2014/main" id="{E2115D5D-6154-404A-A671-001F160F195F}"/>
              </a:ext>
            </a:extLst>
          </p:cNvPr>
          <p:cNvSpPr>
            <a:spLocks noGrp="1"/>
          </p:cNvSpPr>
          <p:nvPr>
            <p:ph type="sldNum" sz="quarter" idx="10"/>
          </p:nvPr>
        </p:nvSpPr>
        <p:spPr/>
        <p:txBody>
          <a:bodyPr/>
          <a:lstStyle/>
          <a:p>
            <a:pPr algn="r"/>
            <a:fld id="{F3477EC8-074D-41C4-94AE-E9EA7CEEA348}" type="slidenum">
              <a:rPr lang="en-US" smtClean="0"/>
              <a:pPr algn="r"/>
              <a:t>3</a:t>
            </a:fld>
            <a:endParaRPr lang="en-US" dirty="0"/>
          </a:p>
        </p:txBody>
      </p:sp>
      <p:pic>
        <p:nvPicPr>
          <p:cNvPr id="5" name="Slide 3">
            <a:hlinkClick r:id="" action="ppaction://media"/>
            <a:extLst>
              <a:ext uri="{FF2B5EF4-FFF2-40B4-BE49-F238E27FC236}">
                <a16:creationId xmlns:a16="http://schemas.microsoft.com/office/drawing/2014/main" id="{CBBA0C9D-DE94-403F-BE8E-5786DE92AE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4900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D3DAB-3847-4A98-A0F7-646E60DC7C78}"/>
              </a:ext>
            </a:extLst>
          </p:cNvPr>
          <p:cNvSpPr>
            <a:spLocks noGrp="1"/>
          </p:cNvSpPr>
          <p:nvPr>
            <p:ph type="title"/>
          </p:nvPr>
        </p:nvSpPr>
        <p:spPr/>
        <p:txBody>
          <a:bodyPr>
            <a:normAutofit fontScale="90000"/>
          </a:bodyPr>
          <a:lstStyle/>
          <a:p>
            <a:r>
              <a:rPr lang="en-US" dirty="0"/>
              <a:t>Example of Weighted Scoring: South Dakota</a:t>
            </a:r>
          </a:p>
        </p:txBody>
      </p:sp>
      <p:sp>
        <p:nvSpPr>
          <p:cNvPr id="3" name="Slide Number Placeholder 2">
            <a:extLst>
              <a:ext uri="{FF2B5EF4-FFF2-40B4-BE49-F238E27FC236}">
                <a16:creationId xmlns:a16="http://schemas.microsoft.com/office/drawing/2014/main" id="{95CAFEFA-FA66-4535-AE78-8072487AD2C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5" name="Content Placeholder 4">
            <a:extLst>
              <a:ext uri="{FF2B5EF4-FFF2-40B4-BE49-F238E27FC236}">
                <a16:creationId xmlns:a16="http://schemas.microsoft.com/office/drawing/2014/main" id="{E96ECFD1-D08A-4EC3-9E25-8D642DA624F7}"/>
              </a:ext>
            </a:extLst>
          </p:cNvPr>
          <p:cNvPicPr>
            <a:picLocks noGrp="1" noChangeAspect="1"/>
          </p:cNvPicPr>
          <p:nvPr>
            <p:ph sz="quarter" idx="11"/>
          </p:nvPr>
        </p:nvPicPr>
        <p:blipFill>
          <a:blip r:embed="rId5"/>
          <a:stretch>
            <a:fillRect/>
          </a:stretch>
        </p:blipFill>
        <p:spPr>
          <a:xfrm>
            <a:off x="2297171" y="1070943"/>
            <a:ext cx="4549659" cy="4386919"/>
          </a:xfrm>
          <a:prstGeom prst="rect">
            <a:avLst/>
          </a:prstGeom>
        </p:spPr>
      </p:pic>
      <p:sp>
        <p:nvSpPr>
          <p:cNvPr id="6" name="Content Placeholder 8">
            <a:extLst>
              <a:ext uri="{FF2B5EF4-FFF2-40B4-BE49-F238E27FC236}">
                <a16:creationId xmlns:a16="http://schemas.microsoft.com/office/drawing/2014/main" id="{57F4E514-2DB7-48F5-9D9E-EC2A2F461FF1}"/>
              </a:ext>
            </a:extLst>
          </p:cNvPr>
          <p:cNvSpPr txBox="1">
            <a:spLocks/>
          </p:cNvSpPr>
          <p:nvPr/>
        </p:nvSpPr>
        <p:spPr bwMode="gray">
          <a:xfrm>
            <a:off x="2751667" y="5555138"/>
            <a:ext cx="4411133" cy="184666"/>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pPr marL="0" marR="0" lvl="0" indent="0" algn="l" defTabSz="914400" rtl="0" eaLnBrk="0" fontAlgn="base" latinLnBrk="0" hangingPunct="0">
              <a:lnSpc>
                <a:spcPct val="100000"/>
              </a:lnSpc>
              <a:spcBef>
                <a:spcPct val="30000"/>
              </a:spcBef>
              <a:spcAft>
                <a:spcPts val="0"/>
              </a:spcAft>
              <a:buClr>
                <a:srgbClr val="FFFFFF">
                  <a:lumMod val="65000"/>
                </a:srgbClr>
              </a:buClr>
              <a:buSzTx/>
              <a:buFont typeface="Wingdings" pitchFamily="2" charset="2"/>
              <a:buNone/>
              <a:tabLst/>
              <a:defRPr/>
            </a:pPr>
            <a:r>
              <a:rPr kumimoji="0" lang="en-US" sz="1200" b="0" u="none" strike="noStrike" kern="1200" cap="none" spc="0" normalizeH="0" baseline="0" noProof="0" dirty="0">
                <a:ln>
                  <a:noFill/>
                </a:ln>
                <a:solidFill>
                  <a:srgbClr val="000000"/>
                </a:solidFill>
                <a:effectLst/>
                <a:uLnTx/>
                <a:uFillTx/>
                <a:latin typeface="Arial"/>
                <a:cs typeface="Arial" pitchFamily="34" charset="0"/>
              </a:rPr>
              <a:t>Source: </a:t>
            </a:r>
            <a:r>
              <a:rPr kumimoji="0" lang="en-US" sz="1200" b="0" i="0" u="none" strike="noStrike" kern="1200" cap="none" spc="0" normalizeH="0" baseline="0" noProof="0" dirty="0">
                <a:ln>
                  <a:noFill/>
                </a:ln>
                <a:solidFill>
                  <a:srgbClr val="000000"/>
                </a:solidFill>
                <a:effectLst/>
                <a:uLnTx/>
                <a:uFillTx/>
                <a:latin typeface="Arial"/>
                <a:ea typeface="ＭＳ Ｐゴシック" pitchFamily="-48" charset="-128"/>
                <a:cs typeface="Arial" pitchFamily="34" charset="0"/>
                <a:hlinkClick r:id="rId6"/>
              </a:rPr>
              <a:t>South Dakota Department of Education, n.d., p. 46</a:t>
            </a:r>
            <a:endParaRPr kumimoji="0" lang="en-US" sz="1200" b="0" i="0" u="none" strike="noStrike" kern="1200" cap="none" spc="0" normalizeH="0" baseline="0" noProof="0" dirty="0">
              <a:ln>
                <a:noFill/>
              </a:ln>
              <a:solidFill>
                <a:srgbClr val="000000"/>
              </a:solidFill>
              <a:effectLst/>
              <a:uLnTx/>
              <a:uFillTx/>
              <a:latin typeface="Arial"/>
              <a:cs typeface="Arial" pitchFamily="34" charset="0"/>
              <a:hlinkClick r:id="rId7"/>
            </a:endParaRPr>
          </a:p>
        </p:txBody>
      </p:sp>
      <p:pic>
        <p:nvPicPr>
          <p:cNvPr id="4" name="Slide 30">
            <a:hlinkClick r:id="" action="ppaction://media"/>
            <a:extLst>
              <a:ext uri="{FF2B5EF4-FFF2-40B4-BE49-F238E27FC236}">
                <a16:creationId xmlns:a16="http://schemas.microsoft.com/office/drawing/2014/main" id="{00739B47-D0E9-46E6-82F5-D60F654D7C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9096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67646E17-28A7-4830-9367-6D5F65ED605E}"/>
              </a:ext>
            </a:extLst>
          </p:cNvPr>
          <p:cNvGraphicFramePr>
            <a:graphicFrameLocks noGrp="1"/>
          </p:cNvGraphicFramePr>
          <p:nvPr>
            <p:ph idx="1"/>
            <p:extLst>
              <p:ext uri="{D42A27DB-BD31-4B8C-83A1-F6EECF244321}">
                <p14:modId xmlns:p14="http://schemas.microsoft.com/office/powerpoint/2010/main" val="2259534133"/>
              </p:ext>
            </p:extLst>
          </p:nvPr>
        </p:nvGraphicFramePr>
        <p:xfrm>
          <a:off x="687388" y="2055813"/>
          <a:ext cx="8224691" cy="3245308"/>
        </p:xfrm>
        <a:graphic>
          <a:graphicData uri="http://schemas.openxmlformats.org/drawingml/2006/table">
            <a:tbl>
              <a:tblPr firstRow="1" bandRow="1">
                <a:tableStyleId>{5C22544A-7EE6-4342-B048-85BDC9FD1C3A}</a:tableStyleId>
              </a:tblPr>
              <a:tblGrid>
                <a:gridCol w="3602596">
                  <a:extLst>
                    <a:ext uri="{9D8B030D-6E8A-4147-A177-3AD203B41FA5}">
                      <a16:colId xmlns:a16="http://schemas.microsoft.com/office/drawing/2014/main" val="80994332"/>
                    </a:ext>
                  </a:extLst>
                </a:gridCol>
                <a:gridCol w="2351951">
                  <a:extLst>
                    <a:ext uri="{9D8B030D-6E8A-4147-A177-3AD203B41FA5}">
                      <a16:colId xmlns:a16="http://schemas.microsoft.com/office/drawing/2014/main" val="491924524"/>
                    </a:ext>
                  </a:extLst>
                </a:gridCol>
                <a:gridCol w="2270144">
                  <a:extLst>
                    <a:ext uri="{9D8B030D-6E8A-4147-A177-3AD203B41FA5}">
                      <a16:colId xmlns:a16="http://schemas.microsoft.com/office/drawing/2014/main" val="3439287627"/>
                    </a:ext>
                  </a:extLst>
                </a:gridCol>
              </a:tblGrid>
              <a:tr h="640600">
                <a:tc>
                  <a:txBody>
                    <a:bodyPr/>
                    <a:lstStyle/>
                    <a:p>
                      <a:r>
                        <a:rPr lang="en-US" sz="2400" dirty="0"/>
                        <a:t>Purpose</a:t>
                      </a:r>
                    </a:p>
                  </a:txBody>
                  <a:tcPr marL="107475" marR="107475"/>
                </a:tc>
                <a:tc>
                  <a:txBody>
                    <a:bodyPr/>
                    <a:lstStyle/>
                    <a:p>
                      <a:r>
                        <a:rPr lang="en-US" sz="2400" dirty="0"/>
                        <a:t>Rubric</a:t>
                      </a:r>
                    </a:p>
                  </a:txBody>
                  <a:tcPr marL="107475" marR="107475"/>
                </a:tc>
                <a:tc>
                  <a:txBody>
                    <a:bodyPr/>
                    <a:lstStyle/>
                    <a:p>
                      <a:r>
                        <a:rPr lang="en-US" sz="2400" dirty="0"/>
                        <a:t>Weighted</a:t>
                      </a:r>
                    </a:p>
                  </a:txBody>
                  <a:tcPr marL="107475" marR="107475"/>
                </a:tc>
                <a:extLst>
                  <a:ext uri="{0D108BD9-81ED-4DB2-BD59-A6C34878D82A}">
                    <a16:rowId xmlns:a16="http://schemas.microsoft.com/office/drawing/2014/main" val="79143792"/>
                  </a:ext>
                </a:extLst>
              </a:tr>
              <a:tr h="640600">
                <a:tc>
                  <a:txBody>
                    <a:bodyPr/>
                    <a:lstStyle/>
                    <a:p>
                      <a:r>
                        <a:rPr lang="en-US" sz="2400" b="1" dirty="0"/>
                        <a:t>Student progress</a:t>
                      </a:r>
                    </a:p>
                  </a:txBody>
                  <a:tcPr marL="107475" marR="107475"/>
                </a:tc>
                <a:tc>
                  <a:txBody>
                    <a:bodyPr/>
                    <a:lstStyle/>
                    <a:p>
                      <a:pPr algn="ctr"/>
                      <a:r>
                        <a:rPr lang="en-US" sz="2400" dirty="0"/>
                        <a:t>X</a:t>
                      </a:r>
                    </a:p>
                  </a:txBody>
                  <a:tcPr marL="107475" marR="107475"/>
                </a:tc>
                <a:tc>
                  <a:txBody>
                    <a:bodyPr/>
                    <a:lstStyle/>
                    <a:p>
                      <a:pPr algn="ctr"/>
                      <a:endParaRPr lang="en-US" sz="2400" dirty="0"/>
                    </a:p>
                  </a:txBody>
                  <a:tcPr marL="107475" marR="107475"/>
                </a:tc>
                <a:extLst>
                  <a:ext uri="{0D108BD9-81ED-4DB2-BD59-A6C34878D82A}">
                    <a16:rowId xmlns:a16="http://schemas.microsoft.com/office/drawing/2014/main" val="3151252159"/>
                  </a:ext>
                </a:extLst>
              </a:tr>
              <a:tr h="640600">
                <a:tc>
                  <a:txBody>
                    <a:bodyPr/>
                    <a:lstStyle/>
                    <a:p>
                      <a:r>
                        <a:rPr lang="en-US" sz="2400" b="1" dirty="0"/>
                        <a:t>Instruction</a:t>
                      </a:r>
                    </a:p>
                  </a:txBody>
                  <a:tcPr marL="107475" marR="107475"/>
                </a:tc>
                <a:tc>
                  <a:txBody>
                    <a:bodyPr/>
                    <a:lstStyle/>
                    <a:p>
                      <a:pPr algn="ctr"/>
                      <a:r>
                        <a:rPr lang="en-US" sz="2400" dirty="0"/>
                        <a:t>X</a:t>
                      </a:r>
                    </a:p>
                  </a:txBody>
                  <a:tcPr marL="107475" marR="107475"/>
                </a:tc>
                <a:tc>
                  <a:txBody>
                    <a:bodyPr/>
                    <a:lstStyle/>
                    <a:p>
                      <a:pPr algn="ctr"/>
                      <a:endParaRPr lang="en-US" sz="2400" dirty="0"/>
                    </a:p>
                  </a:txBody>
                  <a:tcPr marL="107475" marR="107475"/>
                </a:tc>
                <a:extLst>
                  <a:ext uri="{0D108BD9-81ED-4DB2-BD59-A6C34878D82A}">
                    <a16:rowId xmlns:a16="http://schemas.microsoft.com/office/drawing/2014/main" val="1211405222"/>
                  </a:ext>
                </a:extLst>
              </a:tr>
              <a:tr h="640600">
                <a:tc>
                  <a:txBody>
                    <a:bodyPr/>
                    <a:lstStyle/>
                    <a:p>
                      <a:r>
                        <a:rPr lang="en-US" sz="2400" b="1" dirty="0"/>
                        <a:t>Student efficacy</a:t>
                      </a:r>
                    </a:p>
                  </a:txBody>
                  <a:tcPr marL="107475" marR="107475"/>
                </a:tc>
                <a:tc>
                  <a:txBody>
                    <a:bodyPr/>
                    <a:lstStyle/>
                    <a:p>
                      <a:pPr algn="ctr"/>
                      <a:r>
                        <a:rPr lang="en-US" sz="2400" dirty="0"/>
                        <a:t>X</a:t>
                      </a:r>
                    </a:p>
                  </a:txBody>
                  <a:tcPr marL="107475" marR="107475"/>
                </a:tc>
                <a:tc>
                  <a:txBody>
                    <a:bodyPr/>
                    <a:lstStyle/>
                    <a:p>
                      <a:pPr algn="ctr"/>
                      <a:r>
                        <a:rPr lang="en-US" sz="2400" dirty="0"/>
                        <a:t>X</a:t>
                      </a:r>
                    </a:p>
                  </a:txBody>
                  <a:tcPr marL="107475" marR="107475"/>
                </a:tc>
                <a:extLst>
                  <a:ext uri="{0D108BD9-81ED-4DB2-BD59-A6C34878D82A}">
                    <a16:rowId xmlns:a16="http://schemas.microsoft.com/office/drawing/2014/main" val="2761439424"/>
                  </a:ext>
                </a:extLst>
              </a:tr>
              <a:tr h="682908">
                <a:tc>
                  <a:txBody>
                    <a:bodyPr/>
                    <a:lstStyle/>
                    <a:p>
                      <a:r>
                        <a:rPr lang="en-US" sz="2400" b="1" dirty="0"/>
                        <a:t>Communication</a:t>
                      </a:r>
                    </a:p>
                  </a:txBody>
                  <a:tcPr marL="107475" marR="107475"/>
                </a:tc>
                <a:tc>
                  <a:txBody>
                    <a:bodyPr/>
                    <a:lstStyle/>
                    <a:p>
                      <a:pPr algn="ctr"/>
                      <a:r>
                        <a:rPr lang="en-US" sz="2400" dirty="0"/>
                        <a:t>X</a:t>
                      </a:r>
                    </a:p>
                  </a:txBody>
                  <a:tcPr marL="107475" marR="107475"/>
                </a:tc>
                <a:tc>
                  <a:txBody>
                    <a:bodyPr/>
                    <a:lstStyle/>
                    <a:p>
                      <a:pPr algn="ctr"/>
                      <a:r>
                        <a:rPr lang="en-US" sz="2400" dirty="0"/>
                        <a:t>X</a:t>
                      </a:r>
                    </a:p>
                  </a:txBody>
                  <a:tcPr marL="107475" marR="107475"/>
                </a:tc>
                <a:extLst>
                  <a:ext uri="{0D108BD9-81ED-4DB2-BD59-A6C34878D82A}">
                    <a16:rowId xmlns:a16="http://schemas.microsoft.com/office/drawing/2014/main" val="3302259584"/>
                  </a:ext>
                </a:extLst>
              </a:tr>
            </a:tbl>
          </a:graphicData>
        </a:graphic>
      </p:graphicFrame>
      <p:sp>
        <p:nvSpPr>
          <p:cNvPr id="3" name="Title 2">
            <a:extLst>
              <a:ext uri="{FF2B5EF4-FFF2-40B4-BE49-F238E27FC236}">
                <a16:creationId xmlns:a16="http://schemas.microsoft.com/office/drawing/2014/main" id="{1E353DA1-54A2-4976-85BD-3D41AA58E307}"/>
              </a:ext>
            </a:extLst>
          </p:cNvPr>
          <p:cNvSpPr>
            <a:spLocks noGrp="1"/>
          </p:cNvSpPr>
          <p:nvPr>
            <p:ph type="title"/>
          </p:nvPr>
        </p:nvSpPr>
        <p:spPr/>
        <p:txBody>
          <a:bodyPr/>
          <a:lstStyle/>
          <a:p>
            <a:r>
              <a:rPr lang="en-US" dirty="0"/>
              <a:t>Aligning the Scoring Approach</a:t>
            </a:r>
            <a:br>
              <a:rPr lang="en-US" dirty="0"/>
            </a:br>
            <a:r>
              <a:rPr lang="en-US" dirty="0"/>
              <a:t>to the Purpose</a:t>
            </a:r>
          </a:p>
        </p:txBody>
      </p:sp>
      <p:sp>
        <p:nvSpPr>
          <p:cNvPr id="4" name="Slide Number Placeholder 3">
            <a:extLst>
              <a:ext uri="{FF2B5EF4-FFF2-40B4-BE49-F238E27FC236}">
                <a16:creationId xmlns:a16="http://schemas.microsoft.com/office/drawing/2014/main" id="{5F24FC68-9EC9-4D06-807D-4D75F2C9D236}"/>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6" name="Slide 31">
            <a:hlinkClick r:id="" action="ppaction://media"/>
            <a:extLst>
              <a:ext uri="{FF2B5EF4-FFF2-40B4-BE49-F238E27FC236}">
                <a16:creationId xmlns:a16="http://schemas.microsoft.com/office/drawing/2014/main" id="{2BE09CF4-B55B-4B4D-9423-0527407753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1371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86CFC-39C6-4561-833C-2C663DCFB042}"/>
              </a:ext>
            </a:extLst>
          </p:cNvPr>
          <p:cNvSpPr>
            <a:spLocks noGrp="1"/>
          </p:cNvSpPr>
          <p:nvPr>
            <p:ph type="title"/>
          </p:nvPr>
        </p:nvSpPr>
        <p:spPr/>
        <p:txBody>
          <a:bodyPr>
            <a:normAutofit fontScale="90000"/>
          </a:bodyPr>
          <a:lstStyle/>
          <a:p>
            <a:r>
              <a:rPr lang="en-US" dirty="0"/>
              <a:t>Key Considerations for Weighted Approach</a:t>
            </a:r>
          </a:p>
        </p:txBody>
      </p:sp>
      <p:sp>
        <p:nvSpPr>
          <p:cNvPr id="3" name="Slide Number Placeholder 2">
            <a:extLst>
              <a:ext uri="{FF2B5EF4-FFF2-40B4-BE49-F238E27FC236}">
                <a16:creationId xmlns:a16="http://schemas.microsoft.com/office/drawing/2014/main" id="{459816BB-C727-47EB-AB0D-803A9AE62011}"/>
              </a:ext>
            </a:extLst>
          </p:cNvPr>
          <p:cNvSpPr>
            <a:spLocks noGrp="1"/>
          </p:cNvSpPr>
          <p:nvPr>
            <p:ph type="sldNum" sz="quarter" idx="10"/>
          </p:nvPr>
        </p:nvSpPr>
        <p:spPr/>
        <p:txBody>
          <a:bodyPr/>
          <a:lstStyle/>
          <a:p>
            <a:pPr algn="r"/>
            <a:fld id="{F3477EC8-074D-41C4-94AE-E9EA7CEEA348}" type="slidenum">
              <a:rPr lang="en-US" smtClean="0"/>
              <a:pPr algn="r"/>
              <a:t>32</a:t>
            </a:fld>
            <a:endParaRPr lang="en-US" dirty="0"/>
          </a:p>
        </p:txBody>
      </p:sp>
      <p:sp>
        <p:nvSpPr>
          <p:cNvPr id="5" name="Speech Bubble: Rectangle with Corners Rounded 4">
            <a:extLst>
              <a:ext uri="{FF2B5EF4-FFF2-40B4-BE49-F238E27FC236}">
                <a16:creationId xmlns:a16="http://schemas.microsoft.com/office/drawing/2014/main" id="{F4E24E8D-C727-449D-A843-50464475C99A}"/>
              </a:ext>
            </a:extLst>
          </p:cNvPr>
          <p:cNvSpPr/>
          <p:nvPr/>
        </p:nvSpPr>
        <p:spPr>
          <a:xfrm>
            <a:off x="5173579" y="1564105"/>
            <a:ext cx="3441032" cy="3188368"/>
          </a:xfrm>
          <a:prstGeom prst="wedgeRoundRectCallout">
            <a:avLst>
              <a:gd name="adj1" fmla="val 60636"/>
              <a:gd name="adj2" fmla="val 76462"/>
              <a:gd name="adj3" fmla="val 16667"/>
            </a:avLst>
          </a:prstGeom>
          <a:solidFill>
            <a:srgbClr val="7E3A1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How will educators award points for each artifact?</a:t>
            </a:r>
          </a:p>
        </p:txBody>
      </p:sp>
      <p:sp>
        <p:nvSpPr>
          <p:cNvPr id="6" name="Thought Bubble: Cloud 5">
            <a:extLst>
              <a:ext uri="{FF2B5EF4-FFF2-40B4-BE49-F238E27FC236}">
                <a16:creationId xmlns:a16="http://schemas.microsoft.com/office/drawing/2014/main" id="{87C78B89-A19B-4B93-BF91-FE487B3F694A}"/>
              </a:ext>
            </a:extLst>
          </p:cNvPr>
          <p:cNvSpPr/>
          <p:nvPr/>
        </p:nvSpPr>
        <p:spPr>
          <a:xfrm>
            <a:off x="264695" y="1651514"/>
            <a:ext cx="3826041" cy="3188369"/>
          </a:xfrm>
          <a:prstGeom prst="cloudCallout">
            <a:avLst/>
          </a:prstGeom>
          <a:solidFill>
            <a:srgbClr val="20625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How do you weigh the different artifacts within the portfolio?</a:t>
            </a:r>
          </a:p>
        </p:txBody>
      </p:sp>
      <p:pic>
        <p:nvPicPr>
          <p:cNvPr id="7" name="Slide 32">
            <a:hlinkClick r:id="" action="ppaction://media"/>
            <a:extLst>
              <a:ext uri="{FF2B5EF4-FFF2-40B4-BE49-F238E27FC236}">
                <a16:creationId xmlns:a16="http://schemas.microsoft.com/office/drawing/2014/main" id="{FB657C4B-0124-4ED4-8DEE-9281455C61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9689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DCED26-F63F-4549-BD6E-F99DB08B571C}"/>
              </a:ext>
            </a:extLst>
          </p:cNvPr>
          <p:cNvSpPr>
            <a:spLocks noGrp="1"/>
          </p:cNvSpPr>
          <p:nvPr>
            <p:ph idx="1"/>
          </p:nvPr>
        </p:nvSpPr>
        <p:spPr/>
        <p:txBody>
          <a:bodyPr/>
          <a:lstStyle/>
          <a:p>
            <a:r>
              <a:rPr lang="en-US" dirty="0"/>
              <a:t>In your teams, discuss and determine which summative scoring approach would work best for you.  Use the “Selecting an Approach” section of Handout 2, Decision Point 5 to capture your notes and decision.</a:t>
            </a:r>
          </a:p>
          <a:p>
            <a:r>
              <a:rPr lang="en-US" dirty="0"/>
              <a:t>If you select rubric, please complete Module 3: Designing Rubrics for the key decision points on developing a work-based learning rubric.</a:t>
            </a:r>
          </a:p>
          <a:p>
            <a:r>
              <a:rPr lang="en-US" dirty="0"/>
              <a:t>If you select the weighted approach, Handout 2, Decision Point 5 provides the steps to develop the weighted summative scoring approach. </a:t>
            </a:r>
          </a:p>
        </p:txBody>
      </p:sp>
      <p:sp>
        <p:nvSpPr>
          <p:cNvPr id="2" name="Title 1">
            <a:extLst>
              <a:ext uri="{FF2B5EF4-FFF2-40B4-BE49-F238E27FC236}">
                <a16:creationId xmlns:a16="http://schemas.microsoft.com/office/drawing/2014/main" id="{C998FD04-0D4F-4F59-85D3-B8D38F9DCE39}"/>
              </a:ext>
            </a:extLst>
          </p:cNvPr>
          <p:cNvSpPr>
            <a:spLocks noGrp="1"/>
          </p:cNvSpPr>
          <p:nvPr>
            <p:ph type="title"/>
          </p:nvPr>
        </p:nvSpPr>
        <p:spPr/>
        <p:txBody>
          <a:bodyPr>
            <a:normAutofit/>
          </a:bodyPr>
          <a:lstStyle/>
          <a:p>
            <a:r>
              <a:rPr lang="en-US" dirty="0"/>
              <a:t>Activity: Determine Portfolio Scoring</a:t>
            </a:r>
          </a:p>
        </p:txBody>
      </p:sp>
      <p:sp>
        <p:nvSpPr>
          <p:cNvPr id="3" name="Slide Number Placeholder 2">
            <a:extLst>
              <a:ext uri="{FF2B5EF4-FFF2-40B4-BE49-F238E27FC236}">
                <a16:creationId xmlns:a16="http://schemas.microsoft.com/office/drawing/2014/main" id="{275B9114-486D-45AB-B92D-16ED95B099A1}"/>
              </a:ext>
            </a:extLst>
          </p:cNvPr>
          <p:cNvSpPr>
            <a:spLocks noGrp="1"/>
          </p:cNvSpPr>
          <p:nvPr>
            <p:ph type="sldNum" sz="quarter" idx="10"/>
          </p:nvPr>
        </p:nvSpPr>
        <p:spPr/>
        <p:txBody>
          <a:bodyPr/>
          <a:lstStyle/>
          <a:p>
            <a:pPr algn="r"/>
            <a:fld id="{F3477EC8-074D-41C4-94AE-E9EA7CEEA348}" type="slidenum">
              <a:rPr lang="en-US" smtClean="0"/>
              <a:pPr algn="r"/>
              <a:t>33</a:t>
            </a:fld>
            <a:endParaRPr lang="en-US" dirty="0"/>
          </a:p>
        </p:txBody>
      </p:sp>
      <p:pic>
        <p:nvPicPr>
          <p:cNvPr id="5" name="Slide 33">
            <a:hlinkClick r:id="" action="ppaction://media"/>
            <a:extLst>
              <a:ext uri="{FF2B5EF4-FFF2-40B4-BE49-F238E27FC236}">
                <a16:creationId xmlns:a16="http://schemas.microsoft.com/office/drawing/2014/main" id="{5C90EEFA-EB67-4C57-8B95-B625AE84B4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323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EFA245-6F11-47B4-82AB-C72AD5E28635}"/>
              </a:ext>
            </a:extLst>
          </p:cNvPr>
          <p:cNvSpPr>
            <a:spLocks noGrp="1"/>
          </p:cNvSpPr>
          <p:nvPr>
            <p:ph type="title"/>
          </p:nvPr>
        </p:nvSpPr>
        <p:spPr/>
        <p:txBody>
          <a:bodyPr/>
          <a:lstStyle/>
          <a:p>
            <a:r>
              <a:rPr lang="en-US" dirty="0"/>
              <a:t>Wrap-Up</a:t>
            </a:r>
          </a:p>
        </p:txBody>
      </p:sp>
      <p:sp>
        <p:nvSpPr>
          <p:cNvPr id="4" name="Slide Number Placeholder 3">
            <a:extLst>
              <a:ext uri="{FF2B5EF4-FFF2-40B4-BE49-F238E27FC236}">
                <a16:creationId xmlns:a16="http://schemas.microsoft.com/office/drawing/2014/main" id="{AF662D8B-E46E-4A4E-B6A7-E99C34946E6D}"/>
              </a:ext>
            </a:extLst>
          </p:cNvPr>
          <p:cNvSpPr>
            <a:spLocks noGrp="1"/>
          </p:cNvSpPr>
          <p:nvPr>
            <p:ph type="sldNum" sz="quarter" idx="12"/>
          </p:nvPr>
        </p:nvSpPr>
        <p:spPr/>
        <p:txBody>
          <a:bodyPr/>
          <a:lstStyle/>
          <a:p>
            <a:pPr algn="r"/>
            <a:fld id="{F3477EC8-074D-41C4-94AE-E9EA7CEEA348}" type="slidenum">
              <a:rPr lang="en-US" smtClean="0"/>
              <a:pPr algn="r"/>
              <a:t>34</a:t>
            </a:fld>
            <a:endParaRPr lang="en-US" dirty="0"/>
          </a:p>
        </p:txBody>
      </p:sp>
    </p:spTree>
    <p:extLst>
      <p:ext uri="{BB962C8B-B14F-4D97-AF65-F5344CB8AC3E}">
        <p14:creationId xmlns:p14="http://schemas.microsoft.com/office/powerpoint/2010/main" val="2595875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A1445A5-98C0-4554-8B18-1FD95C56476B}"/>
              </a:ext>
            </a:extLst>
          </p:cNvPr>
          <p:cNvSpPr>
            <a:spLocks noGrp="1"/>
          </p:cNvSpPr>
          <p:nvPr>
            <p:ph idx="1"/>
          </p:nvPr>
        </p:nvSpPr>
        <p:spPr/>
        <p:txBody>
          <a:bodyPr/>
          <a:lstStyle/>
          <a:p>
            <a:pPr marL="457200" indent="-457200">
              <a:buFont typeface="+mj-lt"/>
              <a:buAutoNum type="arabicPeriod"/>
            </a:pPr>
            <a:r>
              <a:rPr lang="en-US" dirty="0"/>
              <a:t>Determine the purpose of the portfolio.</a:t>
            </a:r>
          </a:p>
          <a:p>
            <a:pPr marL="457200" indent="-457200">
              <a:buFont typeface="+mj-lt"/>
              <a:buAutoNum type="arabicPeriod"/>
            </a:pPr>
            <a:r>
              <a:rPr lang="en-US" dirty="0"/>
              <a:t>Select the type of portfolio.</a:t>
            </a:r>
          </a:p>
          <a:p>
            <a:pPr marL="457200" indent="-457200">
              <a:buFont typeface="+mj-lt"/>
              <a:buAutoNum type="arabicPeriod"/>
            </a:pPr>
            <a:r>
              <a:rPr lang="en-US" dirty="0"/>
              <a:t>Determine the artifacts required in the portfolio.</a:t>
            </a:r>
          </a:p>
          <a:p>
            <a:pPr marL="457200" indent="-457200">
              <a:buFont typeface="+mj-lt"/>
              <a:buAutoNum type="arabicPeriod"/>
            </a:pPr>
            <a:r>
              <a:rPr lang="en-US" dirty="0"/>
              <a:t>Identify who selects portfolio artifacts.</a:t>
            </a:r>
          </a:p>
          <a:p>
            <a:pPr marL="457200" indent="-457200">
              <a:buFont typeface="+mj-lt"/>
              <a:buAutoNum type="arabicPeriod"/>
            </a:pPr>
            <a:r>
              <a:rPr lang="en-US" dirty="0"/>
              <a:t>Determine portfolio scoring.</a:t>
            </a:r>
          </a:p>
        </p:txBody>
      </p:sp>
      <p:sp>
        <p:nvSpPr>
          <p:cNvPr id="5" name="Title 4">
            <a:extLst>
              <a:ext uri="{FF2B5EF4-FFF2-40B4-BE49-F238E27FC236}">
                <a16:creationId xmlns:a16="http://schemas.microsoft.com/office/drawing/2014/main" id="{57D13150-B7A7-4BBB-8BCA-90394ED0048A}"/>
              </a:ext>
            </a:extLst>
          </p:cNvPr>
          <p:cNvSpPr>
            <a:spLocks noGrp="1"/>
          </p:cNvSpPr>
          <p:nvPr>
            <p:ph type="title"/>
          </p:nvPr>
        </p:nvSpPr>
        <p:spPr/>
        <p:txBody>
          <a:bodyPr/>
          <a:lstStyle/>
          <a:p>
            <a:r>
              <a:rPr lang="en-US" dirty="0"/>
              <a:t>Key Decisions</a:t>
            </a:r>
          </a:p>
        </p:txBody>
      </p:sp>
      <p:sp>
        <p:nvSpPr>
          <p:cNvPr id="4" name="Slide Number Placeholder 3">
            <a:extLst>
              <a:ext uri="{FF2B5EF4-FFF2-40B4-BE49-F238E27FC236}">
                <a16:creationId xmlns:a16="http://schemas.microsoft.com/office/drawing/2014/main" id="{02DB7526-8E30-4BB9-A850-B1EB171D06A4}"/>
              </a:ext>
            </a:extLst>
          </p:cNvPr>
          <p:cNvSpPr>
            <a:spLocks noGrp="1"/>
          </p:cNvSpPr>
          <p:nvPr>
            <p:ph type="sldNum" sz="quarter" idx="10"/>
          </p:nvPr>
        </p:nvSpPr>
        <p:spPr/>
        <p:txBody>
          <a:bodyPr/>
          <a:lstStyle/>
          <a:p>
            <a:fld id="{A1A8B8B9-B651-4439-A868-E8F04EF81465}" type="slidenum">
              <a:rPr lang="en-US" smtClean="0"/>
              <a:pPr/>
              <a:t>35</a:t>
            </a:fld>
            <a:endParaRPr lang="en-US" dirty="0"/>
          </a:p>
        </p:txBody>
      </p:sp>
      <p:pic>
        <p:nvPicPr>
          <p:cNvPr id="2" name="Slide 35">
            <a:hlinkClick r:id="" action="ppaction://media"/>
            <a:extLst>
              <a:ext uri="{FF2B5EF4-FFF2-40B4-BE49-F238E27FC236}">
                <a16:creationId xmlns:a16="http://schemas.microsoft.com/office/drawing/2014/main" id="{2FB2F6D1-A003-4EA7-BB3A-0C24735FD3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0141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08BD3E-3D22-436D-8441-7B3C55AA3E48}"/>
              </a:ext>
            </a:extLst>
          </p:cNvPr>
          <p:cNvSpPr>
            <a:spLocks noGrp="1"/>
          </p:cNvSpPr>
          <p:nvPr>
            <p:ph idx="1"/>
          </p:nvPr>
        </p:nvSpPr>
        <p:spPr/>
        <p:txBody>
          <a:bodyPr/>
          <a:lstStyle/>
          <a:p>
            <a:r>
              <a:rPr lang="en-US" dirty="0"/>
              <a:t>Module 1: Selecting Appropriate Measures</a:t>
            </a:r>
          </a:p>
          <a:p>
            <a:r>
              <a:rPr lang="en-US" dirty="0"/>
              <a:t>Module 2: Developing Portfolios</a:t>
            </a:r>
          </a:p>
          <a:p>
            <a:r>
              <a:rPr lang="en-US" dirty="0"/>
              <a:t>Module 3: Designing Rubrics</a:t>
            </a:r>
          </a:p>
          <a:p>
            <a:r>
              <a:rPr lang="en-US" dirty="0"/>
              <a:t>Module 4: Constructing Employer Feedback and Evaluation</a:t>
            </a:r>
          </a:p>
          <a:p>
            <a:r>
              <a:rPr lang="en-US" dirty="0"/>
              <a:t>Module 5: Creating Student Self-Assessments</a:t>
            </a:r>
          </a:p>
        </p:txBody>
      </p:sp>
      <p:sp>
        <p:nvSpPr>
          <p:cNvPr id="3" name="Title 2">
            <a:extLst>
              <a:ext uri="{FF2B5EF4-FFF2-40B4-BE49-F238E27FC236}">
                <a16:creationId xmlns:a16="http://schemas.microsoft.com/office/drawing/2014/main" id="{3FF3A11E-8942-44DC-91ED-6A8209564FA4}"/>
              </a:ext>
            </a:extLst>
          </p:cNvPr>
          <p:cNvSpPr>
            <a:spLocks noGrp="1"/>
          </p:cNvSpPr>
          <p:nvPr>
            <p:ph type="title"/>
          </p:nvPr>
        </p:nvSpPr>
        <p:spPr/>
        <p:txBody>
          <a:bodyPr/>
          <a:lstStyle/>
          <a:p>
            <a:r>
              <a:rPr lang="en-US" dirty="0"/>
              <a:t>Additional Modules</a:t>
            </a:r>
          </a:p>
        </p:txBody>
      </p:sp>
      <p:sp>
        <p:nvSpPr>
          <p:cNvPr id="4" name="Slide Number Placeholder 3">
            <a:extLst>
              <a:ext uri="{FF2B5EF4-FFF2-40B4-BE49-F238E27FC236}">
                <a16:creationId xmlns:a16="http://schemas.microsoft.com/office/drawing/2014/main" id="{F798156E-0EBA-4CF3-8C6B-6F0F4DB7B1A8}"/>
              </a:ext>
            </a:extLst>
          </p:cNvPr>
          <p:cNvSpPr>
            <a:spLocks noGrp="1"/>
          </p:cNvSpPr>
          <p:nvPr>
            <p:ph type="sldNum" sz="quarter" idx="10"/>
          </p:nvPr>
        </p:nvSpPr>
        <p:spPr/>
        <p:txBody>
          <a:bodyPr/>
          <a:lstStyle/>
          <a:p>
            <a:pPr algn="r"/>
            <a:fld id="{F3477EC8-074D-41C4-94AE-E9EA7CEEA348}" type="slidenum">
              <a:rPr lang="en-US" smtClean="0"/>
              <a:pPr algn="r"/>
              <a:t>36</a:t>
            </a:fld>
            <a:endParaRPr lang="en-US" dirty="0"/>
          </a:p>
        </p:txBody>
      </p:sp>
      <p:pic>
        <p:nvPicPr>
          <p:cNvPr id="5" name="Slide 36">
            <a:hlinkClick r:id="" action="ppaction://media"/>
            <a:extLst>
              <a:ext uri="{FF2B5EF4-FFF2-40B4-BE49-F238E27FC236}">
                <a16:creationId xmlns:a16="http://schemas.microsoft.com/office/drawing/2014/main" id="{01B9F311-57A7-4C1C-B9E0-CF5AF3CDA0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9686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118F7D-82A5-4A8C-8A0C-60BA0A6C18C5}"/>
              </a:ext>
            </a:extLst>
          </p:cNvPr>
          <p:cNvSpPr>
            <a:spLocks noGrp="1"/>
          </p:cNvSpPr>
          <p:nvPr>
            <p:ph idx="1"/>
          </p:nvPr>
        </p:nvSpPr>
        <p:spPr/>
        <p:txBody>
          <a:bodyPr/>
          <a:lstStyle/>
          <a:p>
            <a:pPr marL="457200" indent="-457200"/>
            <a:r>
              <a:rPr lang="en-US" sz="1400" dirty="0"/>
              <a:t>Acosta, T., &amp; Liu, Y (2006). ePortfolios: Beyond assessment. In A. Jafari &amp; C. Kaufman (Eds.), </a:t>
            </a:r>
            <a:r>
              <a:rPr lang="en-US" sz="1400" i="1" dirty="0"/>
              <a:t>Handbook of research on ePortfolios</a:t>
            </a:r>
            <a:r>
              <a:rPr lang="en-US" sz="1400" dirty="0"/>
              <a:t> (pp. 15–23). Hershey, PA: Idea Group Reference.</a:t>
            </a:r>
          </a:p>
          <a:p>
            <a:pPr marL="457200" indent="-457200">
              <a:spcBef>
                <a:spcPts val="300"/>
              </a:spcBef>
            </a:pPr>
            <a:r>
              <a:rPr lang="en-US" sz="1400" dirty="0"/>
              <a:t>Colette, M., Woliver, B., Bingman, M. B., &amp; Merrifield, J. (1996). </a:t>
            </a:r>
            <a:r>
              <a:rPr lang="en-US" sz="1400" i="1" dirty="0"/>
              <a:t>Getting there: A curriculum for people moving into employment. </a:t>
            </a:r>
            <a:r>
              <a:rPr lang="en-US" sz="1400" dirty="0"/>
              <a:t>Knoxville: University of Tennessee, Center for Literacy Studies.</a:t>
            </a:r>
          </a:p>
          <a:p>
            <a:pPr marL="457200" indent="-457200">
              <a:spcBef>
                <a:spcPts val="300"/>
              </a:spcBef>
            </a:pPr>
            <a:r>
              <a:rPr lang="en-US" sz="1400" dirty="0">
                <a:solidFill>
                  <a:schemeClr val="tx1"/>
                </a:solidFill>
                <a:ea typeface="ＭＳ Ｐゴシック"/>
              </a:rPr>
              <a:t>Georgia Department of Education. (2016). </a:t>
            </a:r>
            <a:r>
              <a:rPr lang="en-US" sz="1400" i="1" dirty="0">
                <a:solidFill>
                  <a:schemeClr val="tx1"/>
                </a:solidFill>
                <a:ea typeface="ＭＳ Ｐゴシック"/>
              </a:rPr>
              <a:t>Work-based learning: Including standards and activities for career-related education</a:t>
            </a:r>
            <a:r>
              <a:rPr lang="en-US" sz="1400" dirty="0">
                <a:solidFill>
                  <a:schemeClr val="tx1"/>
                </a:solidFill>
                <a:ea typeface="ＭＳ Ｐゴシック"/>
              </a:rPr>
              <a:t>. Atlanta, GA: Author. Retrieved from </a:t>
            </a:r>
            <a:r>
              <a:rPr lang="en-US" sz="1400" dirty="0">
                <a:solidFill>
                  <a:schemeClr val="tx1"/>
                </a:solidFill>
                <a:hlinkClick r:id="rId3"/>
              </a:rPr>
              <a:t>https://www.dropbox.com/sh/b7cmfmg86wk2575/AABojjezjoodzGBJWFbIa2sfa?dl=0&amp;preview=Complete+WBL+Manual_Printing+Caution_+Over+200+pages.pdf</a:t>
            </a:r>
            <a:endParaRPr lang="en-US" sz="1400" dirty="0">
              <a:solidFill>
                <a:schemeClr val="tx1"/>
              </a:solidFill>
            </a:endParaRPr>
          </a:p>
          <a:p>
            <a:pPr marL="457200" indent="-457200">
              <a:spcBef>
                <a:spcPts val="300"/>
              </a:spcBef>
            </a:pPr>
            <a:r>
              <a:rPr lang="en-US" sz="1400" dirty="0"/>
              <a:t>Herman, J. L., Gearheart, M., &amp; Aschbacher, P. R. (1996). Portfolios for classroom assessment: Design and implementation issues. In R. Calfee &amp; P. Perfumo (Eds.), </a:t>
            </a:r>
            <a:r>
              <a:rPr lang="en-US" sz="1400" i="1" dirty="0"/>
              <a:t>Writing portfolios in the classroom: Policy and practice, promise and peril </a:t>
            </a:r>
            <a:r>
              <a:rPr lang="en-US" sz="1400" dirty="0"/>
              <a:t>(pp. 27–62). Mahwah, NJ: Erlbaum. Retrieved from </a:t>
            </a:r>
            <a:r>
              <a:rPr lang="en-US" sz="1400" dirty="0">
                <a:solidFill>
                  <a:srgbClr val="FF0000"/>
                </a:solidFill>
                <a:hlinkClick r:id="rId4"/>
              </a:rPr>
              <a:t>http://files.eric.ed.gov/fulltext/ED398588.pdf</a:t>
            </a:r>
            <a:endParaRPr lang="en-US" sz="1400" dirty="0">
              <a:solidFill>
                <a:srgbClr val="FF0000"/>
              </a:solidFill>
            </a:endParaRPr>
          </a:p>
          <a:p>
            <a:pPr marL="457200" indent="-457200">
              <a:spcBef>
                <a:spcPts val="300"/>
              </a:spcBef>
            </a:pPr>
            <a:r>
              <a:rPr lang="en-US" sz="1400" dirty="0">
                <a:solidFill>
                  <a:srgbClr val="000000"/>
                </a:solidFill>
                <a:latin typeface="Arial" pitchFamily="34" charset="0"/>
                <a:ea typeface="ＭＳ Ｐゴシック"/>
              </a:rPr>
              <a:t>Los Angeles Unified School District. (2017). Portfolio-defense handbook 2017–18: A guide for LAUSD Linked Learning Pathways. Los Angeles, CA: Author. Retrieved from </a:t>
            </a:r>
            <a:r>
              <a:rPr lang="en-US" sz="1400" dirty="0">
                <a:hlinkClick r:id="rId5"/>
              </a:rPr>
              <a:t>https://docs.google.com/document/d/1mf7SG_8OpYotoVoCKNi6j8luYKfEUb94WUU19UqiXuE/edit</a:t>
            </a:r>
            <a:endParaRPr lang="en-US" sz="1400" dirty="0">
              <a:solidFill>
                <a:srgbClr val="000000"/>
              </a:solidFill>
              <a:latin typeface="Arial" pitchFamily="34" charset="0"/>
              <a:ea typeface="ＭＳ Ｐゴシック"/>
            </a:endParaRPr>
          </a:p>
          <a:p>
            <a:pPr marL="457200" indent="-457200">
              <a:spcBef>
                <a:spcPts val="300"/>
              </a:spcBef>
            </a:pPr>
            <a:endParaRPr lang="en-US" sz="1400" dirty="0">
              <a:solidFill>
                <a:srgbClr val="FF0000"/>
              </a:solidFill>
            </a:endParaRPr>
          </a:p>
          <a:p>
            <a:pPr marL="457200" indent="-457200"/>
            <a:endParaRPr lang="en-US" sz="1400" dirty="0"/>
          </a:p>
        </p:txBody>
      </p:sp>
      <p:sp>
        <p:nvSpPr>
          <p:cNvPr id="3" name="Title 2">
            <a:extLst>
              <a:ext uri="{FF2B5EF4-FFF2-40B4-BE49-F238E27FC236}">
                <a16:creationId xmlns:a16="http://schemas.microsoft.com/office/drawing/2014/main" id="{D334927C-DC59-4E25-A8FE-7674DB0082E3}"/>
              </a:ext>
            </a:extLst>
          </p:cNvPr>
          <p:cNvSpPr>
            <a:spLocks noGrp="1"/>
          </p:cNvSpPr>
          <p:nvPr>
            <p:ph type="title"/>
          </p:nvPr>
        </p:nvSpPr>
        <p:spPr/>
        <p:txBody>
          <a:bodyPr/>
          <a:lstStyle/>
          <a:p>
            <a:r>
              <a:rPr lang="en-US" dirty="0"/>
              <a:t>References</a:t>
            </a:r>
          </a:p>
        </p:txBody>
      </p:sp>
      <p:sp>
        <p:nvSpPr>
          <p:cNvPr id="4" name="Slide Number Placeholder 3">
            <a:extLst>
              <a:ext uri="{FF2B5EF4-FFF2-40B4-BE49-F238E27FC236}">
                <a16:creationId xmlns:a16="http://schemas.microsoft.com/office/drawing/2014/main" id="{E34D1E36-368F-4707-BD0F-92FFAB839DA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576583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118F7D-82A5-4A8C-8A0C-60BA0A6C18C5}"/>
              </a:ext>
            </a:extLst>
          </p:cNvPr>
          <p:cNvSpPr>
            <a:spLocks noGrp="1"/>
          </p:cNvSpPr>
          <p:nvPr>
            <p:ph idx="1"/>
          </p:nvPr>
        </p:nvSpPr>
        <p:spPr/>
        <p:txBody>
          <a:bodyPr/>
          <a:lstStyle/>
          <a:p>
            <a:pPr marL="457200" indent="-457200">
              <a:spcBef>
                <a:spcPts val="300"/>
              </a:spcBef>
            </a:pPr>
            <a:r>
              <a:rPr lang="en-US" sz="1400" dirty="0"/>
              <a:t>Light, T. P., Sproule, B., &amp; Lithgow, K. (2009). Connecting contexts and competencies. In D. Cambridge, B. Cambridge, &amp; K. B. Yancey (Eds.), </a:t>
            </a:r>
            <a:r>
              <a:rPr lang="en-US" sz="1400" i="1" dirty="0"/>
              <a:t>Electronic portfolios 2.0: Emergent research on implementation and impact </a:t>
            </a:r>
            <a:r>
              <a:rPr lang="en-US" sz="1400" dirty="0"/>
              <a:t>(pp. 69–80). Sterling, VA: Stylus. </a:t>
            </a:r>
          </a:p>
          <a:p>
            <a:pPr marL="457200" indent="-457200"/>
            <a:r>
              <a:rPr lang="en-US" sz="1400" dirty="0"/>
              <a:t>Nicol, D. J., &amp; Macfarlane-Dick, D. (2006). Formative assessment and self-regulated learning: A model and seven principles of good feedback practice. </a:t>
            </a:r>
            <a:r>
              <a:rPr lang="en-US" sz="1400" i="1" dirty="0"/>
              <a:t>Studies in Higher Education, 31</a:t>
            </a:r>
            <a:r>
              <a:rPr lang="en-US" sz="1400" dirty="0"/>
              <a:t>(2), 199–218.</a:t>
            </a:r>
          </a:p>
          <a:p>
            <a:pPr marL="457200" indent="-457200">
              <a:buNone/>
            </a:pPr>
            <a:r>
              <a:rPr lang="en-US" sz="1400" dirty="0"/>
              <a:t>Ohio Department of Education. (2016). </a:t>
            </a:r>
            <a:r>
              <a:rPr lang="en-US" sz="1400" i="1" dirty="0"/>
              <a:t>Work-based learning student reflection questions</a:t>
            </a:r>
            <a:r>
              <a:rPr lang="en-US" sz="1400" dirty="0"/>
              <a:t>. Columbus, OH: Author. Retrieved from </a:t>
            </a:r>
            <a:r>
              <a:rPr lang="en-US" sz="1400" dirty="0">
                <a:hlinkClick r:id="rId3"/>
              </a:rPr>
              <a:t>http://education.ohio.gov/getattachment/Topics/Career-Tech/Career-Connections/Work-Based-Learning/Work-Based-Learning-for-Students-and-Familes/Student-Reflection-Questions.docx.aspx</a:t>
            </a:r>
            <a:r>
              <a:rPr lang="en-US" sz="1400" dirty="0"/>
              <a:t> </a:t>
            </a:r>
          </a:p>
          <a:p>
            <a:pPr marL="457200" indent="-457200"/>
            <a:r>
              <a:rPr lang="en-US" sz="1400" dirty="0"/>
              <a:t>Shulman, L. (1998). Teacher portfolios: A theoretical activity. In N. Lyons (Ed.), </a:t>
            </a:r>
            <a:r>
              <a:rPr lang="en-US" sz="1400" i="1" dirty="0"/>
              <a:t>With portfolio in hand </a:t>
            </a:r>
            <a:br>
              <a:rPr lang="en-US" sz="1400" i="1" dirty="0"/>
            </a:br>
            <a:r>
              <a:rPr lang="en-US" sz="1400" dirty="0"/>
              <a:t>(pp. 23–38). New York, NY: Teachers College Press.</a:t>
            </a:r>
          </a:p>
          <a:p>
            <a:pPr marL="457200" indent="-457200"/>
            <a:r>
              <a:rPr lang="en-US" sz="1400" dirty="0"/>
              <a:t>South Dakota Department of Education. (n.d.). </a:t>
            </a:r>
            <a:r>
              <a:rPr lang="en-US" sz="1400" i="1" dirty="0"/>
              <a:t>Youth internship program framework. </a:t>
            </a:r>
            <a:r>
              <a:rPr lang="en-US" sz="1400" dirty="0"/>
              <a:t>Pierre, SD: Author. Retrieved from </a:t>
            </a:r>
            <a:r>
              <a:rPr lang="en-US" sz="1400" dirty="0">
                <a:hlinkClick r:id="rId4"/>
              </a:rPr>
              <a:t>https://doe.sd.gov/cte/documents/YI_Manual.pdf </a:t>
            </a:r>
            <a:endParaRPr lang="en-US" sz="1400" dirty="0"/>
          </a:p>
          <a:p>
            <a:pPr marL="457200" indent="-457200"/>
            <a:r>
              <a:rPr lang="en-US" sz="1400" dirty="0"/>
              <a:t>Stiggins, R. J. (1994). </a:t>
            </a:r>
            <a:r>
              <a:rPr lang="en-US" sz="1400" i="1" dirty="0"/>
              <a:t>Student-centered classroom assessment</a:t>
            </a:r>
            <a:r>
              <a:rPr lang="en-US" sz="1400" dirty="0"/>
              <a:t>. New York, NY: Merrill.</a:t>
            </a:r>
          </a:p>
          <a:p>
            <a:pPr marL="457200" indent="-457200"/>
            <a:endParaRPr lang="en-US" sz="1400" dirty="0">
              <a:highlight>
                <a:srgbClr val="FFFF00"/>
              </a:highlight>
            </a:endParaRPr>
          </a:p>
          <a:p>
            <a:pPr marL="457200" indent="-457200">
              <a:buNone/>
            </a:pPr>
            <a:endParaRPr lang="en-US" sz="1400" dirty="0"/>
          </a:p>
        </p:txBody>
      </p:sp>
      <p:sp>
        <p:nvSpPr>
          <p:cNvPr id="3" name="Title 2">
            <a:extLst>
              <a:ext uri="{FF2B5EF4-FFF2-40B4-BE49-F238E27FC236}">
                <a16:creationId xmlns:a16="http://schemas.microsoft.com/office/drawing/2014/main" id="{D334927C-DC59-4E25-A8FE-7674DB0082E3}"/>
              </a:ext>
            </a:extLst>
          </p:cNvPr>
          <p:cNvSpPr>
            <a:spLocks noGrp="1"/>
          </p:cNvSpPr>
          <p:nvPr>
            <p:ph type="title"/>
          </p:nvPr>
        </p:nvSpPr>
        <p:spPr/>
        <p:txBody>
          <a:bodyPr/>
          <a:lstStyle/>
          <a:p>
            <a:r>
              <a:rPr lang="en-US" dirty="0"/>
              <a:t>References</a:t>
            </a:r>
          </a:p>
        </p:txBody>
      </p:sp>
      <p:sp>
        <p:nvSpPr>
          <p:cNvPr id="4" name="Slide Number Placeholder 3">
            <a:extLst>
              <a:ext uri="{FF2B5EF4-FFF2-40B4-BE49-F238E27FC236}">
                <a16:creationId xmlns:a16="http://schemas.microsoft.com/office/drawing/2014/main" id="{E34D1E36-368F-4707-BD0F-92FFAB839DA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865694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118F7D-82A5-4A8C-8A0C-60BA0A6C18C5}"/>
              </a:ext>
            </a:extLst>
          </p:cNvPr>
          <p:cNvSpPr>
            <a:spLocks noGrp="1"/>
          </p:cNvSpPr>
          <p:nvPr>
            <p:ph idx="1"/>
          </p:nvPr>
        </p:nvSpPr>
        <p:spPr>
          <a:xfrm>
            <a:off x="687388" y="2055813"/>
            <a:ext cx="8397345" cy="3732737"/>
          </a:xfrm>
        </p:spPr>
        <p:txBody>
          <a:bodyPr/>
          <a:lstStyle/>
          <a:p>
            <a:pPr marL="457200" indent="-457200"/>
            <a:r>
              <a:rPr lang="en-US" sz="1400" dirty="0">
                <a:solidFill>
                  <a:srgbClr val="326295">
                    <a:lumMod val="75000"/>
                  </a:srgbClr>
                </a:solidFill>
              </a:rPr>
              <a:t>Tennessee Department of Education. (n.d.). </a:t>
            </a:r>
            <a:r>
              <a:rPr lang="en-US" sz="1400" i="1" dirty="0">
                <a:solidFill>
                  <a:srgbClr val="326295">
                    <a:lumMod val="75000"/>
                  </a:srgbClr>
                </a:solidFill>
              </a:rPr>
              <a:t>Portfolio rubric</a:t>
            </a:r>
            <a:r>
              <a:rPr lang="en-US" sz="1400" dirty="0">
                <a:solidFill>
                  <a:srgbClr val="326295">
                    <a:lumMod val="75000"/>
                  </a:srgbClr>
                </a:solidFill>
              </a:rPr>
              <a:t> [supplemental materials to the </a:t>
            </a:r>
            <a:r>
              <a:rPr lang="en-US" sz="1400" i="1" dirty="0">
                <a:solidFill>
                  <a:srgbClr val="326295">
                    <a:lumMod val="75000"/>
                  </a:srgbClr>
                </a:solidFill>
              </a:rPr>
              <a:t>WBL Implementation Guide</a:t>
            </a:r>
            <a:r>
              <a:rPr lang="en-US" sz="1400" dirty="0">
                <a:solidFill>
                  <a:srgbClr val="326295">
                    <a:lumMod val="75000"/>
                  </a:srgbClr>
                </a:solidFill>
              </a:rPr>
              <a:t>]. Nashville, TN: Author. Retrieved from </a:t>
            </a:r>
            <a:r>
              <a:rPr lang="en-US" sz="1400" dirty="0">
                <a:solidFill>
                  <a:srgbClr val="326295">
                    <a:lumMod val="75000"/>
                  </a:srgbClr>
                </a:solidFill>
                <a:hlinkClick r:id="rId3"/>
              </a:rPr>
              <a:t>https://www.tn.gov/content/dam/tn/education/ccte/wbl/wbl_portfolio_rubric.pdf</a:t>
            </a:r>
            <a:endParaRPr lang="en-US" sz="1400" dirty="0">
              <a:solidFill>
                <a:srgbClr val="326295">
                  <a:lumMod val="75000"/>
                </a:srgbClr>
              </a:solidFill>
            </a:endParaRPr>
          </a:p>
          <a:p>
            <a:pPr marL="457200" indent="-457200"/>
            <a:r>
              <a:rPr lang="en-US" sz="1400" dirty="0"/>
              <a:t>Wade, A., Abrami, P. C., &amp; Sclater, J. (2005). An electronic portfolio to support learning. </a:t>
            </a:r>
            <a:r>
              <a:rPr lang="en-US" sz="1400" i="1" dirty="0"/>
              <a:t>Canadian Journal of Learning and Technology, 31</a:t>
            </a:r>
            <a:r>
              <a:rPr lang="en-US" sz="1400" dirty="0"/>
              <a:t>(3). Retrieved from </a:t>
            </a:r>
            <a:r>
              <a:rPr lang="en-US" sz="1400" dirty="0">
                <a:hlinkClick r:id="rId4"/>
              </a:rPr>
              <a:t>https://www.cjlt.ca/index.php/cjlt/article/view/26489/19671</a:t>
            </a:r>
            <a:endParaRPr lang="en-US" sz="1400" dirty="0"/>
          </a:p>
          <a:p>
            <a:pPr marL="457200" indent="-457200"/>
            <a:r>
              <a:rPr lang="en-US" sz="1400" dirty="0"/>
              <a:t>Wuetherick, B., &amp; Dickinson, J. (2015). Why ePortfolios? Student perceptions of ePortfolio use in continuing education learning environments. </a:t>
            </a:r>
            <a:r>
              <a:rPr lang="en-US" sz="1400" i="1" dirty="0"/>
              <a:t>International Journal of ePortfolio, 5</a:t>
            </a:r>
            <a:r>
              <a:rPr lang="en-US" sz="1400" dirty="0"/>
              <a:t>(1), 39–53.</a:t>
            </a:r>
          </a:p>
          <a:p>
            <a:pPr marL="457200" indent="-457200"/>
            <a:r>
              <a:rPr lang="en-US" sz="1400" dirty="0"/>
              <a:t>Zubizarreta, J. (2008). The learning portfolio for improvement and assessment of significant student learning. In L. Clark &amp; J. Zubizarreta (Eds.), </a:t>
            </a:r>
            <a:r>
              <a:rPr lang="en-US" sz="1400" i="1" dirty="0"/>
              <a:t>Inspiring exemplary teaching and learning: Perspectives on teaching academically talented college students </a:t>
            </a:r>
            <a:r>
              <a:rPr lang="en-US" sz="1400" dirty="0"/>
              <a:t>(121–136). Lincoln, NE: National Collegiate Honors Council.  </a:t>
            </a:r>
            <a:endParaRPr lang="en-US" sz="1800" i="1" dirty="0"/>
          </a:p>
        </p:txBody>
      </p:sp>
      <p:sp>
        <p:nvSpPr>
          <p:cNvPr id="3" name="Title 2">
            <a:extLst>
              <a:ext uri="{FF2B5EF4-FFF2-40B4-BE49-F238E27FC236}">
                <a16:creationId xmlns:a16="http://schemas.microsoft.com/office/drawing/2014/main" id="{D334927C-DC59-4E25-A8FE-7674DB0082E3}"/>
              </a:ext>
            </a:extLst>
          </p:cNvPr>
          <p:cNvSpPr>
            <a:spLocks noGrp="1"/>
          </p:cNvSpPr>
          <p:nvPr>
            <p:ph type="title"/>
          </p:nvPr>
        </p:nvSpPr>
        <p:spPr/>
        <p:txBody>
          <a:bodyPr/>
          <a:lstStyle/>
          <a:p>
            <a:r>
              <a:rPr lang="en-US" dirty="0"/>
              <a:t>References</a:t>
            </a:r>
          </a:p>
        </p:txBody>
      </p:sp>
      <p:sp>
        <p:nvSpPr>
          <p:cNvPr id="4" name="Slide Number Placeholder 3">
            <a:extLst>
              <a:ext uri="{FF2B5EF4-FFF2-40B4-BE49-F238E27FC236}">
                <a16:creationId xmlns:a16="http://schemas.microsoft.com/office/drawing/2014/main" id="{E34D1E36-368F-4707-BD0F-92FFAB839DA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313312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CB4E-6294-4CDE-AE7B-B01C3ACC68B0}"/>
              </a:ext>
            </a:extLst>
          </p:cNvPr>
          <p:cNvSpPr>
            <a:spLocks noGrp="1"/>
          </p:cNvSpPr>
          <p:nvPr>
            <p:ph type="title"/>
          </p:nvPr>
        </p:nvSpPr>
        <p:spPr>
          <a:xfrm>
            <a:off x="687388" y="3498320"/>
            <a:ext cx="8229600" cy="769441"/>
          </a:xfrm>
        </p:spPr>
        <p:txBody>
          <a:bodyPr/>
          <a:lstStyle/>
          <a:p>
            <a:r>
              <a:rPr lang="en-US" dirty="0"/>
              <a:t>Overview of Portfolios</a:t>
            </a:r>
          </a:p>
        </p:txBody>
      </p:sp>
      <p:sp>
        <p:nvSpPr>
          <p:cNvPr id="4" name="Slide Number Placeholder 3">
            <a:extLst>
              <a:ext uri="{FF2B5EF4-FFF2-40B4-BE49-F238E27FC236}">
                <a16:creationId xmlns:a16="http://schemas.microsoft.com/office/drawing/2014/main" id="{31EFFB1A-5D52-4547-99E1-84151E865F9B}"/>
              </a:ext>
            </a:extLst>
          </p:cNvPr>
          <p:cNvSpPr>
            <a:spLocks noGrp="1"/>
          </p:cNvSpPr>
          <p:nvPr>
            <p:ph type="sldNum" sz="quarter" idx="12"/>
          </p:nvPr>
        </p:nvSpPr>
        <p:spPr/>
        <p:txBody>
          <a:bodyPr/>
          <a:lstStyle/>
          <a:p>
            <a:fld id="{A1A8B8B9-B651-4439-A868-E8F04EF81465}" type="slidenum">
              <a:rPr lang="en-US" smtClean="0"/>
              <a:pPr/>
              <a:t>4</a:t>
            </a:fld>
            <a:endParaRPr lang="en-US" dirty="0"/>
          </a:p>
        </p:txBody>
      </p:sp>
      <p:pic>
        <p:nvPicPr>
          <p:cNvPr id="3" name="Slide 4">
            <a:hlinkClick r:id="" action="ppaction://media"/>
            <a:extLst>
              <a:ext uri="{FF2B5EF4-FFF2-40B4-BE49-F238E27FC236}">
                <a16:creationId xmlns:a16="http://schemas.microsoft.com/office/drawing/2014/main" id="{CFF3650C-B446-482D-8E8E-202F0AD12C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6912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dirty="0"/>
              <a:t>1000 Thomas Jefferson Street NW</a:t>
            </a:r>
          </a:p>
          <a:p>
            <a:pPr lvl="0"/>
            <a:r>
              <a:rPr lang="en-US" dirty="0"/>
              <a:t>Washington, DC 20007</a:t>
            </a:r>
          </a:p>
          <a:p>
            <a:pPr lvl="0"/>
            <a:r>
              <a:rPr lang="en-US" dirty="0"/>
              <a:t>800-634-0503</a:t>
            </a:r>
          </a:p>
          <a:p>
            <a:pPr lvl="0"/>
            <a:r>
              <a:rPr lang="en-US" dirty="0"/>
              <a:t>www.ccrscenter.org | </a:t>
            </a:r>
            <a:r>
              <a:rPr lang="en-US" dirty="0">
                <a:hlinkClick r:id="rId3"/>
              </a:rPr>
              <a:t>ccrscenter@air.org</a:t>
            </a:r>
            <a:endParaRPr lang="en-US" dirty="0"/>
          </a:p>
          <a:p>
            <a:pPr lvl="0"/>
            <a:endParaRPr lang="en-US" sz="1200" dirty="0"/>
          </a:p>
          <a:p>
            <a:pPr lvl="0"/>
            <a:endParaRPr lang="en-US" sz="1200" dirty="0"/>
          </a:p>
          <a:p>
            <a:pPr lvl="0"/>
            <a:endParaRPr lang="en-US" sz="1200" dirty="0"/>
          </a:p>
          <a:p>
            <a:pPr lvl="0"/>
            <a:endParaRPr lang="en-US" sz="1200" dirty="0"/>
          </a:p>
          <a:p>
            <a:pPr lvl="0"/>
            <a:endParaRPr lang="en-US" sz="1200" dirty="0"/>
          </a:p>
          <a:p>
            <a:r>
              <a:rPr lang="en-US" sz="1200" dirty="0"/>
              <a:t>This work was originally produced in whole or in part by the College and Career Readiness and Success Center with funds from the U.S. Department of Education under cooperative agreement number S283B120034. The content does not necessarily reflect the position or policy of the Department of Education, nor does mention or visual representation of trade names, commercial products, or organizations imply endorsement by the federal government.</a:t>
            </a:r>
            <a:br>
              <a:rPr lang="en-US" sz="1200" dirty="0"/>
            </a:br>
            <a:endParaRPr lang="en-US" sz="1200" dirty="0"/>
          </a:p>
          <a:p>
            <a:r>
              <a:rPr lang="en-US" sz="1200" dirty="0"/>
              <a:t>Copyright © 2019 American Institutes for Research. All rights reserved.</a:t>
            </a:r>
          </a:p>
          <a:p>
            <a:pPr lvl="0"/>
            <a:endParaRPr lang="en-US" sz="1200" dirty="0"/>
          </a:p>
          <a:p>
            <a:pPr lvl="0"/>
            <a:endParaRPr lang="en-US" dirty="0"/>
          </a:p>
        </p:txBody>
      </p:sp>
    </p:spTree>
    <p:extLst>
      <p:ext uri="{BB962C8B-B14F-4D97-AF65-F5344CB8AC3E}">
        <p14:creationId xmlns:p14="http://schemas.microsoft.com/office/powerpoint/2010/main" val="82011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C4D71B9-398A-4FF1-AE10-719D6506D81E}"/>
              </a:ext>
            </a:extLst>
          </p:cNvPr>
          <p:cNvSpPr>
            <a:spLocks noGrp="1"/>
          </p:cNvSpPr>
          <p:nvPr>
            <p:ph idx="1"/>
          </p:nvPr>
        </p:nvSpPr>
        <p:spPr>
          <a:xfrm>
            <a:off x="687526" y="3657600"/>
            <a:ext cx="3972629" cy="2250218"/>
          </a:xfrm>
        </p:spPr>
        <p:txBody>
          <a:bodyPr/>
          <a:lstStyle/>
          <a:p>
            <a:r>
              <a:rPr lang="en-US" sz="2000" dirty="0"/>
              <a:t>States reviewed: 17</a:t>
            </a:r>
          </a:p>
          <a:p>
            <a:r>
              <a:rPr lang="en-US" sz="2000" dirty="0"/>
              <a:t>Districts reviewed: 59</a:t>
            </a:r>
          </a:p>
          <a:p>
            <a:r>
              <a:rPr lang="en-US" sz="2000" dirty="0"/>
              <a:t>Total resources reviewed: 109</a:t>
            </a:r>
          </a:p>
        </p:txBody>
      </p:sp>
      <p:sp>
        <p:nvSpPr>
          <p:cNvPr id="9" name="Content Placeholder 8">
            <a:extLst>
              <a:ext uri="{FF2B5EF4-FFF2-40B4-BE49-F238E27FC236}">
                <a16:creationId xmlns:a16="http://schemas.microsoft.com/office/drawing/2014/main" id="{344E4580-023E-4026-B8DB-03406D155784}"/>
              </a:ext>
            </a:extLst>
          </p:cNvPr>
          <p:cNvSpPr>
            <a:spLocks noGrp="1"/>
          </p:cNvSpPr>
          <p:nvPr>
            <p:ph idx="10"/>
          </p:nvPr>
        </p:nvSpPr>
        <p:spPr>
          <a:xfrm>
            <a:off x="4939596" y="3657600"/>
            <a:ext cx="3972629" cy="2250218"/>
          </a:xfrm>
        </p:spPr>
        <p:txBody>
          <a:bodyPr/>
          <a:lstStyle/>
          <a:p>
            <a:r>
              <a:rPr lang="en-US" sz="2000" dirty="0"/>
              <a:t>Employer evaluations: 30</a:t>
            </a:r>
          </a:p>
          <a:p>
            <a:r>
              <a:rPr lang="en-US" sz="2000" dirty="0"/>
              <a:t>Rubric: 23</a:t>
            </a:r>
          </a:p>
          <a:p>
            <a:r>
              <a:rPr lang="en-US" sz="2000" dirty="0"/>
              <a:t>Self-assessments/Reflections: 19</a:t>
            </a:r>
          </a:p>
          <a:p>
            <a:r>
              <a:rPr lang="en-US" sz="2000" dirty="0"/>
              <a:t>Worklogs: 7</a:t>
            </a:r>
          </a:p>
          <a:p>
            <a:r>
              <a:rPr lang="en-US" sz="2000" dirty="0"/>
              <a:t>Portfolios: 5</a:t>
            </a:r>
          </a:p>
        </p:txBody>
      </p:sp>
      <p:sp>
        <p:nvSpPr>
          <p:cNvPr id="3" name="Title 2">
            <a:extLst>
              <a:ext uri="{FF2B5EF4-FFF2-40B4-BE49-F238E27FC236}">
                <a16:creationId xmlns:a16="http://schemas.microsoft.com/office/drawing/2014/main" id="{3B1799EE-EB81-42F9-B9DA-9677F3B3D43F}"/>
              </a:ext>
            </a:extLst>
          </p:cNvPr>
          <p:cNvSpPr>
            <a:spLocks noGrp="1"/>
          </p:cNvSpPr>
          <p:nvPr>
            <p:ph type="title"/>
          </p:nvPr>
        </p:nvSpPr>
        <p:spPr/>
        <p:txBody>
          <a:bodyPr>
            <a:normAutofit/>
          </a:bodyPr>
          <a:lstStyle/>
          <a:p>
            <a:r>
              <a:rPr lang="en-US" dirty="0"/>
              <a:t>Measures of Work-Based Learning </a:t>
            </a:r>
          </a:p>
        </p:txBody>
      </p:sp>
      <p:sp>
        <p:nvSpPr>
          <p:cNvPr id="4" name="Slide Number Placeholder 3">
            <a:extLst>
              <a:ext uri="{FF2B5EF4-FFF2-40B4-BE49-F238E27FC236}">
                <a16:creationId xmlns:a16="http://schemas.microsoft.com/office/drawing/2014/main" id="{AF25A398-E593-4376-A727-F41A3AC80EBE}"/>
              </a:ext>
            </a:extLst>
          </p:cNvPr>
          <p:cNvSpPr>
            <a:spLocks noGrp="1"/>
          </p:cNvSpPr>
          <p:nvPr>
            <p:ph type="sldNum" sz="quarter" idx="11"/>
          </p:nvPr>
        </p:nvSpPr>
        <p:spPr/>
        <p:txBody>
          <a:bodyPr/>
          <a:lstStyle/>
          <a:p>
            <a:fld id="{99A20822-4A49-4D36-86E3-300BA48D3F00}" type="slidenum">
              <a:rPr lang="en-US" smtClean="0"/>
              <a:pPr/>
              <a:t>5</a:t>
            </a:fld>
            <a:endParaRPr lang="en-US" dirty="0"/>
          </a:p>
        </p:txBody>
      </p:sp>
      <p:cxnSp>
        <p:nvCxnSpPr>
          <p:cNvPr id="10" name="Straight Connector 9">
            <a:extLst>
              <a:ext uri="{FF2B5EF4-FFF2-40B4-BE49-F238E27FC236}">
                <a16:creationId xmlns:a16="http://schemas.microsoft.com/office/drawing/2014/main" id="{4F82561F-C5CE-48D5-8ABB-F33E593D90E7}"/>
              </a:ext>
            </a:extLst>
          </p:cNvPr>
          <p:cNvCxnSpPr/>
          <p:nvPr/>
        </p:nvCxnSpPr>
        <p:spPr>
          <a:xfrm>
            <a:off x="4627517" y="2071669"/>
            <a:ext cx="0" cy="3503962"/>
          </a:xfrm>
          <a:prstGeom prst="line">
            <a:avLst/>
          </a:prstGeom>
          <a:ln w="57150"/>
        </p:spPr>
        <p:style>
          <a:lnRef idx="3">
            <a:schemeClr val="accent1"/>
          </a:lnRef>
          <a:fillRef idx="0">
            <a:schemeClr val="accent1"/>
          </a:fillRef>
          <a:effectRef idx="2">
            <a:schemeClr val="accent1"/>
          </a:effectRef>
          <a:fontRef idx="minor">
            <a:schemeClr val="tx1"/>
          </a:fontRef>
        </p:style>
      </p:cxnSp>
      <p:pic>
        <p:nvPicPr>
          <p:cNvPr id="12" name="Graphic 11" descr="Checklist">
            <a:extLst>
              <a:ext uri="{FF2B5EF4-FFF2-40B4-BE49-F238E27FC236}">
                <a16:creationId xmlns:a16="http://schemas.microsoft.com/office/drawing/2014/main" id="{DF1EBBD3-02C5-4F76-A275-28E3CF736F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71834" y="1995843"/>
            <a:ext cx="1708152" cy="1708152"/>
          </a:xfrm>
          <a:prstGeom prst="rect">
            <a:avLst/>
          </a:prstGeom>
        </p:spPr>
      </p:pic>
      <p:pic>
        <p:nvPicPr>
          <p:cNvPr id="11" name="Content Placeholder 6" descr="Earth Globe Americas">
            <a:extLst>
              <a:ext uri="{FF2B5EF4-FFF2-40B4-BE49-F238E27FC236}">
                <a16:creationId xmlns:a16="http://schemas.microsoft.com/office/drawing/2014/main" id="{81B8F7A0-A4A8-4820-ADB3-AB85D7780F0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gray">
          <a:xfrm>
            <a:off x="1727888" y="1812091"/>
            <a:ext cx="1891904" cy="1891904"/>
          </a:xfrm>
          <a:prstGeom prst="rect">
            <a:avLst/>
          </a:prstGeom>
          <a:noFill/>
          <a:ln w="9525">
            <a:noFill/>
            <a:miter lim="800000"/>
            <a:headEnd/>
            <a:tailEnd/>
          </a:ln>
        </p:spPr>
      </p:pic>
      <p:pic>
        <p:nvPicPr>
          <p:cNvPr id="5" name="Slide 5">
            <a:hlinkClick r:id="" action="ppaction://media"/>
            <a:extLst>
              <a:ext uri="{FF2B5EF4-FFF2-40B4-BE49-F238E27FC236}">
                <a16:creationId xmlns:a16="http://schemas.microsoft.com/office/drawing/2014/main" id="{8946F567-2A76-498E-9128-32B8256B269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8549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77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5005446-CBF0-4D63-B3E6-91C75361DDD6}"/>
              </a:ext>
            </a:extLst>
          </p:cNvPr>
          <p:cNvSpPr>
            <a:spLocks noGrp="1"/>
          </p:cNvSpPr>
          <p:nvPr>
            <p:ph type="title"/>
          </p:nvPr>
        </p:nvSpPr>
        <p:spPr/>
        <p:txBody>
          <a:bodyPr>
            <a:normAutofit/>
          </a:bodyPr>
          <a:lstStyle/>
          <a:p>
            <a:r>
              <a:rPr lang="en-US" dirty="0"/>
              <a:t>What Can Portfolios Do?</a:t>
            </a:r>
          </a:p>
        </p:txBody>
      </p:sp>
      <p:sp>
        <p:nvSpPr>
          <p:cNvPr id="5" name="Slide Number Placeholder 4">
            <a:extLst>
              <a:ext uri="{FF2B5EF4-FFF2-40B4-BE49-F238E27FC236}">
                <a16:creationId xmlns:a16="http://schemas.microsoft.com/office/drawing/2014/main" id="{7AB57908-92DC-46EE-8C82-419C5C465CC4}"/>
              </a:ext>
            </a:extLst>
          </p:cNvPr>
          <p:cNvSpPr>
            <a:spLocks noGrp="1"/>
          </p:cNvSpPr>
          <p:nvPr>
            <p:ph type="sldNum" sz="quarter" idx="10"/>
          </p:nvPr>
        </p:nvSpPr>
        <p:spPr/>
        <p:txBody>
          <a:bodyPr/>
          <a:lstStyle/>
          <a:p>
            <a:pPr algn="r"/>
            <a:fld id="{F3477EC8-074D-41C4-94AE-E9EA7CEEA348}" type="slidenum">
              <a:rPr lang="en-US" smtClean="0"/>
              <a:pPr algn="r"/>
              <a:t>6</a:t>
            </a:fld>
            <a:endParaRPr lang="en-US" dirty="0"/>
          </a:p>
        </p:txBody>
      </p:sp>
      <p:graphicFrame>
        <p:nvGraphicFramePr>
          <p:cNvPr id="6" name="Content Placeholder 5">
            <a:extLst>
              <a:ext uri="{FF2B5EF4-FFF2-40B4-BE49-F238E27FC236}">
                <a16:creationId xmlns:a16="http://schemas.microsoft.com/office/drawing/2014/main" id="{DC1BC331-4840-419C-B584-86F650774862}"/>
              </a:ext>
            </a:extLst>
          </p:cNvPr>
          <p:cNvGraphicFramePr>
            <a:graphicFrameLocks noGrp="1"/>
          </p:cNvGraphicFramePr>
          <p:nvPr>
            <p:ph idx="1"/>
            <p:extLst>
              <p:ext uri="{D42A27DB-BD31-4B8C-83A1-F6EECF244321}">
                <p14:modId xmlns:p14="http://schemas.microsoft.com/office/powerpoint/2010/main" val="1961893683"/>
              </p:ext>
            </p:extLst>
          </p:nvPr>
        </p:nvGraphicFramePr>
        <p:xfrm>
          <a:off x="687388" y="2055813"/>
          <a:ext cx="8224837" cy="37322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de 6">
            <a:hlinkClick r:id="" action="ppaction://media"/>
            <a:extLst>
              <a:ext uri="{FF2B5EF4-FFF2-40B4-BE49-F238E27FC236}">
                <a16:creationId xmlns:a16="http://schemas.microsoft.com/office/drawing/2014/main" id="{8E20F7F1-2F8B-4375-9DB8-E24C9E2E273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3697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91566BC-90BD-473C-A7F8-DEA629365E21}"/>
              </a:ext>
            </a:extLst>
          </p:cNvPr>
          <p:cNvSpPr>
            <a:spLocks noGrp="1"/>
          </p:cNvSpPr>
          <p:nvPr>
            <p:ph idx="1"/>
          </p:nvPr>
        </p:nvSpPr>
        <p:spPr/>
        <p:txBody>
          <a:bodyPr/>
          <a:lstStyle/>
          <a:p>
            <a:pPr marL="457200" indent="-457200">
              <a:buFont typeface="+mj-lt"/>
              <a:buAutoNum type="arabicPeriod"/>
            </a:pPr>
            <a:r>
              <a:rPr lang="en-US" dirty="0"/>
              <a:t>Determine the purpose of the portfolio.</a:t>
            </a:r>
          </a:p>
          <a:p>
            <a:pPr marL="457200" indent="-457200">
              <a:buFont typeface="+mj-lt"/>
              <a:buAutoNum type="arabicPeriod"/>
            </a:pPr>
            <a:r>
              <a:rPr lang="en-US" dirty="0"/>
              <a:t>Select the type of portfolio.</a:t>
            </a:r>
          </a:p>
          <a:p>
            <a:pPr marL="457200" indent="-457200">
              <a:buFont typeface="+mj-lt"/>
              <a:buAutoNum type="arabicPeriod"/>
            </a:pPr>
            <a:r>
              <a:rPr lang="en-US" dirty="0"/>
              <a:t>Determine the artifacts required in the portfolio.</a:t>
            </a:r>
          </a:p>
          <a:p>
            <a:pPr marL="457200" indent="-457200">
              <a:buFont typeface="+mj-lt"/>
              <a:buAutoNum type="arabicPeriod"/>
            </a:pPr>
            <a:r>
              <a:rPr lang="en-US" dirty="0"/>
              <a:t>Identify who selects portfolio artifacts.</a:t>
            </a:r>
          </a:p>
          <a:p>
            <a:pPr marL="457200" indent="-457200">
              <a:buFont typeface="+mj-lt"/>
              <a:buAutoNum type="arabicPeriod"/>
            </a:pPr>
            <a:r>
              <a:rPr lang="en-US" dirty="0"/>
              <a:t>Determine portfolio scoring.</a:t>
            </a:r>
          </a:p>
        </p:txBody>
      </p:sp>
      <p:sp>
        <p:nvSpPr>
          <p:cNvPr id="5" name="Title 4">
            <a:extLst>
              <a:ext uri="{FF2B5EF4-FFF2-40B4-BE49-F238E27FC236}">
                <a16:creationId xmlns:a16="http://schemas.microsoft.com/office/drawing/2014/main" id="{775A1FE4-E4EF-4A20-BC8C-9137048B11D8}"/>
              </a:ext>
            </a:extLst>
          </p:cNvPr>
          <p:cNvSpPr>
            <a:spLocks noGrp="1"/>
          </p:cNvSpPr>
          <p:nvPr>
            <p:ph type="title"/>
          </p:nvPr>
        </p:nvSpPr>
        <p:spPr/>
        <p:txBody>
          <a:bodyPr/>
          <a:lstStyle/>
          <a:p>
            <a:r>
              <a:rPr lang="en-US" dirty="0"/>
              <a:t>Decision Points</a:t>
            </a:r>
          </a:p>
        </p:txBody>
      </p:sp>
      <p:sp>
        <p:nvSpPr>
          <p:cNvPr id="4" name="Slide Number Placeholder 3">
            <a:extLst>
              <a:ext uri="{FF2B5EF4-FFF2-40B4-BE49-F238E27FC236}">
                <a16:creationId xmlns:a16="http://schemas.microsoft.com/office/drawing/2014/main" id="{89C254C6-BEA4-4FD3-AA6D-1071647A1BA9}"/>
              </a:ext>
            </a:extLst>
          </p:cNvPr>
          <p:cNvSpPr>
            <a:spLocks noGrp="1"/>
          </p:cNvSpPr>
          <p:nvPr>
            <p:ph type="sldNum" sz="quarter" idx="10"/>
          </p:nvPr>
        </p:nvSpPr>
        <p:spPr/>
        <p:txBody>
          <a:bodyPr/>
          <a:lstStyle/>
          <a:p>
            <a:fld id="{A1A8B8B9-B651-4439-A868-E8F04EF81465}" type="slidenum">
              <a:rPr lang="en-US" smtClean="0"/>
              <a:pPr/>
              <a:t>7</a:t>
            </a:fld>
            <a:endParaRPr lang="en-US" dirty="0"/>
          </a:p>
        </p:txBody>
      </p:sp>
      <p:pic>
        <p:nvPicPr>
          <p:cNvPr id="2" name="Slide 7">
            <a:hlinkClick r:id="" action="ppaction://media"/>
            <a:extLst>
              <a:ext uri="{FF2B5EF4-FFF2-40B4-BE49-F238E27FC236}">
                <a16:creationId xmlns:a16="http://schemas.microsoft.com/office/drawing/2014/main" id="{C1A81450-3F64-4824-BB00-93E9D7819A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7930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1A293-565D-4FA6-9F88-05B75C18D72E}"/>
              </a:ext>
            </a:extLst>
          </p:cNvPr>
          <p:cNvSpPr>
            <a:spLocks noGrp="1"/>
          </p:cNvSpPr>
          <p:nvPr>
            <p:ph type="title"/>
          </p:nvPr>
        </p:nvSpPr>
        <p:spPr>
          <a:xfrm>
            <a:off x="687388" y="2821211"/>
            <a:ext cx="8229600" cy="1446550"/>
          </a:xfrm>
        </p:spPr>
        <p:txBody>
          <a:bodyPr/>
          <a:lstStyle/>
          <a:p>
            <a:r>
              <a:rPr lang="en-US" dirty="0"/>
              <a:t>Decision Point 1: Determine the Purpose of the Portfolio</a:t>
            </a:r>
          </a:p>
        </p:txBody>
      </p:sp>
      <p:sp>
        <p:nvSpPr>
          <p:cNvPr id="4" name="Slide Number Placeholder 3">
            <a:extLst>
              <a:ext uri="{FF2B5EF4-FFF2-40B4-BE49-F238E27FC236}">
                <a16:creationId xmlns:a16="http://schemas.microsoft.com/office/drawing/2014/main" id="{08A2F4C4-EA5E-457D-BEB1-A3D18439094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pitchFamily="34" charset="0"/>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000" b="0" i="0" u="none" strike="noStrike" kern="1200" cap="none" spc="0" normalizeH="0" baseline="0" noProof="0" dirty="0">
              <a:ln>
                <a:noFill/>
              </a:ln>
              <a:solidFill>
                <a:srgbClr val="FFFFFF">
                  <a:lumMod val="75000"/>
                </a:srgbClr>
              </a:solidFill>
              <a:effectLst/>
              <a:uLnTx/>
              <a:uFillTx/>
              <a:latin typeface="Arial" pitchFamily="34" charset="0"/>
              <a:ea typeface="ＭＳ Ｐゴシック"/>
            </a:endParaRPr>
          </a:p>
        </p:txBody>
      </p:sp>
      <p:pic>
        <p:nvPicPr>
          <p:cNvPr id="2" name="Slide 8">
            <a:hlinkClick r:id="" action="ppaction://media"/>
            <a:extLst>
              <a:ext uri="{FF2B5EF4-FFF2-40B4-BE49-F238E27FC236}">
                <a16:creationId xmlns:a16="http://schemas.microsoft.com/office/drawing/2014/main" id="{89DB066F-BE9A-422E-8EB2-1AD1559DA3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3574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B091A5A-B622-4B50-9120-278D44E5CC28}"/>
              </a:ext>
            </a:extLst>
          </p:cNvPr>
          <p:cNvGraphicFramePr>
            <a:graphicFrameLocks noGrp="1"/>
          </p:cNvGraphicFramePr>
          <p:nvPr>
            <p:ph idx="1"/>
            <p:extLst>
              <p:ext uri="{D42A27DB-BD31-4B8C-83A1-F6EECF244321}">
                <p14:modId xmlns:p14="http://schemas.microsoft.com/office/powerpoint/2010/main" val="3065949455"/>
              </p:ext>
            </p:extLst>
          </p:nvPr>
        </p:nvGraphicFramePr>
        <p:xfrm>
          <a:off x="687388" y="2055813"/>
          <a:ext cx="8224837" cy="3851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a:extLst>
              <a:ext uri="{FF2B5EF4-FFF2-40B4-BE49-F238E27FC236}">
                <a16:creationId xmlns:a16="http://schemas.microsoft.com/office/drawing/2014/main" id="{ACFD38F8-1954-4E3A-BEFC-489F616665B5}"/>
              </a:ext>
            </a:extLst>
          </p:cNvPr>
          <p:cNvSpPr>
            <a:spLocks noGrp="1"/>
          </p:cNvSpPr>
          <p:nvPr>
            <p:ph type="title"/>
          </p:nvPr>
        </p:nvSpPr>
        <p:spPr/>
        <p:txBody>
          <a:bodyPr>
            <a:normAutofit/>
          </a:bodyPr>
          <a:lstStyle/>
          <a:p>
            <a:r>
              <a:rPr lang="en-US" dirty="0"/>
              <a:t>Purposes of Portfolios</a:t>
            </a:r>
          </a:p>
        </p:txBody>
      </p:sp>
      <p:sp>
        <p:nvSpPr>
          <p:cNvPr id="4" name="Slide Number Placeholder 3">
            <a:extLst>
              <a:ext uri="{FF2B5EF4-FFF2-40B4-BE49-F238E27FC236}">
                <a16:creationId xmlns:a16="http://schemas.microsoft.com/office/drawing/2014/main" id="{4BDA1945-D524-4572-AC2A-05BAF96D1A71}"/>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
        <p:nvSpPr>
          <p:cNvPr id="5" name="TextBox 4">
            <a:extLst>
              <a:ext uri="{FF2B5EF4-FFF2-40B4-BE49-F238E27FC236}">
                <a16:creationId xmlns:a16="http://schemas.microsoft.com/office/drawing/2014/main" id="{F0F42B64-BF65-4F4F-923C-ACCFA7A41086}"/>
              </a:ext>
            </a:extLst>
          </p:cNvPr>
          <p:cNvSpPr txBox="1"/>
          <p:nvPr/>
        </p:nvSpPr>
        <p:spPr>
          <a:xfrm>
            <a:off x="4799806" y="5508651"/>
            <a:ext cx="4196081" cy="276999"/>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326295">
                    <a:lumMod val="75000"/>
                  </a:srgbClr>
                </a:solidFill>
                <a:effectLst/>
                <a:uLnTx/>
                <a:uFillTx/>
                <a:latin typeface="Arial" pitchFamily="34" charset="0"/>
                <a:ea typeface="ＭＳ Ｐゴシック"/>
              </a:rPr>
              <a:t>Source: Herman, Gearheart, &amp; Aschbacher, 1996</a:t>
            </a:r>
          </a:p>
        </p:txBody>
      </p:sp>
      <p:pic>
        <p:nvPicPr>
          <p:cNvPr id="2" name="Slide 9">
            <a:hlinkClick r:id="" action="ppaction://media"/>
            <a:extLst>
              <a:ext uri="{FF2B5EF4-FFF2-40B4-BE49-F238E27FC236}">
                <a16:creationId xmlns:a16="http://schemas.microsoft.com/office/drawing/2014/main" id="{4EC7E8D7-3D34-4531-9A25-3C5D87B05AD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9234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ivider Master">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nuary 2018_Slides_HQWBL.pptx.potx" id="{C9DD68A6-AAEC-4FF4-9F59-FABE48977F0C}" vid="{57E1A64D-1B26-4C3E-AE44-C5C0CD82BA86}"/>
    </a:ext>
  </a:extLst>
</a:theme>
</file>

<file path=ppt/theme/theme2.xml><?xml version="1.0" encoding="utf-8"?>
<a:theme xmlns:a="http://schemas.openxmlformats.org/drawingml/2006/main" name="CCRS_PowerPoint_Template_01-24-13">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Basic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nuary 2018_Slides_HQWBL.pptx.potx" id="{C9DD68A6-AAEC-4FF4-9F59-FABE48977F0C}" vid="{CC00E07F-B523-44AB-9D58-8646EB8B2BF3}"/>
    </a:ext>
  </a:extLst>
</a:theme>
</file>

<file path=ppt/theme/theme4.xml><?xml version="1.0" encoding="utf-8"?>
<a:theme xmlns:a="http://schemas.openxmlformats.org/drawingml/2006/main" name="Contact">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nuary 2018_Slides_HQWBL.pptx.potx" id="{C9DD68A6-AAEC-4FF4-9F59-FABE48977F0C}" vid="{1067DA58-8EBA-4C3A-A58E-B0EFCE3DE8A7}"/>
    </a:ext>
  </a:extLst>
</a:theme>
</file>

<file path=ppt/theme/theme5.xml><?xml version="1.0" encoding="utf-8"?>
<a:theme xmlns:a="http://schemas.openxmlformats.org/drawingml/2006/main" name="2_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GTL-RTI_PowerPoint_Template_032515" id="{AB91C718-74E7-40B5-AAB3-3DFAE9424AC8}" vid="{8D5078A5-B924-45D9-8973-BFEF95FE689B}"/>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Description0 xmlns="6a44d00f-12d8-4625-9d23-7790e8b8f83b">CCRS</Description0>
    <Category xmlns="6a44d00f-12d8-4625-9d23-7790e8b8f83b">EDu</Category>
    <TaxKeywordTaxHTField xmlns="9714abc1-815c-4960-b75e-546bf8732ca3">
      <Terms xmlns="http://schemas.microsoft.com/office/infopath/2007/PartnerControls"/>
    </TaxKeywordTaxHTField>
    <TaxCatchAll xmlns="1709d302-aa1c-49f7-a43d-f13e34b813dc"/>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E0C33AA411B5D47BCD0B41055E1E427" ma:contentTypeVersion="5" ma:contentTypeDescription="Create a new document." ma:contentTypeScope="" ma:versionID="70e280df67bb0c4864fd888e6a42f20e">
  <xsd:schema xmlns:xsd="http://www.w3.org/2001/XMLSchema" xmlns:xs="http://www.w3.org/2001/XMLSchema" xmlns:p="http://schemas.microsoft.com/office/2006/metadata/properties" xmlns:ns2="6a44d00f-12d8-4625-9d23-7790e8b8f83b" xmlns:ns3="1709d302-aa1c-49f7-a43d-f13e34b813dc" xmlns:ns4="9714abc1-815c-4960-b75e-546bf8732ca3" targetNamespace="http://schemas.microsoft.com/office/2006/metadata/properties" ma:root="true" ma:fieldsID="4f6155c84a8648e8d9677a7fe59a12c4" ns2:_="" ns3:_="" ns4:_="">
    <xsd:import namespace="6a44d00f-12d8-4625-9d23-7790e8b8f83b"/>
    <xsd:import namespace="1709d302-aa1c-49f7-a43d-f13e34b813dc"/>
    <xsd:import namespace="9714abc1-815c-4960-b75e-546bf8732ca3"/>
    <xsd:element name="properties">
      <xsd:complexType>
        <xsd:sequence>
          <xsd:element name="documentManagement">
            <xsd:complexType>
              <xsd:all>
                <xsd:element ref="ns2:Description0" minOccurs="0"/>
                <xsd:element ref="ns2:Category" minOccurs="0"/>
                <xsd:element ref="ns4:TaxKeywordTaxHTField"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44d00f-12d8-4625-9d23-7790e8b8f83b"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Category" ma:index="9" nillable="true" ma:displayName="Category" ma:format="Dropdown" ma:internalName="Category">
      <xsd:simpleType>
        <xsd:restriction base="dms:Choice">
          <xsd:enumeration value="AIR"/>
          <xsd:enumeration value="EDu"/>
          <xsd:enumeration value="H&amp;SD"/>
          <xsd:enumeration value="WLL"/>
        </xsd:restriction>
      </xsd:simpleType>
    </xsd:element>
  </xsd:schema>
  <xsd:schema xmlns:xsd="http://www.w3.org/2001/XMLSchema" xmlns:xs="http://www.w3.org/2001/XMLSchema" xmlns:dms="http://schemas.microsoft.com/office/2006/documentManagement/types" xmlns:pc="http://schemas.microsoft.com/office/infopath/2007/PartnerControls" targetNamespace="1709d302-aa1c-49f7-a43d-f13e34b813d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65e32c8-669a-45b7-9f48-60375b6168ec}" ma:internalName="TaxCatchAll" ma:showField="CatchAllData" ma:web="1709d302-aa1c-49f7-a43d-f13e34b813d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714abc1-815c-4960-b75e-546bf8732ca3" elementFormDefault="qualified">
    <xsd:import namespace="http://schemas.microsoft.com/office/2006/documentManagement/types"/>
    <xsd:import namespace="http://schemas.microsoft.com/office/infopath/2007/PartnerControls"/>
    <xsd:element name="TaxKeywordTaxHTField" ma:index="11" nillable="true" ma:taxonomy="true" ma:internalName="TaxKeywordTaxHTField" ma:taxonomyFieldName="TaxKeyword" ma:displayName="Enterprise Keywords" ma:fieldId="{23f27201-bee3-471e-b2e7-b64fd8b7ca38}" ma:taxonomyMulti="true" ma:sspId="1f7af2e3-73dc-4628-8ae5-348b9e7d8048"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78DE03-1B1E-4BB3-BFB8-1FE8E8D90566}">
  <ds:schemaRefs>
    <ds:schemaRef ds:uri="http://schemas.openxmlformats.org/package/2006/metadata/core-properties"/>
    <ds:schemaRef ds:uri="1709d302-aa1c-49f7-a43d-f13e34b813dc"/>
    <ds:schemaRef ds:uri="http://schemas.microsoft.com/office/2006/documentManagement/types"/>
    <ds:schemaRef ds:uri="http://schemas.microsoft.com/office/infopath/2007/PartnerControls"/>
    <ds:schemaRef ds:uri="http://purl.org/dc/elements/1.1/"/>
    <ds:schemaRef ds:uri="http://schemas.microsoft.com/office/2006/metadata/properties"/>
    <ds:schemaRef ds:uri="9714abc1-815c-4960-b75e-546bf8732ca3"/>
    <ds:schemaRef ds:uri="6a44d00f-12d8-4625-9d23-7790e8b8f83b"/>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F09652C8-D67B-4FF3-B7BB-E3551F138D5B}">
  <ds:schemaRefs>
    <ds:schemaRef ds:uri="http://schemas.microsoft.com/sharepoint/v3/contenttype/forms"/>
  </ds:schemaRefs>
</ds:datastoreItem>
</file>

<file path=customXml/itemProps3.xml><?xml version="1.0" encoding="utf-8"?>
<ds:datastoreItem xmlns:ds="http://schemas.openxmlformats.org/officeDocument/2006/customXml" ds:itemID="{C9789852-62A6-4D43-BFEA-F56EFE83C5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44d00f-12d8-4625-9d23-7790e8b8f83b"/>
    <ds:schemaRef ds:uri="1709d302-aa1c-49f7-a43d-f13e34b813dc"/>
    <ds:schemaRef ds:uri="9714abc1-815c-4960-b75e-546bf8732c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January 2018_Slides_HQWBL.pptx</Template>
  <TotalTime>18897</TotalTime>
  <Words>4799</Words>
  <Application>Microsoft Office PowerPoint</Application>
  <PresentationFormat>On-screen Show (4:3)</PresentationFormat>
  <Paragraphs>298</Paragraphs>
  <Slides>40</Slides>
  <Notes>40</Notes>
  <HiddenSlides>0</HiddenSlides>
  <MMClips>35</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40</vt:i4>
      </vt:variant>
    </vt:vector>
  </HeadingPairs>
  <TitlesOfParts>
    <vt:vector size="54" baseType="lpstr">
      <vt:lpstr>ＭＳ Ｐゴシック</vt:lpstr>
      <vt:lpstr>Arial</vt:lpstr>
      <vt:lpstr>Arial Narrow</vt:lpstr>
      <vt:lpstr>Courier New</vt:lpstr>
      <vt:lpstr>Franklin Gothic Book</vt:lpstr>
      <vt:lpstr>Franklin Gothic Demi</vt:lpstr>
      <vt:lpstr>FranklinGothic</vt:lpstr>
      <vt:lpstr>ITC Franklin Gothic Std Bk Cd</vt:lpstr>
      <vt:lpstr>Wingdings</vt:lpstr>
      <vt:lpstr>Divider Master</vt:lpstr>
      <vt:lpstr>CCRS_PowerPoint_Template_01-24-13</vt:lpstr>
      <vt:lpstr>Basic</vt:lpstr>
      <vt:lpstr>Contact</vt:lpstr>
      <vt:lpstr>2_Basic</vt:lpstr>
      <vt:lpstr>Module 2: Developing Portfolios</vt:lpstr>
      <vt:lpstr>Work-Based Learning Module Series</vt:lpstr>
      <vt:lpstr>Objectives</vt:lpstr>
      <vt:lpstr>Overview of Portfolios</vt:lpstr>
      <vt:lpstr>Measures of Work-Based Learning </vt:lpstr>
      <vt:lpstr>What Can Portfolios Do?</vt:lpstr>
      <vt:lpstr>Decision Points</vt:lpstr>
      <vt:lpstr>Decision Point 1: Determine the Purpose of the Portfolio</vt:lpstr>
      <vt:lpstr>Purposes of Portfolios</vt:lpstr>
      <vt:lpstr>Student Progress Example: Georgia</vt:lpstr>
      <vt:lpstr>Communication Example: Los Angeles</vt:lpstr>
      <vt:lpstr>Discussion: Portfolio Purpose</vt:lpstr>
      <vt:lpstr>Decision Point 2: Select the Type of Portfolio</vt:lpstr>
      <vt:lpstr>Types of Portfolios</vt:lpstr>
      <vt:lpstr>Showcase Example: Los Angeles</vt:lpstr>
      <vt:lpstr>Discussion: Type of Portfolio</vt:lpstr>
      <vt:lpstr>Decision Point 3: Determine the Artifacts Required in the Portfolio</vt:lpstr>
      <vt:lpstr>Considerations for Selecting Portfolio Artifacts</vt:lpstr>
      <vt:lpstr>Sample Portfolio Artifacts</vt:lpstr>
      <vt:lpstr>Portfolio Requirements: Ohio</vt:lpstr>
      <vt:lpstr>Portfolio Requirements: Georgia</vt:lpstr>
      <vt:lpstr>Activity: Portfolio Artifacts</vt:lpstr>
      <vt:lpstr>Decision Point 4: Identify Who Selects Portfolio Artifacts</vt:lpstr>
      <vt:lpstr>Selecting Artifacts</vt:lpstr>
      <vt:lpstr>Example: Los Angeles </vt:lpstr>
      <vt:lpstr>Discussion: Selecting Artifacts</vt:lpstr>
      <vt:lpstr>Decision Point 5: Determine Portfolio Scoring</vt:lpstr>
      <vt:lpstr>Approaches to Scoring Portfolios</vt:lpstr>
      <vt:lpstr>Example of a Portfolio Rubric: Tennessee</vt:lpstr>
      <vt:lpstr>Example of Weighted Scoring: South Dakota</vt:lpstr>
      <vt:lpstr>Aligning the Scoring Approach to the Purpose</vt:lpstr>
      <vt:lpstr>Key Considerations for Weighted Approach</vt:lpstr>
      <vt:lpstr>Activity: Determine Portfolio Scoring</vt:lpstr>
      <vt:lpstr>Wrap-Up</vt:lpstr>
      <vt:lpstr>Key Decisions</vt:lpstr>
      <vt:lpstr>Additional Modules</vt:lpstr>
      <vt:lpstr>References</vt:lpstr>
      <vt:lpstr>References</vt:lpstr>
      <vt:lpstr>References</vt:lpstr>
      <vt:lpstr>PowerPoint Presentation</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Defining and Measuring  High-Quality Work-Based Learning Peer Networks</dc:title>
  <dc:creator>Giffin, Jessica</dc:creator>
  <cp:lastModifiedBy>Giffin, Jessica</cp:lastModifiedBy>
  <cp:revision>335</cp:revision>
  <cp:lastPrinted>2019-04-11T16:12:31Z</cp:lastPrinted>
  <dcterms:created xsi:type="dcterms:W3CDTF">2018-01-25T15:56:53Z</dcterms:created>
  <dcterms:modified xsi:type="dcterms:W3CDTF">2019-05-16T22:34:11Z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0x010100EE0C33AA411B5D47BCD0B41055E1E427</vt:lpwstr>
  </property>
  <property fmtid="{D5CDD505-2E9C-101B-9397-08002B2CF9AE}" pid="3" name="Order">
    <vt:r8>71000</vt:r8>
  </property>
  <property fmtid="{D5CDD505-2E9C-101B-9397-08002B2CF9AE}" pid="4" name="_dlc_DocIdItemGuid">
    <vt:lpwstr>d98ae474-f209-49dd-b700-952f3a626784</vt:lpwstr>
  </property>
  <property fmtid="{D5CDD505-2E9C-101B-9397-08002B2CF9AE}" pid="5" name="xd_Signature">
    <vt:bool>false</vt:bool>
  </property>
  <property fmtid="{D5CDD505-2E9C-101B-9397-08002B2CF9AE}" pid="6" name="xd_ProgID">
    <vt:lpwstr/>
  </property>
  <property fmtid="{D5CDD505-2E9C-101B-9397-08002B2CF9AE}" pid="7" name="TemplateUrl">
    <vt:lpwstr/>
  </property>
</Properties>
</file>