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4"/>
  </p:notesMasterIdLst>
  <p:sldIdLst>
    <p:sldId id="276" r:id="rId2"/>
    <p:sldId id="258" r:id="rId3"/>
    <p:sldId id="283" r:id="rId4"/>
    <p:sldId id="277" r:id="rId5"/>
    <p:sldId id="290" r:id="rId6"/>
    <p:sldId id="285" r:id="rId7"/>
    <p:sldId id="291" r:id="rId8"/>
    <p:sldId id="294" r:id="rId9"/>
    <p:sldId id="295" r:id="rId10"/>
    <p:sldId id="286" r:id="rId11"/>
    <p:sldId id="296" r:id="rId12"/>
    <p:sldId id="305" r:id="rId13"/>
    <p:sldId id="287" r:id="rId14"/>
    <p:sldId id="292" r:id="rId15"/>
    <p:sldId id="306" r:id="rId16"/>
    <p:sldId id="307" r:id="rId17"/>
    <p:sldId id="308" r:id="rId18"/>
    <p:sldId id="288" r:id="rId19"/>
    <p:sldId id="313" r:id="rId20"/>
    <p:sldId id="310" r:id="rId21"/>
    <p:sldId id="311" r:id="rId22"/>
    <p:sldId id="312" r:id="rId23"/>
    <p:sldId id="309" r:id="rId24"/>
    <p:sldId id="293" r:id="rId25"/>
    <p:sldId id="314" r:id="rId26"/>
    <p:sldId id="315" r:id="rId27"/>
    <p:sldId id="316" r:id="rId28"/>
    <p:sldId id="289" r:id="rId29"/>
    <p:sldId id="298" r:id="rId30"/>
    <p:sldId id="317" r:id="rId31"/>
    <p:sldId id="304" r:id="rId32"/>
    <p:sldId id="275" r:id="rId33"/>
  </p:sldIdLst>
  <p:sldSz cx="9144000" cy="6858000" type="screen4x3"/>
  <p:notesSz cx="6858000" cy="9144000"/>
  <p:defaultTextStyle>
    <a:lvl1pPr>
      <a:defRPr sz="2400">
        <a:latin typeface="Arial"/>
        <a:ea typeface="Arial"/>
        <a:cs typeface="Arial"/>
        <a:sym typeface="Arial"/>
      </a:defRPr>
    </a:lvl1pPr>
    <a:lvl2pPr indent="457200">
      <a:defRPr sz="2400">
        <a:latin typeface="Arial"/>
        <a:ea typeface="Arial"/>
        <a:cs typeface="Arial"/>
        <a:sym typeface="Arial"/>
      </a:defRPr>
    </a:lvl2pPr>
    <a:lvl3pPr indent="914400">
      <a:defRPr sz="2400">
        <a:latin typeface="Arial"/>
        <a:ea typeface="Arial"/>
        <a:cs typeface="Arial"/>
        <a:sym typeface="Arial"/>
      </a:defRPr>
    </a:lvl3pPr>
    <a:lvl4pPr indent="1371600">
      <a:defRPr sz="2400">
        <a:latin typeface="Arial"/>
        <a:ea typeface="Arial"/>
        <a:cs typeface="Arial"/>
        <a:sym typeface="Arial"/>
      </a:defRPr>
    </a:lvl4pPr>
    <a:lvl5pPr indent="1828800">
      <a:defRPr sz="2400">
        <a:latin typeface="Arial"/>
        <a:ea typeface="Arial"/>
        <a:cs typeface="Arial"/>
        <a:sym typeface="Arial"/>
      </a:defRPr>
    </a:lvl5pPr>
    <a:lvl6pPr indent="2286000">
      <a:defRPr sz="2400">
        <a:latin typeface="Arial"/>
        <a:ea typeface="Arial"/>
        <a:cs typeface="Arial"/>
        <a:sym typeface="Arial"/>
      </a:defRPr>
    </a:lvl6pPr>
    <a:lvl7pPr indent="2743200">
      <a:defRPr sz="2400">
        <a:latin typeface="Arial"/>
        <a:ea typeface="Arial"/>
        <a:cs typeface="Arial"/>
        <a:sym typeface="Arial"/>
      </a:defRPr>
    </a:lvl7pPr>
    <a:lvl8pPr indent="3200400">
      <a:defRPr sz="2400">
        <a:latin typeface="Arial"/>
        <a:ea typeface="Arial"/>
        <a:cs typeface="Arial"/>
        <a:sym typeface="Arial"/>
      </a:defRPr>
    </a:lvl8pPr>
    <a:lvl9pPr indent="3657600">
      <a:defRPr sz="2400">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lumenthal, David" initials="deb"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ED5DF"/>
          </a:solidFill>
        </a:fill>
      </a:tcStyle>
    </a:wholeTbl>
    <a:band2H>
      <a:tcTxStyle/>
      <a:tcStyle>
        <a:tcBdr/>
        <a:fill>
          <a:solidFill>
            <a:srgbClr val="E8EBF0"/>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B76A0"/>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B76A0"/>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B76A0"/>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4E3CB"/>
          </a:solidFill>
        </a:fill>
      </a:tcStyle>
    </a:wholeTbl>
    <a:band2H>
      <a:tcTxStyle/>
      <a:tcStyle>
        <a:tcBdr/>
        <a:fill>
          <a:solidFill>
            <a:srgbClr val="EBF2E7"/>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3AF23"/>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3AF23"/>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3AF23"/>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E0DC"/>
          </a:solidFill>
        </a:fill>
      </a:tcStyle>
    </a:wholeTbl>
    <a:band2H>
      <a:tcTxStyle/>
      <a:tcStyle>
        <a:tcBdr/>
        <a:fill>
          <a:solidFill>
            <a:srgbClr val="E7F0EE"/>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35A396"/>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35A396"/>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35A396"/>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B76A0"/>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B76A0"/>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429" autoAdjust="0"/>
    <p:restoredTop sz="78456" autoAdjust="0"/>
  </p:normalViewPr>
  <p:slideViewPr>
    <p:cSldViewPr snapToGrid="0">
      <p:cViewPr varScale="1">
        <p:scale>
          <a:sx n="66" d="100"/>
          <a:sy n="66" d="100"/>
        </p:scale>
        <p:origin x="1315" y="62"/>
      </p:cViewPr>
      <p:guideLst>
        <p:guide orient="horz" pos="2160"/>
        <p:guide pos="2880"/>
      </p:guideLst>
    </p:cSldViewPr>
  </p:slideViewPr>
  <p:notesTextViewPr>
    <p:cViewPr>
      <p:scale>
        <a:sx n="50" d="100"/>
        <a:sy n="5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7" name="Shape 57"/>
          <p:cNvSpPr>
            <a:spLocks noGrp="1" noRot="1" noChangeAspect="1"/>
          </p:cNvSpPr>
          <p:nvPr>
            <p:ph type="sldImg"/>
          </p:nvPr>
        </p:nvSpPr>
        <p:spPr>
          <a:xfrm>
            <a:off x="1143000" y="685800"/>
            <a:ext cx="4572000" cy="3429000"/>
          </a:xfrm>
          <a:prstGeom prst="rect">
            <a:avLst/>
          </a:prstGeom>
        </p:spPr>
        <p:txBody>
          <a:bodyPr/>
          <a:lstStyle/>
          <a:p>
            <a:pPr lvl="0"/>
            <a:endParaRPr dirty="0"/>
          </a:p>
        </p:txBody>
      </p:sp>
      <p:sp>
        <p:nvSpPr>
          <p:cNvPr id="58" name="Shape 5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2180308016"/>
      </p:ext>
    </p:extLst>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506205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40129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46185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indent="-342900" defTabSz="457200" eaLnBrk="1" fontAlgn="auto" latinLnBrk="0" hangingPunct="1">
              <a:lnSpc>
                <a:spcPct val="117999"/>
              </a:lnSpc>
              <a:spcBef>
                <a:spcPts val="0"/>
              </a:spcBef>
              <a:spcAft>
                <a:spcPts val="0"/>
              </a:spcAft>
              <a:buClrTx/>
              <a:buSzTx/>
              <a:buFont typeface="Arial" panose="020B0604020202020204" pitchFamily="34" charset="0"/>
              <a:buChar char="•"/>
              <a:tabLst/>
              <a:defRPr/>
            </a:pPr>
            <a:r>
              <a:rPr lang="en-US" dirty="0" smtClean="0"/>
              <a:t>Participants can place all three on one industry or spread across different industries. </a:t>
            </a:r>
          </a:p>
          <a:p>
            <a:pPr marL="342900" marR="0" indent="-342900" defTabSz="457200" eaLnBrk="1" fontAlgn="auto" latinLnBrk="0" hangingPunct="1">
              <a:lnSpc>
                <a:spcPct val="117999"/>
              </a:lnSpc>
              <a:spcBef>
                <a:spcPts val="0"/>
              </a:spcBef>
              <a:spcAft>
                <a:spcPts val="0"/>
              </a:spcAft>
              <a:buClrTx/>
              <a:buSzTx/>
              <a:buFont typeface="Arial" panose="020B0604020202020204" pitchFamily="34" charset="0"/>
              <a:buChar char="•"/>
              <a:tabLst/>
              <a:defRPr/>
            </a:pPr>
            <a:endParaRPr lang="en-US" dirty="0" smtClean="0"/>
          </a:p>
          <a:p>
            <a:endParaRPr lang="en-US" dirty="0"/>
          </a:p>
        </p:txBody>
      </p:sp>
    </p:spTree>
    <p:extLst>
      <p:ext uri="{BB962C8B-B14F-4D97-AF65-F5344CB8AC3E}">
        <p14:creationId xmlns:p14="http://schemas.microsoft.com/office/powerpoint/2010/main" val="668748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602901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635877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Divider Layout">
    <p:spTree>
      <p:nvGrpSpPr>
        <p:cNvPr id="1" name=""/>
        <p:cNvGrpSpPr/>
        <p:nvPr/>
      </p:nvGrpSpPr>
      <p:grpSpPr>
        <a:xfrm>
          <a:off x="0" y="0"/>
          <a:ext cx="0" cy="0"/>
          <a:chOff x="0" y="0"/>
          <a:chExt cx="0" cy="0"/>
        </a:xfrm>
      </p:grpSpPr>
      <p:pic>
        <p:nvPicPr>
          <p:cNvPr id="12" name="image2.jpg" descr="2997 CCRS PPT Template_Title_012513 d2.jpg"/>
          <p:cNvPicPr/>
          <p:nvPr/>
        </p:nvPicPr>
        <p:blipFill>
          <a:blip r:embed="rId2">
            <a:extLst/>
          </a:blip>
          <a:stretch>
            <a:fillRect/>
          </a:stretch>
        </p:blipFill>
        <p:spPr>
          <a:xfrm>
            <a:off x="0" y="0"/>
            <a:ext cx="9144000" cy="6858000"/>
          </a:xfrm>
          <a:prstGeom prst="rect">
            <a:avLst/>
          </a:prstGeom>
          <a:ln w="12700">
            <a:miter lim="400000"/>
          </a:ln>
        </p:spPr>
      </p:pic>
      <p:sp>
        <p:nvSpPr>
          <p:cNvPr id="13" name="Shape 13"/>
          <p:cNvSpPr>
            <a:spLocks noGrp="1"/>
          </p:cNvSpPr>
          <p:nvPr>
            <p:ph type="title"/>
          </p:nvPr>
        </p:nvSpPr>
        <p:spPr>
          <a:xfrm>
            <a:off x="687387" y="1783820"/>
            <a:ext cx="8229601" cy="2483942"/>
          </a:xfrm>
          <a:prstGeom prst="rect">
            <a:avLst/>
          </a:prstGeom>
        </p:spPr>
        <p:txBody>
          <a:bodyPr>
            <a:noAutofit/>
          </a:bodyPr>
          <a:lstStyle>
            <a:lvl1pPr>
              <a:defRPr sz="4400" b="1">
                <a:solidFill>
                  <a:srgbClr val="FFFFFF"/>
                </a:solidFill>
                <a:latin typeface="Arial"/>
                <a:ea typeface="Arial"/>
                <a:cs typeface="Arial"/>
                <a:sym typeface="Arial"/>
              </a:defRPr>
            </a:lvl1pPr>
          </a:lstStyle>
          <a:p>
            <a:pPr lvl="0">
              <a:defRPr sz="1800" b="0">
                <a:solidFill>
                  <a:srgbClr val="000000"/>
                </a:solidFill>
              </a:defRPr>
            </a:pPr>
            <a:r>
              <a:rPr sz="4400" b="1">
                <a:solidFill>
                  <a:srgbClr val="FFFFFF"/>
                </a:solidFill>
              </a:rPr>
              <a:t>Title Text</a:t>
            </a:r>
          </a:p>
        </p:txBody>
      </p:sp>
      <p:sp>
        <p:nvSpPr>
          <p:cNvPr id="15" name="Shape 15"/>
          <p:cNvSpPr>
            <a:spLocks noGrp="1"/>
          </p:cNvSpPr>
          <p:nvPr>
            <p:ph type="sldNum" sz="quarter" idx="2"/>
          </p:nvPr>
        </p:nvSpPr>
        <p:spPr>
          <a:xfrm>
            <a:off x="8758261" y="6516487"/>
            <a:ext cx="153964" cy="135546"/>
          </a:xfrm>
          <a:prstGeom prst="rect">
            <a:avLst/>
          </a:prstGeom>
        </p:spPr>
        <p:txBody>
          <a:bodyPr anchor="ctr"/>
          <a:lstStyle/>
          <a:p>
            <a:pPr lvl="0"/>
            <a:fld id="{86CB4B4D-7CA3-9044-876B-883B54F8677D}" type="slidenum">
              <a:t>‹#›</a:t>
            </a:fld>
            <a:endParaRPr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pic>
        <p:nvPicPr>
          <p:cNvPr id="17" name="image2.jpg" descr="2997 CCRS PPT Template_Title_012513 d2.jpg"/>
          <p:cNvPicPr/>
          <p:nvPr/>
        </p:nvPicPr>
        <p:blipFill>
          <a:blip r:embed="rId2">
            <a:extLst/>
          </a:blip>
          <a:stretch>
            <a:fillRect/>
          </a:stretch>
        </p:blipFill>
        <p:spPr>
          <a:xfrm>
            <a:off x="0" y="0"/>
            <a:ext cx="9144000" cy="6858000"/>
          </a:xfrm>
          <a:prstGeom prst="rect">
            <a:avLst/>
          </a:prstGeom>
          <a:ln w="12700">
            <a:miter lim="400000"/>
          </a:ln>
        </p:spPr>
      </p:pic>
      <p:sp>
        <p:nvSpPr>
          <p:cNvPr id="18" name="Shape 18"/>
          <p:cNvSpPr>
            <a:spLocks noGrp="1"/>
          </p:cNvSpPr>
          <p:nvPr>
            <p:ph type="title"/>
          </p:nvPr>
        </p:nvSpPr>
        <p:spPr>
          <a:xfrm>
            <a:off x="687387" y="3498320"/>
            <a:ext cx="8229601" cy="769442"/>
          </a:xfrm>
          <a:prstGeom prst="rect">
            <a:avLst/>
          </a:prstGeom>
        </p:spPr>
        <p:txBody>
          <a:bodyPr>
            <a:noAutofit/>
          </a:bodyPr>
          <a:lstStyle>
            <a:lvl1pPr algn="ctr">
              <a:defRPr sz="4400" b="1">
                <a:solidFill>
                  <a:srgbClr val="FFFFFF"/>
                </a:solidFill>
              </a:defRPr>
            </a:lvl1pPr>
          </a:lstStyle>
          <a:p>
            <a:pPr lvl="0">
              <a:defRPr sz="1800" b="0">
                <a:solidFill>
                  <a:srgbClr val="000000"/>
                </a:solidFill>
              </a:defRPr>
            </a:pPr>
            <a:r>
              <a:rPr sz="4400" b="1">
                <a:solidFill>
                  <a:srgbClr val="FFFFFF"/>
                </a:solidFill>
              </a:rPr>
              <a:t>Title Text</a:t>
            </a:r>
          </a:p>
        </p:txBody>
      </p:sp>
      <p:sp>
        <p:nvSpPr>
          <p:cNvPr id="19" name="Shape 19"/>
          <p:cNvSpPr>
            <a:spLocks noGrp="1"/>
          </p:cNvSpPr>
          <p:nvPr>
            <p:ph type="sldNum" sz="quarter" idx="2"/>
          </p:nvPr>
        </p:nvSpPr>
        <p:spPr>
          <a:prstGeom prst="rect">
            <a:avLst/>
          </a:prstGeom>
        </p:spPr>
        <p:txBody>
          <a:bodyPr/>
          <a:lstStyle/>
          <a:p>
            <a:pPr lvl="0"/>
            <a:fld id="{86CB4B4D-7CA3-9044-876B-883B54F8677D}" type="slidenum">
              <a:t>‹#›</a:t>
            </a:fld>
            <a:endParaRPr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ext no bullets">
    <p:spTree>
      <p:nvGrpSpPr>
        <p:cNvPr id="1" name=""/>
        <p:cNvGrpSpPr/>
        <p:nvPr/>
      </p:nvGrpSpPr>
      <p:grpSpPr>
        <a:xfrm>
          <a:off x="0" y="0"/>
          <a:ext cx="0" cy="0"/>
          <a:chOff x="0" y="0"/>
          <a:chExt cx="0" cy="0"/>
        </a:xfrm>
      </p:grpSpPr>
      <p:pic>
        <p:nvPicPr>
          <p:cNvPr id="21" name="image3.jpg" descr="2997 CCRS PPT Template_Text_0125132 d2.jpg"/>
          <p:cNvPicPr/>
          <p:nvPr/>
        </p:nvPicPr>
        <p:blipFill>
          <a:blip r:embed="rId2">
            <a:extLst/>
          </a:blip>
          <a:stretch>
            <a:fillRect/>
          </a:stretch>
        </p:blipFill>
        <p:spPr>
          <a:xfrm>
            <a:off x="0" y="0"/>
            <a:ext cx="9144000" cy="6858000"/>
          </a:xfrm>
          <a:prstGeom prst="rect">
            <a:avLst/>
          </a:prstGeom>
          <a:ln w="12700">
            <a:miter lim="400000"/>
          </a:ln>
        </p:spPr>
      </p:pic>
      <p:sp>
        <p:nvSpPr>
          <p:cNvPr id="22" name="Shape 22"/>
          <p:cNvSpPr>
            <a:spLocks noGrp="1"/>
          </p:cNvSpPr>
          <p:nvPr>
            <p:ph type="body" idx="1"/>
          </p:nvPr>
        </p:nvSpPr>
        <p:spPr>
          <a:xfrm>
            <a:off x="687387" y="2055813"/>
            <a:ext cx="8224838" cy="4802188"/>
          </a:xfrm>
          <a:prstGeom prst="rect">
            <a:avLst/>
          </a:prstGeom>
        </p:spPr>
        <p:txBody>
          <a:bodyPr/>
          <a:lstStyle>
            <a:lvl1pPr marL="0" indent="0">
              <a:buClrTx/>
              <a:buSzTx/>
              <a:buFontTx/>
              <a:buNone/>
            </a:lvl1pPr>
            <a:lvl2pPr marL="306917" indent="-306917">
              <a:buClrTx/>
              <a:buFontTx/>
            </a:lvl2pPr>
            <a:lvl3pPr marL="628423" indent="-391885">
              <a:buClrTx/>
              <a:buFontTx/>
            </a:lvl3pPr>
            <a:lvl4pPr marL="849085">
              <a:buClrTx/>
              <a:buFontTx/>
            </a:lvl4pPr>
            <a:lvl5pPr marL="1076098" indent="-391885">
              <a:buClrTx/>
              <a:buFontTx/>
            </a:lvl5pPr>
          </a:lstStyle>
          <a:p>
            <a:pPr lvl="0">
              <a:defRPr sz="1800">
                <a:solidFill>
                  <a:srgbClr val="000000"/>
                </a:solidFill>
              </a:defRPr>
            </a:pPr>
            <a:r>
              <a:rPr sz="2400">
                <a:solidFill>
                  <a:srgbClr val="254A70"/>
                </a:solidFill>
              </a:rPr>
              <a:t>Body Level One</a:t>
            </a:r>
          </a:p>
          <a:p>
            <a:pPr lvl="1">
              <a:defRPr sz="1800">
                <a:solidFill>
                  <a:srgbClr val="000000"/>
                </a:solidFill>
              </a:defRPr>
            </a:pPr>
            <a:r>
              <a:rPr sz="2400">
                <a:solidFill>
                  <a:srgbClr val="254A70"/>
                </a:solidFill>
              </a:rPr>
              <a:t>Body Level Two</a:t>
            </a:r>
          </a:p>
          <a:p>
            <a:pPr lvl="2">
              <a:defRPr sz="1800">
                <a:solidFill>
                  <a:srgbClr val="000000"/>
                </a:solidFill>
              </a:defRPr>
            </a:pPr>
            <a:r>
              <a:rPr sz="2400">
                <a:solidFill>
                  <a:srgbClr val="254A70"/>
                </a:solidFill>
              </a:rPr>
              <a:t>Body Level Three</a:t>
            </a:r>
          </a:p>
          <a:p>
            <a:pPr lvl="3">
              <a:defRPr sz="1800">
                <a:solidFill>
                  <a:srgbClr val="000000"/>
                </a:solidFill>
              </a:defRPr>
            </a:pPr>
            <a:r>
              <a:rPr sz="2400">
                <a:solidFill>
                  <a:srgbClr val="254A70"/>
                </a:solidFill>
              </a:rPr>
              <a:t>Body Level Four</a:t>
            </a:r>
          </a:p>
          <a:p>
            <a:pPr lvl="4">
              <a:defRPr sz="1800">
                <a:solidFill>
                  <a:srgbClr val="000000"/>
                </a:solidFill>
              </a:defRPr>
            </a:pPr>
            <a:r>
              <a:rPr sz="2400">
                <a:solidFill>
                  <a:srgbClr val="254A70"/>
                </a:solidFill>
              </a:rPr>
              <a:t>Body Level Five</a:t>
            </a:r>
          </a:p>
        </p:txBody>
      </p:sp>
      <p:sp>
        <p:nvSpPr>
          <p:cNvPr id="23" name="Shape 23"/>
          <p:cNvSpPr>
            <a:spLocks noGrp="1"/>
          </p:cNvSpPr>
          <p:nvPr>
            <p:ph type="title"/>
          </p:nvPr>
        </p:nvSpPr>
        <p:spPr>
          <a:xfrm>
            <a:off x="687387" y="0"/>
            <a:ext cx="8224838" cy="1804947"/>
          </a:xfrm>
          <a:prstGeom prst="rect">
            <a:avLst/>
          </a:prstGeom>
        </p:spPr>
        <p:txBody>
          <a:bodyPr/>
          <a:lstStyle/>
          <a:p>
            <a:pPr lvl="0">
              <a:defRPr sz="1800">
                <a:solidFill>
                  <a:srgbClr val="000000"/>
                </a:solidFill>
              </a:defRPr>
            </a:pPr>
            <a:r>
              <a:rPr sz="4800">
                <a:solidFill>
                  <a:srgbClr val="A6A6A6"/>
                </a:solidFill>
              </a:rPr>
              <a:t>Title Text</a:t>
            </a:r>
          </a:p>
        </p:txBody>
      </p:sp>
      <p:sp>
        <p:nvSpPr>
          <p:cNvPr id="24" name="Shape 24"/>
          <p:cNvSpPr>
            <a:spLocks noGrp="1"/>
          </p:cNvSpPr>
          <p:nvPr>
            <p:ph type="sldNum" sz="quarter" idx="2"/>
          </p:nvPr>
        </p:nvSpPr>
        <p:spPr>
          <a:prstGeom prst="rect">
            <a:avLst/>
          </a:prstGeom>
        </p:spPr>
        <p:txBody>
          <a:bodyPr/>
          <a:lstStyle/>
          <a:p>
            <a:pPr lvl="0"/>
            <a:fld id="{86CB4B4D-7CA3-9044-876B-883B54F8677D}" type="slidenum">
              <a:t>‹#›</a:t>
            </a:fld>
            <a:endParaRPr dirty="0"/>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Bulleted Text">
    <p:spTree>
      <p:nvGrpSpPr>
        <p:cNvPr id="1" name=""/>
        <p:cNvGrpSpPr/>
        <p:nvPr/>
      </p:nvGrpSpPr>
      <p:grpSpPr>
        <a:xfrm>
          <a:off x="0" y="0"/>
          <a:ext cx="0" cy="0"/>
          <a:chOff x="0" y="0"/>
          <a:chExt cx="0" cy="0"/>
        </a:xfrm>
      </p:grpSpPr>
      <p:pic>
        <p:nvPicPr>
          <p:cNvPr id="26" name="image3.jpg" descr="2997 CCRS PPT Template_Text_0125132 d2.jpg"/>
          <p:cNvPicPr/>
          <p:nvPr/>
        </p:nvPicPr>
        <p:blipFill>
          <a:blip r:embed="rId2">
            <a:extLst/>
          </a:blip>
          <a:stretch>
            <a:fillRect/>
          </a:stretch>
        </p:blipFill>
        <p:spPr>
          <a:xfrm>
            <a:off x="0" y="0"/>
            <a:ext cx="9144000" cy="6858000"/>
          </a:xfrm>
          <a:prstGeom prst="rect">
            <a:avLst/>
          </a:prstGeom>
          <a:ln w="12700">
            <a:miter lim="400000"/>
          </a:ln>
        </p:spPr>
      </p:pic>
      <p:sp>
        <p:nvSpPr>
          <p:cNvPr id="27" name="Shape 27"/>
          <p:cNvSpPr>
            <a:spLocks noGrp="1"/>
          </p:cNvSpPr>
          <p:nvPr>
            <p:ph type="body" idx="1"/>
          </p:nvPr>
        </p:nvSpPr>
        <p:spPr>
          <a:xfrm>
            <a:off x="687526" y="2055813"/>
            <a:ext cx="8224699" cy="4802187"/>
          </a:xfrm>
          <a:prstGeom prst="rect">
            <a:avLst/>
          </a:prstGeom>
        </p:spPr>
        <p:txBody>
          <a:bodyPr/>
          <a:lstStyle>
            <a:lvl4pPr marL="1079273" indent="-391885"/>
            <a:lvl5pPr marL="1306285"/>
          </a:lstStyle>
          <a:p>
            <a:pPr lvl="0">
              <a:defRPr sz="1800">
                <a:solidFill>
                  <a:srgbClr val="000000"/>
                </a:solidFill>
              </a:defRPr>
            </a:pPr>
            <a:r>
              <a:rPr sz="2400">
                <a:solidFill>
                  <a:srgbClr val="254A70"/>
                </a:solidFill>
              </a:rPr>
              <a:t>Body Level One</a:t>
            </a:r>
          </a:p>
          <a:p>
            <a:pPr lvl="1">
              <a:defRPr sz="1800">
                <a:solidFill>
                  <a:srgbClr val="000000"/>
                </a:solidFill>
              </a:defRPr>
            </a:pPr>
            <a:r>
              <a:rPr sz="2400">
                <a:solidFill>
                  <a:srgbClr val="254A70"/>
                </a:solidFill>
              </a:rPr>
              <a:t>Body Level Two</a:t>
            </a:r>
          </a:p>
          <a:p>
            <a:pPr lvl="2">
              <a:defRPr sz="1800">
                <a:solidFill>
                  <a:srgbClr val="000000"/>
                </a:solidFill>
              </a:defRPr>
            </a:pPr>
            <a:r>
              <a:rPr sz="2400">
                <a:solidFill>
                  <a:srgbClr val="254A70"/>
                </a:solidFill>
              </a:rPr>
              <a:t>Body Level Three</a:t>
            </a:r>
          </a:p>
          <a:p>
            <a:pPr lvl="3">
              <a:defRPr sz="1800">
                <a:solidFill>
                  <a:srgbClr val="000000"/>
                </a:solidFill>
              </a:defRPr>
            </a:pPr>
            <a:r>
              <a:rPr sz="2400">
                <a:solidFill>
                  <a:srgbClr val="254A70"/>
                </a:solidFill>
              </a:rPr>
              <a:t>Body Level Four</a:t>
            </a:r>
          </a:p>
          <a:p>
            <a:pPr lvl="4">
              <a:defRPr sz="1800">
                <a:solidFill>
                  <a:srgbClr val="000000"/>
                </a:solidFill>
              </a:defRPr>
            </a:pPr>
            <a:r>
              <a:rPr sz="2400">
                <a:solidFill>
                  <a:srgbClr val="254A70"/>
                </a:solidFill>
              </a:rPr>
              <a:t>Body Level Five</a:t>
            </a:r>
          </a:p>
        </p:txBody>
      </p:sp>
      <p:sp>
        <p:nvSpPr>
          <p:cNvPr id="28" name="Shape 28"/>
          <p:cNvSpPr>
            <a:spLocks noGrp="1"/>
          </p:cNvSpPr>
          <p:nvPr>
            <p:ph type="title"/>
          </p:nvPr>
        </p:nvSpPr>
        <p:spPr>
          <a:xfrm>
            <a:off x="687387" y="0"/>
            <a:ext cx="8224838" cy="1804947"/>
          </a:xfrm>
          <a:prstGeom prst="rect">
            <a:avLst/>
          </a:prstGeom>
        </p:spPr>
        <p:txBody>
          <a:bodyPr/>
          <a:lstStyle/>
          <a:p>
            <a:pPr lvl="0">
              <a:defRPr sz="1800">
                <a:solidFill>
                  <a:srgbClr val="000000"/>
                </a:solidFill>
              </a:defRPr>
            </a:pPr>
            <a:r>
              <a:rPr sz="4800">
                <a:solidFill>
                  <a:srgbClr val="A6A6A6"/>
                </a:solidFill>
              </a:rPr>
              <a:t>Title Text</a:t>
            </a:r>
          </a:p>
        </p:txBody>
      </p:sp>
      <p:sp>
        <p:nvSpPr>
          <p:cNvPr id="29" name="Shape 29"/>
          <p:cNvSpPr>
            <a:spLocks noGrp="1"/>
          </p:cNvSpPr>
          <p:nvPr>
            <p:ph type="sldNum" sz="quarter" idx="2"/>
          </p:nvPr>
        </p:nvSpPr>
        <p:spPr>
          <a:prstGeom prst="rect">
            <a:avLst/>
          </a:prstGeom>
        </p:spPr>
        <p:txBody>
          <a:bodyPr/>
          <a:lstStyle/>
          <a:p>
            <a:pPr lvl="0"/>
            <a:fld id="{86CB4B4D-7CA3-9044-876B-883B54F8677D}" type="slidenum">
              <a:t>‹#›</a:t>
            </a:fld>
            <a:endParaRPr dirty="0"/>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pic>
        <p:nvPicPr>
          <p:cNvPr id="36" name="image3.jpg" descr="2997 CCRS PPT Template_Text_0125132 d2.jpg"/>
          <p:cNvPicPr/>
          <p:nvPr/>
        </p:nvPicPr>
        <p:blipFill>
          <a:blip r:embed="rId2">
            <a:extLst/>
          </a:blip>
          <a:stretch>
            <a:fillRect/>
          </a:stretch>
        </p:blipFill>
        <p:spPr>
          <a:xfrm>
            <a:off x="0" y="0"/>
            <a:ext cx="9144000" cy="6858000"/>
          </a:xfrm>
          <a:prstGeom prst="rect">
            <a:avLst/>
          </a:prstGeom>
          <a:ln w="12700">
            <a:miter lim="400000"/>
          </a:ln>
        </p:spPr>
      </p:pic>
      <p:sp>
        <p:nvSpPr>
          <p:cNvPr id="37" name="Shape 37"/>
          <p:cNvSpPr>
            <a:spLocks noGrp="1"/>
          </p:cNvSpPr>
          <p:nvPr>
            <p:ph type="title"/>
          </p:nvPr>
        </p:nvSpPr>
        <p:spPr>
          <a:xfrm>
            <a:off x="687387" y="318052"/>
            <a:ext cx="8224838" cy="1486896"/>
          </a:xfrm>
          <a:prstGeom prst="rect">
            <a:avLst/>
          </a:prstGeom>
        </p:spPr>
        <p:txBody>
          <a:bodyPr/>
          <a:lstStyle/>
          <a:p>
            <a:pPr lvl="0">
              <a:defRPr sz="1800">
                <a:solidFill>
                  <a:srgbClr val="000000"/>
                </a:solidFill>
              </a:defRPr>
            </a:pPr>
            <a:r>
              <a:rPr sz="4800">
                <a:solidFill>
                  <a:srgbClr val="A6A6A6"/>
                </a:solidFill>
              </a:rPr>
              <a:t>Title Text</a:t>
            </a:r>
          </a:p>
        </p:txBody>
      </p:sp>
      <p:sp>
        <p:nvSpPr>
          <p:cNvPr id="38" name="Shape 38"/>
          <p:cNvSpPr>
            <a:spLocks noGrp="1"/>
          </p:cNvSpPr>
          <p:nvPr>
            <p:ph type="sldNum" sz="quarter" idx="2"/>
          </p:nvPr>
        </p:nvSpPr>
        <p:spPr>
          <a:prstGeom prst="rect">
            <a:avLst/>
          </a:prstGeom>
        </p:spPr>
        <p:txBody>
          <a:bodyPr/>
          <a:lstStyle/>
          <a:p>
            <a:pPr lvl="0"/>
            <a:fld id="{86CB4B4D-7CA3-9044-876B-883B54F8677D}" type="slidenum">
              <a:t>‹#›</a:t>
            </a:fld>
            <a:endParaRPr dirty="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References">
    <p:spTree>
      <p:nvGrpSpPr>
        <p:cNvPr id="1" name=""/>
        <p:cNvGrpSpPr/>
        <p:nvPr/>
      </p:nvGrpSpPr>
      <p:grpSpPr>
        <a:xfrm>
          <a:off x="0" y="0"/>
          <a:ext cx="0" cy="0"/>
          <a:chOff x="0" y="0"/>
          <a:chExt cx="0" cy="0"/>
        </a:xfrm>
      </p:grpSpPr>
      <p:pic>
        <p:nvPicPr>
          <p:cNvPr id="40" name="image3.jpg" descr="2997 CCRS PPT Template_Text_0125132 d2.jpg"/>
          <p:cNvPicPr/>
          <p:nvPr/>
        </p:nvPicPr>
        <p:blipFill>
          <a:blip r:embed="rId2">
            <a:extLst/>
          </a:blip>
          <a:stretch>
            <a:fillRect/>
          </a:stretch>
        </p:blipFill>
        <p:spPr>
          <a:xfrm>
            <a:off x="0" y="0"/>
            <a:ext cx="9144000" cy="6858000"/>
          </a:xfrm>
          <a:prstGeom prst="rect">
            <a:avLst/>
          </a:prstGeom>
          <a:ln w="12700">
            <a:miter lim="400000"/>
          </a:ln>
        </p:spPr>
      </p:pic>
      <p:sp>
        <p:nvSpPr>
          <p:cNvPr id="41" name="Shape 41"/>
          <p:cNvSpPr>
            <a:spLocks noGrp="1"/>
          </p:cNvSpPr>
          <p:nvPr>
            <p:ph type="body" idx="1"/>
          </p:nvPr>
        </p:nvSpPr>
        <p:spPr>
          <a:xfrm>
            <a:off x="687389" y="2055813"/>
            <a:ext cx="8224836" cy="4802187"/>
          </a:xfrm>
          <a:prstGeom prst="rect">
            <a:avLst/>
          </a:prstGeom>
        </p:spPr>
        <p:txBody>
          <a:bodyPr/>
          <a:lstStyle>
            <a:lvl1pPr marL="457200" indent="-457200">
              <a:buClrTx/>
              <a:buSzTx/>
              <a:buFontTx/>
              <a:buNone/>
              <a:defRPr sz="1800"/>
            </a:lvl1pPr>
            <a:lvl2pPr marL="457200" indent="-227013">
              <a:buClrTx/>
              <a:buSzTx/>
              <a:buFontTx/>
              <a:buNone/>
              <a:defRPr sz="1800"/>
            </a:lvl2pPr>
            <a:lvl3pPr marL="752702" indent="-293914">
              <a:buClrTx/>
              <a:buFontTx/>
              <a:defRPr sz="1800"/>
            </a:lvl3pPr>
            <a:lvl4pPr marL="1665514" indent="-293914">
              <a:buClrTx/>
              <a:buFontTx/>
              <a:defRPr sz="1800"/>
            </a:lvl4pPr>
            <a:lvl5pPr marL="2122714" indent="-293914">
              <a:buClrTx/>
              <a:buFontTx/>
              <a:defRPr sz="1800"/>
            </a:lvl5pPr>
          </a:lstStyle>
          <a:p>
            <a:pPr lvl="0">
              <a:defRPr>
                <a:solidFill>
                  <a:srgbClr val="000000"/>
                </a:solidFill>
              </a:defRPr>
            </a:pPr>
            <a:r>
              <a:rPr>
                <a:solidFill>
                  <a:srgbClr val="254A70"/>
                </a:solidFill>
              </a:rPr>
              <a:t>Body Level One</a:t>
            </a:r>
          </a:p>
          <a:p>
            <a:pPr lvl="1">
              <a:defRPr>
                <a:solidFill>
                  <a:srgbClr val="000000"/>
                </a:solidFill>
              </a:defRPr>
            </a:pPr>
            <a:r>
              <a:rPr>
                <a:solidFill>
                  <a:srgbClr val="254A70"/>
                </a:solidFill>
              </a:rPr>
              <a:t>Body Level Two</a:t>
            </a:r>
          </a:p>
          <a:p>
            <a:pPr lvl="2">
              <a:defRPr>
                <a:solidFill>
                  <a:srgbClr val="000000"/>
                </a:solidFill>
              </a:defRPr>
            </a:pPr>
            <a:r>
              <a:rPr>
                <a:solidFill>
                  <a:srgbClr val="254A70"/>
                </a:solidFill>
              </a:rPr>
              <a:t>Body Level Three</a:t>
            </a:r>
          </a:p>
          <a:p>
            <a:pPr lvl="3">
              <a:defRPr>
                <a:solidFill>
                  <a:srgbClr val="000000"/>
                </a:solidFill>
              </a:defRPr>
            </a:pPr>
            <a:r>
              <a:rPr>
                <a:solidFill>
                  <a:srgbClr val="254A70"/>
                </a:solidFill>
              </a:rPr>
              <a:t>Body Level Four</a:t>
            </a:r>
          </a:p>
          <a:p>
            <a:pPr lvl="4">
              <a:defRPr>
                <a:solidFill>
                  <a:srgbClr val="000000"/>
                </a:solidFill>
              </a:defRPr>
            </a:pPr>
            <a:r>
              <a:rPr>
                <a:solidFill>
                  <a:srgbClr val="254A70"/>
                </a:solidFill>
              </a:rPr>
              <a:t>Body Level Five</a:t>
            </a:r>
          </a:p>
        </p:txBody>
      </p:sp>
      <p:sp>
        <p:nvSpPr>
          <p:cNvPr id="42" name="Shape 42"/>
          <p:cNvSpPr>
            <a:spLocks noGrp="1"/>
          </p:cNvSpPr>
          <p:nvPr>
            <p:ph type="title"/>
          </p:nvPr>
        </p:nvSpPr>
        <p:spPr>
          <a:xfrm>
            <a:off x="687387" y="0"/>
            <a:ext cx="8224838" cy="1804947"/>
          </a:xfrm>
          <a:prstGeom prst="rect">
            <a:avLst/>
          </a:prstGeom>
        </p:spPr>
        <p:txBody>
          <a:bodyPr/>
          <a:lstStyle/>
          <a:p>
            <a:pPr lvl="0">
              <a:defRPr sz="1800">
                <a:solidFill>
                  <a:srgbClr val="000000"/>
                </a:solidFill>
              </a:defRPr>
            </a:pPr>
            <a:r>
              <a:rPr sz="4800">
                <a:solidFill>
                  <a:srgbClr val="A6A6A6"/>
                </a:solidFill>
              </a:rPr>
              <a:t>Title Text</a:t>
            </a:r>
          </a:p>
        </p:txBody>
      </p:sp>
      <p:sp>
        <p:nvSpPr>
          <p:cNvPr id="43" name="Shape 43"/>
          <p:cNvSpPr>
            <a:spLocks noGrp="1"/>
          </p:cNvSpPr>
          <p:nvPr>
            <p:ph type="sldNum" sz="quarter" idx="2"/>
          </p:nvPr>
        </p:nvSpPr>
        <p:spPr>
          <a:prstGeom prst="rect">
            <a:avLst/>
          </a:prstGeom>
        </p:spPr>
        <p:txBody>
          <a:bodyPr/>
          <a:lstStyle/>
          <a:p>
            <a:pPr lvl="0"/>
            <a:fld id="{86CB4B4D-7CA3-9044-876B-883B54F8677D}" type="slidenum">
              <a:t>‹#›</a:t>
            </a:fld>
            <a:endParaRPr dirty="0"/>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Large Graphic">
    <p:spTree>
      <p:nvGrpSpPr>
        <p:cNvPr id="1" name=""/>
        <p:cNvGrpSpPr/>
        <p:nvPr/>
      </p:nvGrpSpPr>
      <p:grpSpPr>
        <a:xfrm>
          <a:off x="0" y="0"/>
          <a:ext cx="0" cy="0"/>
          <a:chOff x="0" y="0"/>
          <a:chExt cx="0" cy="0"/>
        </a:xfrm>
      </p:grpSpPr>
      <p:sp>
        <p:nvSpPr>
          <p:cNvPr id="45" name="Shape 45"/>
          <p:cNvSpPr>
            <a:spLocks noGrp="1"/>
          </p:cNvSpPr>
          <p:nvPr>
            <p:ph type="title"/>
          </p:nvPr>
        </p:nvSpPr>
        <p:spPr>
          <a:prstGeom prst="rect">
            <a:avLst/>
          </a:prstGeom>
        </p:spPr>
        <p:txBody>
          <a:bodyPr/>
          <a:lstStyle/>
          <a:p>
            <a:pPr lvl="0">
              <a:defRPr sz="1800">
                <a:solidFill>
                  <a:srgbClr val="000000"/>
                </a:solidFill>
              </a:defRPr>
            </a:pPr>
            <a:r>
              <a:rPr sz="4800">
                <a:solidFill>
                  <a:srgbClr val="A6A6A6"/>
                </a:solidFill>
              </a:rPr>
              <a:t>Title Text</a:t>
            </a:r>
          </a:p>
        </p:txBody>
      </p:sp>
      <p:sp>
        <p:nvSpPr>
          <p:cNvPr id="46" name="Shape 46"/>
          <p:cNvSpPr>
            <a:spLocks noGrp="1"/>
          </p:cNvSpPr>
          <p:nvPr>
            <p:ph type="sldNum" sz="quarter" idx="2"/>
          </p:nvPr>
        </p:nvSpPr>
        <p:spPr>
          <a:prstGeom prst="rect">
            <a:avLst/>
          </a:prstGeom>
        </p:spPr>
        <p:txBody>
          <a:bodyPr/>
          <a:lstStyle/>
          <a:p>
            <a:pPr lvl="0"/>
            <a:fld id="{86CB4B4D-7CA3-9044-876B-883B54F8677D}" type="slidenum">
              <a:t>‹#›</a:t>
            </a:fld>
            <a:endParaRPr dirty="0"/>
          </a:p>
        </p:txBody>
      </p:sp>
      <p:sp>
        <p:nvSpPr>
          <p:cNvPr id="47" name="Shape 47"/>
          <p:cNvSpPr>
            <a:spLocks noGrp="1"/>
          </p:cNvSpPr>
          <p:nvPr>
            <p:ph type="body" idx="1"/>
          </p:nvPr>
        </p:nvSpPr>
        <p:spPr>
          <a:prstGeom prst="rect">
            <a:avLst/>
          </a:prstGeom>
        </p:spPr>
        <p:txBody>
          <a:bodyPr/>
          <a:lstStyle/>
          <a:p>
            <a:pPr lvl="0">
              <a:defRPr sz="1800">
                <a:solidFill>
                  <a:srgbClr val="000000"/>
                </a:solidFill>
              </a:defRPr>
            </a:pPr>
            <a:r>
              <a:rPr sz="2400">
                <a:solidFill>
                  <a:srgbClr val="254A70"/>
                </a:solidFill>
              </a:rPr>
              <a:t>Body Level One</a:t>
            </a:r>
          </a:p>
          <a:p>
            <a:pPr lvl="1">
              <a:defRPr sz="1800">
                <a:solidFill>
                  <a:srgbClr val="000000"/>
                </a:solidFill>
              </a:defRPr>
            </a:pPr>
            <a:r>
              <a:rPr sz="2400">
                <a:solidFill>
                  <a:srgbClr val="254A70"/>
                </a:solidFill>
              </a:rPr>
              <a:t>Body Level Two</a:t>
            </a:r>
          </a:p>
          <a:p>
            <a:pPr lvl="2">
              <a:defRPr sz="1800">
                <a:solidFill>
                  <a:srgbClr val="000000"/>
                </a:solidFill>
              </a:defRPr>
            </a:pPr>
            <a:r>
              <a:rPr sz="2400">
                <a:solidFill>
                  <a:srgbClr val="254A70"/>
                </a:solidFill>
              </a:rPr>
              <a:t>Body Level Three</a:t>
            </a:r>
          </a:p>
          <a:p>
            <a:pPr lvl="3">
              <a:defRPr sz="1800">
                <a:solidFill>
                  <a:srgbClr val="000000"/>
                </a:solidFill>
              </a:defRPr>
            </a:pPr>
            <a:r>
              <a:rPr sz="2400">
                <a:solidFill>
                  <a:srgbClr val="254A70"/>
                </a:solidFill>
              </a:rPr>
              <a:t>Body Level Four</a:t>
            </a:r>
          </a:p>
          <a:p>
            <a:pPr lvl="4">
              <a:defRPr sz="1800">
                <a:solidFill>
                  <a:srgbClr val="000000"/>
                </a:solidFill>
              </a:defRPr>
            </a:pPr>
            <a:r>
              <a:rPr sz="2400">
                <a:solidFill>
                  <a:srgbClr val="254A70"/>
                </a:solidFill>
              </a:rPr>
              <a:t>Body Level Five</a:t>
            </a: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Divider Layout">
    <p:spTree>
      <p:nvGrpSpPr>
        <p:cNvPr id="1" name=""/>
        <p:cNvGrpSpPr/>
        <p:nvPr/>
      </p:nvGrpSpPr>
      <p:grpSpPr>
        <a:xfrm>
          <a:off x="0" y="0"/>
          <a:ext cx="0" cy="0"/>
          <a:chOff x="0" y="0"/>
          <a:chExt cx="0" cy="0"/>
        </a:xfrm>
      </p:grpSpPr>
      <p:pic>
        <p:nvPicPr>
          <p:cNvPr id="49" name="image3.jpg" descr="2997 CCRS PPT Template_Text_0125132 d2.jpg"/>
          <p:cNvPicPr/>
          <p:nvPr/>
        </p:nvPicPr>
        <p:blipFill>
          <a:blip r:embed="rId2">
            <a:extLst/>
          </a:blip>
          <a:stretch>
            <a:fillRect/>
          </a:stretch>
        </p:blipFill>
        <p:spPr>
          <a:xfrm>
            <a:off x="0" y="0"/>
            <a:ext cx="9144000" cy="6858000"/>
          </a:xfrm>
          <a:prstGeom prst="rect">
            <a:avLst/>
          </a:prstGeom>
          <a:ln w="12700">
            <a:miter lim="400000"/>
          </a:ln>
        </p:spPr>
      </p:pic>
      <p:sp>
        <p:nvSpPr>
          <p:cNvPr id="50" name="Shape 50"/>
          <p:cNvSpPr>
            <a:spLocks noGrp="1"/>
          </p:cNvSpPr>
          <p:nvPr>
            <p:ph type="title"/>
          </p:nvPr>
        </p:nvSpPr>
        <p:spPr>
          <a:xfrm>
            <a:off x="687387" y="0"/>
            <a:ext cx="8224838" cy="1804947"/>
          </a:xfrm>
          <a:prstGeom prst="rect">
            <a:avLst/>
          </a:prstGeom>
        </p:spPr>
        <p:txBody>
          <a:bodyPr/>
          <a:lstStyle>
            <a:lvl1pPr>
              <a:defRPr>
                <a:latin typeface="Arial"/>
                <a:ea typeface="Arial"/>
                <a:cs typeface="Arial"/>
                <a:sym typeface="Arial"/>
              </a:defRPr>
            </a:lvl1pPr>
          </a:lstStyle>
          <a:p>
            <a:pPr lvl="0">
              <a:defRPr sz="1800">
                <a:solidFill>
                  <a:srgbClr val="000000"/>
                </a:solidFill>
              </a:defRPr>
            </a:pPr>
            <a:r>
              <a:rPr sz="4800">
                <a:solidFill>
                  <a:srgbClr val="A6A6A6"/>
                </a:solidFill>
              </a:rPr>
              <a:t>Title Text</a:t>
            </a:r>
          </a:p>
        </p:txBody>
      </p:sp>
      <p:sp>
        <p:nvSpPr>
          <p:cNvPr id="51" name="Shape 51"/>
          <p:cNvSpPr>
            <a:spLocks noGrp="1"/>
          </p:cNvSpPr>
          <p:nvPr>
            <p:ph type="body" idx="1"/>
          </p:nvPr>
        </p:nvSpPr>
        <p:spPr>
          <a:xfrm>
            <a:off x="687387" y="2055811"/>
            <a:ext cx="8224838" cy="4802190"/>
          </a:xfrm>
          <a:prstGeom prst="rect">
            <a:avLst/>
          </a:prstGeom>
        </p:spPr>
        <p:txBody>
          <a:bodyPr/>
          <a:lstStyle/>
          <a:p>
            <a:pPr lvl="0">
              <a:defRPr sz="1800">
                <a:solidFill>
                  <a:srgbClr val="000000"/>
                </a:solidFill>
              </a:defRPr>
            </a:pPr>
            <a:r>
              <a:rPr sz="2400">
                <a:solidFill>
                  <a:srgbClr val="254A70"/>
                </a:solidFill>
              </a:rPr>
              <a:t>Body Level One</a:t>
            </a:r>
          </a:p>
          <a:p>
            <a:pPr lvl="1">
              <a:defRPr sz="1800">
                <a:solidFill>
                  <a:srgbClr val="000000"/>
                </a:solidFill>
              </a:defRPr>
            </a:pPr>
            <a:r>
              <a:rPr sz="2400">
                <a:solidFill>
                  <a:srgbClr val="254A70"/>
                </a:solidFill>
              </a:rPr>
              <a:t>Body Level Two</a:t>
            </a:r>
          </a:p>
          <a:p>
            <a:pPr lvl="2">
              <a:defRPr sz="1800">
                <a:solidFill>
                  <a:srgbClr val="000000"/>
                </a:solidFill>
              </a:defRPr>
            </a:pPr>
            <a:r>
              <a:rPr sz="2400">
                <a:solidFill>
                  <a:srgbClr val="254A70"/>
                </a:solidFill>
              </a:rPr>
              <a:t>Body Level Three</a:t>
            </a:r>
          </a:p>
          <a:p>
            <a:pPr lvl="3">
              <a:defRPr sz="1800">
                <a:solidFill>
                  <a:srgbClr val="000000"/>
                </a:solidFill>
              </a:defRPr>
            </a:pPr>
            <a:r>
              <a:rPr sz="2400">
                <a:solidFill>
                  <a:srgbClr val="254A70"/>
                </a:solidFill>
              </a:rPr>
              <a:t>Body Level Four</a:t>
            </a:r>
          </a:p>
          <a:p>
            <a:pPr lvl="4">
              <a:defRPr sz="1800">
                <a:solidFill>
                  <a:srgbClr val="000000"/>
                </a:solidFill>
              </a:defRPr>
            </a:pPr>
            <a:r>
              <a:rPr sz="2400">
                <a:solidFill>
                  <a:srgbClr val="254A70"/>
                </a:solidFill>
              </a:rPr>
              <a:t>Body Level Five</a:t>
            </a:r>
          </a:p>
        </p:txBody>
      </p:sp>
      <p:sp>
        <p:nvSpPr>
          <p:cNvPr id="52" name="Shape 52"/>
          <p:cNvSpPr>
            <a:spLocks noGrp="1"/>
          </p:cNvSpPr>
          <p:nvPr>
            <p:ph type="sldNum" sz="quarter" idx="2"/>
          </p:nvPr>
        </p:nvSpPr>
        <p:spPr>
          <a:xfrm>
            <a:off x="8755129" y="6525659"/>
            <a:ext cx="153964" cy="135546"/>
          </a:xfrm>
          <a:prstGeom prst="rect">
            <a:avLst/>
          </a:prstGeom>
        </p:spPr>
        <p:txBody>
          <a:bodyPr/>
          <a:lstStyle>
            <a:lvl1pPr algn="l"/>
          </a:lstStyle>
          <a:p>
            <a:pPr lvl="0"/>
            <a:fld id="{86CB4B4D-7CA3-9044-876B-883B54F8677D}" type="slidenum">
              <a:t>‹#›</a:t>
            </a:fld>
            <a:endParaRPr dirty="0"/>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Contact">
    <p:spTree>
      <p:nvGrpSpPr>
        <p:cNvPr id="1" name=""/>
        <p:cNvGrpSpPr/>
        <p:nvPr/>
      </p:nvGrpSpPr>
      <p:grpSpPr>
        <a:xfrm>
          <a:off x="0" y="0"/>
          <a:ext cx="0" cy="0"/>
          <a:chOff x="0" y="0"/>
          <a:chExt cx="0" cy="0"/>
        </a:xfrm>
      </p:grpSpPr>
      <p:pic>
        <p:nvPicPr>
          <p:cNvPr id="54" name="image4.jpg" descr="2997 CCRS PPT Template_Contact_012513 d2.jpg"/>
          <p:cNvPicPr/>
          <p:nvPr/>
        </p:nvPicPr>
        <p:blipFill>
          <a:blip r:embed="rId2">
            <a:extLst/>
          </a:blip>
          <a:stretch>
            <a:fillRect/>
          </a:stretch>
        </p:blipFill>
        <p:spPr>
          <a:xfrm>
            <a:off x="0" y="0"/>
            <a:ext cx="9144000" cy="6858000"/>
          </a:xfrm>
          <a:prstGeom prst="rect">
            <a:avLst/>
          </a:prstGeom>
          <a:ln w="12700">
            <a:miter lim="400000"/>
          </a:ln>
        </p:spPr>
      </p:pic>
      <p:sp>
        <p:nvSpPr>
          <p:cNvPr id="55" name="Shape 55"/>
          <p:cNvSpPr>
            <a:spLocks noGrp="1"/>
          </p:cNvSpPr>
          <p:nvPr>
            <p:ph type="body" idx="1"/>
          </p:nvPr>
        </p:nvSpPr>
        <p:spPr>
          <a:xfrm>
            <a:off x="687387" y="2055813"/>
            <a:ext cx="8224838" cy="4802187"/>
          </a:xfrm>
          <a:prstGeom prst="rect">
            <a:avLst/>
          </a:prstGeom>
        </p:spPr>
        <p:txBody>
          <a:bodyPr lIns="45719" tIns="45719" rIns="45719" bIns="45719"/>
          <a:lstStyle>
            <a:lvl1pPr marL="0" indent="0">
              <a:spcBef>
                <a:spcPts val="0"/>
              </a:spcBef>
              <a:buClrTx/>
              <a:buSzTx/>
              <a:buFontTx/>
              <a:buNone/>
              <a:defRPr sz="2000">
                <a:solidFill>
                  <a:srgbClr val="FFFFFF"/>
                </a:solidFill>
              </a:defRPr>
            </a:lvl1pPr>
            <a:lvl2pPr marL="0" indent="457200">
              <a:spcBef>
                <a:spcPts val="0"/>
              </a:spcBef>
              <a:buClrTx/>
              <a:buSzTx/>
              <a:buFontTx/>
              <a:buNone/>
              <a:defRPr sz="2000">
                <a:solidFill>
                  <a:srgbClr val="FFFFFF"/>
                </a:solidFill>
              </a:defRPr>
            </a:lvl2pPr>
            <a:lvl3pPr marL="0" indent="914400">
              <a:spcBef>
                <a:spcPts val="0"/>
              </a:spcBef>
              <a:buClrTx/>
              <a:buSzTx/>
              <a:buFontTx/>
              <a:buNone/>
              <a:defRPr sz="2000">
                <a:solidFill>
                  <a:srgbClr val="FFFFFF"/>
                </a:solidFill>
              </a:defRPr>
            </a:lvl3pPr>
            <a:lvl4pPr marL="0" indent="1371600">
              <a:spcBef>
                <a:spcPts val="0"/>
              </a:spcBef>
              <a:buClrTx/>
              <a:buSzTx/>
              <a:buFontTx/>
              <a:buNone/>
              <a:defRPr sz="2000">
                <a:solidFill>
                  <a:srgbClr val="FFFFFF"/>
                </a:solidFill>
              </a:defRPr>
            </a:lvl4pPr>
            <a:lvl5pPr marL="0" indent="1828800">
              <a:spcBef>
                <a:spcPts val="0"/>
              </a:spcBef>
              <a:buClrTx/>
              <a:buSzTx/>
              <a:buFontTx/>
              <a:buNone/>
              <a:defRPr sz="2000">
                <a:solidFill>
                  <a:srgbClr val="FFFFFF"/>
                </a:solidFill>
              </a:defRPr>
            </a:lvl5pPr>
          </a:lstStyle>
          <a:p>
            <a:pPr lvl="0">
              <a:defRPr sz="1800">
                <a:solidFill>
                  <a:srgbClr val="000000"/>
                </a:solidFill>
              </a:defRPr>
            </a:pPr>
            <a:r>
              <a:rPr sz="2000">
                <a:solidFill>
                  <a:srgbClr val="FFFFFF"/>
                </a:solidFill>
              </a:rPr>
              <a:t>Body Level One</a:t>
            </a:r>
          </a:p>
          <a:p>
            <a:pPr lvl="1">
              <a:defRPr sz="1800">
                <a:solidFill>
                  <a:srgbClr val="000000"/>
                </a:solidFill>
              </a:defRPr>
            </a:pPr>
            <a:r>
              <a:rPr sz="2000">
                <a:solidFill>
                  <a:srgbClr val="FFFFFF"/>
                </a:solidFill>
              </a:rPr>
              <a:t>Body Level Two</a:t>
            </a:r>
          </a:p>
          <a:p>
            <a:pPr lvl="2">
              <a:defRPr sz="1800">
                <a:solidFill>
                  <a:srgbClr val="000000"/>
                </a:solidFill>
              </a:defRPr>
            </a:pPr>
            <a:r>
              <a:rPr sz="2000">
                <a:solidFill>
                  <a:srgbClr val="FFFFFF"/>
                </a:solidFill>
              </a:rPr>
              <a:t>Body Level Three</a:t>
            </a:r>
          </a:p>
          <a:p>
            <a:pPr lvl="3">
              <a:defRPr sz="1800">
                <a:solidFill>
                  <a:srgbClr val="000000"/>
                </a:solidFill>
              </a:defRPr>
            </a:pPr>
            <a:r>
              <a:rPr sz="2000">
                <a:solidFill>
                  <a:srgbClr val="FFFFFF"/>
                </a:solidFill>
              </a:rPr>
              <a:t>Body Level Four</a:t>
            </a:r>
          </a:p>
          <a:p>
            <a:pPr lvl="4">
              <a:defRPr sz="1800">
                <a:solidFill>
                  <a:srgbClr val="000000"/>
                </a:solidFill>
              </a:defRPr>
            </a:pPr>
            <a:r>
              <a:rPr sz="2000">
                <a:solidFill>
                  <a:srgbClr val="FFFFFF"/>
                </a:solidFill>
              </a:rPr>
              <a:t>Body Level Five</a:t>
            </a:r>
          </a:p>
        </p:txBody>
      </p:sp>
      <p:sp>
        <p:nvSpPr>
          <p:cNvPr id="56" name="Shape 56"/>
          <p:cNvSpPr>
            <a:spLocks noGrp="1"/>
          </p:cNvSpPr>
          <p:nvPr>
            <p:ph type="sldNum" sz="quarter" idx="2"/>
          </p:nvPr>
        </p:nvSpPr>
        <p:spPr>
          <a:xfrm>
            <a:off x="8758262" y="6128630"/>
            <a:ext cx="153964" cy="135546"/>
          </a:xfrm>
          <a:prstGeom prst="rect">
            <a:avLst/>
          </a:prstGeom>
        </p:spPr>
        <p:txBody>
          <a:bodyPr/>
          <a:lstStyle>
            <a:lvl1pPr>
              <a:defRPr>
                <a:solidFill>
                  <a:srgbClr val="254A70"/>
                </a:solidFill>
              </a:defRPr>
            </a:lvl1pPr>
          </a:lstStyle>
          <a:p>
            <a:pPr lvl="0"/>
            <a:fld id="{86CB4B4D-7CA3-9044-876B-883B54F8677D}" type="slidenum">
              <a:t>‹#›</a:t>
            </a:fld>
            <a:endParaRPr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3.jpg" descr="2997 CCRS PPT Template_Text_0125132 d2.jpg"/>
          <p:cNvPicPr/>
          <p:nvPr/>
        </p:nvPicPr>
        <p:blipFill>
          <a:blip r:embed="rId11">
            <a:extLst/>
          </a:blip>
          <a:stretch>
            <a:fillRect/>
          </a:stretch>
        </p:blipFill>
        <p:spPr>
          <a:xfrm>
            <a:off x="0" y="0"/>
            <a:ext cx="9144000" cy="6858000"/>
          </a:xfrm>
          <a:prstGeom prst="rect">
            <a:avLst/>
          </a:prstGeom>
          <a:ln w="12700">
            <a:miter lim="400000"/>
          </a:ln>
        </p:spPr>
      </p:pic>
      <p:sp>
        <p:nvSpPr>
          <p:cNvPr id="3" name="Shape 3"/>
          <p:cNvSpPr/>
          <p:nvPr/>
        </p:nvSpPr>
        <p:spPr>
          <a:xfrm>
            <a:off x="0" y="1701579"/>
            <a:ext cx="9144000" cy="262394"/>
          </a:xfrm>
          <a:prstGeom prst="rect">
            <a:avLst/>
          </a:prstGeom>
          <a:solidFill>
            <a:srgbClr val="FFFFFF"/>
          </a:solidFill>
          <a:ln w="12700">
            <a:miter lim="400000"/>
          </a:ln>
        </p:spPr>
        <p:txBody>
          <a:bodyPr lIns="0" tIns="0" rIns="0" bIns="0" anchor="ctr"/>
          <a:lstStyle/>
          <a:p>
            <a:pPr lvl="0" algn="ctr">
              <a:defRPr>
                <a:solidFill>
                  <a:srgbClr val="FFFFFF"/>
                </a:solidFill>
              </a:defRPr>
            </a:pPr>
            <a:endParaRPr dirty="0"/>
          </a:p>
        </p:txBody>
      </p:sp>
      <p:sp>
        <p:nvSpPr>
          <p:cNvPr id="4" name="Shape 4"/>
          <p:cNvSpPr>
            <a:spLocks noGrp="1"/>
          </p:cNvSpPr>
          <p:nvPr>
            <p:ph type="title"/>
          </p:nvPr>
        </p:nvSpPr>
        <p:spPr>
          <a:xfrm>
            <a:off x="114300" y="0"/>
            <a:ext cx="8915400" cy="973667"/>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b">
            <a:normAutofit/>
          </a:bodyPr>
          <a:lstStyle/>
          <a:p>
            <a:pPr lvl="0">
              <a:defRPr sz="1800">
                <a:solidFill>
                  <a:srgbClr val="000000"/>
                </a:solidFill>
              </a:defRPr>
            </a:pPr>
            <a:r>
              <a:rPr sz="4800">
                <a:solidFill>
                  <a:srgbClr val="A6A6A6"/>
                </a:solidFill>
              </a:rPr>
              <a:t>Title Text</a:t>
            </a:r>
          </a:p>
        </p:txBody>
      </p:sp>
      <p:sp>
        <p:nvSpPr>
          <p:cNvPr id="5" name="Shape 5"/>
          <p:cNvSpPr>
            <a:spLocks noGrp="1"/>
          </p:cNvSpPr>
          <p:nvPr>
            <p:ph type="sldNum" sz="quarter" idx="2"/>
          </p:nvPr>
        </p:nvSpPr>
        <p:spPr>
          <a:xfrm>
            <a:off x="8758262" y="6525659"/>
            <a:ext cx="153964" cy="135546"/>
          </a:xfrm>
          <a:prstGeom prst="rect">
            <a:avLst/>
          </a:prstGeom>
          <a:ln w="12700">
            <a:miter lim="400000"/>
          </a:ln>
        </p:spPr>
        <p:txBody>
          <a:bodyPr wrap="none" lIns="0" tIns="0" rIns="0" bIns="0" anchor="b">
            <a:spAutoFit/>
          </a:bodyPr>
          <a:lstStyle>
            <a:lvl1pPr algn="r">
              <a:defRPr sz="1000">
                <a:solidFill>
                  <a:srgbClr val="BFBFBF"/>
                </a:solidFill>
              </a:defRPr>
            </a:lvl1pPr>
          </a:lstStyle>
          <a:p>
            <a:pPr lvl="0"/>
            <a:fld id="{86CB4B4D-7CA3-9044-876B-883B54F8677D}" type="slidenum">
              <a:t>‹#›</a:t>
            </a:fld>
            <a:endParaRPr dirty="0"/>
          </a:p>
        </p:txBody>
      </p:sp>
      <p:sp>
        <p:nvSpPr>
          <p:cNvPr id="6" name="Shape 6"/>
          <p:cNvSpPr>
            <a:spLocks noGrp="1"/>
          </p:cNvSpPr>
          <p:nvPr>
            <p:ph type="body" idx="1"/>
          </p:nvPr>
        </p:nvSpPr>
        <p:spPr>
          <a:xfrm>
            <a:off x="114300" y="1125537"/>
            <a:ext cx="8915400" cy="5732463"/>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lvl="0">
              <a:defRPr sz="1800">
                <a:solidFill>
                  <a:srgbClr val="000000"/>
                </a:solidFill>
              </a:defRPr>
            </a:pPr>
            <a:r>
              <a:rPr sz="2400">
                <a:solidFill>
                  <a:srgbClr val="254A70"/>
                </a:solidFill>
              </a:rPr>
              <a:t>Body Level One</a:t>
            </a:r>
          </a:p>
          <a:p>
            <a:pPr lvl="1">
              <a:defRPr sz="1800">
                <a:solidFill>
                  <a:srgbClr val="000000"/>
                </a:solidFill>
              </a:defRPr>
            </a:pPr>
            <a:r>
              <a:rPr sz="2400">
                <a:solidFill>
                  <a:srgbClr val="254A70"/>
                </a:solidFill>
              </a:rPr>
              <a:t>Body Level Two</a:t>
            </a:r>
          </a:p>
          <a:p>
            <a:pPr lvl="2">
              <a:defRPr sz="1800">
                <a:solidFill>
                  <a:srgbClr val="000000"/>
                </a:solidFill>
              </a:defRPr>
            </a:pPr>
            <a:r>
              <a:rPr sz="2400">
                <a:solidFill>
                  <a:srgbClr val="254A70"/>
                </a:solidFill>
              </a:rPr>
              <a:t>Body Level Three</a:t>
            </a:r>
          </a:p>
          <a:p>
            <a:pPr lvl="3">
              <a:defRPr sz="1800">
                <a:solidFill>
                  <a:srgbClr val="000000"/>
                </a:solidFill>
              </a:defRPr>
            </a:pPr>
            <a:r>
              <a:rPr sz="2400">
                <a:solidFill>
                  <a:srgbClr val="254A70"/>
                </a:solidFill>
              </a:rPr>
              <a:t>Body Level Four</a:t>
            </a:r>
          </a:p>
          <a:p>
            <a:pPr lvl="4">
              <a:defRPr sz="1800">
                <a:solidFill>
                  <a:srgbClr val="000000"/>
                </a:solidFill>
              </a:defRPr>
            </a:pPr>
            <a:r>
              <a:rPr sz="2400">
                <a:solidFill>
                  <a:srgbClr val="254A70"/>
                </a:solidFill>
              </a:rPr>
              <a:t>Body Level Five</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5" r:id="rId5"/>
    <p:sldLayoutId id="2147483656" r:id="rId6"/>
    <p:sldLayoutId id="2147483657" r:id="rId7"/>
    <p:sldLayoutId id="2147483658" r:id="rId8"/>
    <p:sldLayoutId id="2147483659" r:id="rId9"/>
  </p:sldLayoutIdLst>
  <p:transition spd="med"/>
  <p:hf hdr="0" ftr="0" dt="0"/>
  <p:txStyles>
    <p:titleStyle>
      <a:lvl1pPr>
        <a:defRPr sz="4800">
          <a:solidFill>
            <a:srgbClr val="A6A6A6"/>
          </a:solidFill>
          <a:latin typeface="Arial Narrow"/>
          <a:ea typeface="Arial Narrow"/>
          <a:cs typeface="Arial Narrow"/>
          <a:sym typeface="Arial Narrow"/>
        </a:defRPr>
      </a:lvl1pPr>
      <a:lvl2pPr>
        <a:defRPr sz="4800">
          <a:solidFill>
            <a:srgbClr val="A6A6A6"/>
          </a:solidFill>
          <a:latin typeface="Arial Narrow"/>
          <a:ea typeface="Arial Narrow"/>
          <a:cs typeface="Arial Narrow"/>
          <a:sym typeface="Arial Narrow"/>
        </a:defRPr>
      </a:lvl2pPr>
      <a:lvl3pPr>
        <a:defRPr sz="4800">
          <a:solidFill>
            <a:srgbClr val="A6A6A6"/>
          </a:solidFill>
          <a:latin typeface="Arial Narrow"/>
          <a:ea typeface="Arial Narrow"/>
          <a:cs typeface="Arial Narrow"/>
          <a:sym typeface="Arial Narrow"/>
        </a:defRPr>
      </a:lvl3pPr>
      <a:lvl4pPr>
        <a:defRPr sz="4800">
          <a:solidFill>
            <a:srgbClr val="A6A6A6"/>
          </a:solidFill>
          <a:latin typeface="Arial Narrow"/>
          <a:ea typeface="Arial Narrow"/>
          <a:cs typeface="Arial Narrow"/>
          <a:sym typeface="Arial Narrow"/>
        </a:defRPr>
      </a:lvl4pPr>
      <a:lvl5pPr>
        <a:defRPr sz="4800">
          <a:solidFill>
            <a:srgbClr val="A6A6A6"/>
          </a:solidFill>
          <a:latin typeface="Arial Narrow"/>
          <a:ea typeface="Arial Narrow"/>
          <a:cs typeface="Arial Narrow"/>
          <a:sym typeface="Arial Narrow"/>
        </a:defRPr>
      </a:lvl5pPr>
      <a:lvl6pPr indent="457200">
        <a:defRPr sz="4800">
          <a:solidFill>
            <a:srgbClr val="A6A6A6"/>
          </a:solidFill>
          <a:latin typeface="Arial Narrow"/>
          <a:ea typeface="Arial Narrow"/>
          <a:cs typeface="Arial Narrow"/>
          <a:sym typeface="Arial Narrow"/>
        </a:defRPr>
      </a:lvl6pPr>
      <a:lvl7pPr indent="914400">
        <a:defRPr sz="4800">
          <a:solidFill>
            <a:srgbClr val="A6A6A6"/>
          </a:solidFill>
          <a:latin typeface="Arial Narrow"/>
          <a:ea typeface="Arial Narrow"/>
          <a:cs typeface="Arial Narrow"/>
          <a:sym typeface="Arial Narrow"/>
        </a:defRPr>
      </a:lvl7pPr>
      <a:lvl8pPr indent="1371600">
        <a:defRPr sz="4800">
          <a:solidFill>
            <a:srgbClr val="A6A6A6"/>
          </a:solidFill>
          <a:latin typeface="Arial Narrow"/>
          <a:ea typeface="Arial Narrow"/>
          <a:cs typeface="Arial Narrow"/>
          <a:sym typeface="Arial Narrow"/>
        </a:defRPr>
      </a:lvl8pPr>
      <a:lvl9pPr indent="1828800">
        <a:defRPr sz="4800">
          <a:solidFill>
            <a:srgbClr val="A6A6A6"/>
          </a:solidFill>
          <a:latin typeface="Arial Narrow"/>
          <a:ea typeface="Arial Narrow"/>
          <a:cs typeface="Arial Narrow"/>
          <a:sym typeface="Arial Narrow"/>
        </a:defRPr>
      </a:lvl9pPr>
    </p:titleStyle>
    <p:bodyStyle>
      <a:lvl1pPr marL="233363" indent="-233363">
        <a:spcBef>
          <a:spcPts val="600"/>
        </a:spcBef>
        <a:buClr>
          <a:srgbClr val="A6A6A6"/>
        </a:buClr>
        <a:buSzPct val="100000"/>
        <a:buFont typeface="Wingdings"/>
        <a:buChar char="▪"/>
        <a:defRPr sz="2400">
          <a:solidFill>
            <a:srgbClr val="254A70"/>
          </a:solidFill>
          <a:latin typeface="Arial"/>
          <a:ea typeface="Arial"/>
          <a:cs typeface="Arial"/>
          <a:sym typeface="Arial"/>
        </a:defRPr>
      </a:lvl1pPr>
      <a:lvl2pPr marL="541337" indent="-311150">
        <a:spcBef>
          <a:spcPts val="600"/>
        </a:spcBef>
        <a:buClr>
          <a:srgbClr val="A6A6A6"/>
        </a:buClr>
        <a:buSzPct val="100000"/>
        <a:buFont typeface="Wingdings"/>
        <a:buChar char="•"/>
        <a:defRPr sz="2400">
          <a:solidFill>
            <a:srgbClr val="254A70"/>
          </a:solidFill>
          <a:latin typeface="Arial"/>
          <a:ea typeface="Arial"/>
          <a:cs typeface="Arial"/>
          <a:sym typeface="Arial"/>
        </a:defRPr>
      </a:lvl2pPr>
      <a:lvl3pPr marL="850673" indent="-391885">
        <a:spcBef>
          <a:spcPts val="600"/>
        </a:spcBef>
        <a:buClr>
          <a:srgbClr val="A6A6A6"/>
        </a:buClr>
        <a:buSzPct val="100000"/>
        <a:buFont typeface="Wingdings"/>
        <a:buChar char="–"/>
        <a:defRPr sz="2400">
          <a:solidFill>
            <a:srgbClr val="254A70"/>
          </a:solidFill>
          <a:latin typeface="Arial"/>
          <a:ea typeface="Arial"/>
          <a:cs typeface="Arial"/>
          <a:sym typeface="Arial"/>
        </a:defRPr>
      </a:lvl3pPr>
      <a:lvl4pPr marL="1763485" indent="-391885">
        <a:spcBef>
          <a:spcPts val="600"/>
        </a:spcBef>
        <a:buClr>
          <a:srgbClr val="A6A6A6"/>
        </a:buClr>
        <a:buSzPct val="75000"/>
        <a:buFont typeface="Wingdings"/>
        <a:buChar char="o"/>
        <a:defRPr sz="2400">
          <a:solidFill>
            <a:srgbClr val="254A70"/>
          </a:solidFill>
          <a:latin typeface="Arial"/>
          <a:ea typeface="Arial"/>
          <a:cs typeface="Arial"/>
          <a:sym typeface="Arial"/>
        </a:defRPr>
      </a:lvl4pPr>
      <a:lvl5pPr marL="2220685" indent="-391885">
        <a:spcBef>
          <a:spcPts val="600"/>
        </a:spcBef>
        <a:buClr>
          <a:srgbClr val="A6A6A6"/>
        </a:buClr>
        <a:buSzPct val="100000"/>
        <a:buFont typeface="Wingdings"/>
        <a:buChar char="»"/>
        <a:defRPr sz="2400">
          <a:solidFill>
            <a:srgbClr val="254A70"/>
          </a:solidFill>
          <a:latin typeface="Arial"/>
          <a:ea typeface="Arial"/>
          <a:cs typeface="Arial"/>
          <a:sym typeface="Arial"/>
        </a:defRPr>
      </a:lvl5pPr>
      <a:lvl6pPr marL="2677885" indent="-391885">
        <a:spcBef>
          <a:spcPts val="600"/>
        </a:spcBef>
        <a:buClr>
          <a:srgbClr val="A6A6A6"/>
        </a:buClr>
        <a:buSzPct val="100000"/>
        <a:buFont typeface="Wingdings"/>
        <a:buChar char="•"/>
        <a:defRPr sz="2400">
          <a:solidFill>
            <a:srgbClr val="254A70"/>
          </a:solidFill>
          <a:latin typeface="Arial"/>
          <a:ea typeface="Arial"/>
          <a:cs typeface="Arial"/>
          <a:sym typeface="Arial"/>
        </a:defRPr>
      </a:lvl6pPr>
      <a:lvl7pPr marL="3135085" indent="-391885">
        <a:spcBef>
          <a:spcPts val="600"/>
        </a:spcBef>
        <a:buClr>
          <a:srgbClr val="A6A6A6"/>
        </a:buClr>
        <a:buSzPct val="100000"/>
        <a:buFont typeface="Wingdings"/>
        <a:buChar char="•"/>
        <a:defRPr sz="2400">
          <a:solidFill>
            <a:srgbClr val="254A70"/>
          </a:solidFill>
          <a:latin typeface="Arial"/>
          <a:ea typeface="Arial"/>
          <a:cs typeface="Arial"/>
          <a:sym typeface="Arial"/>
        </a:defRPr>
      </a:lvl7pPr>
      <a:lvl8pPr marL="3592285" indent="-391885">
        <a:spcBef>
          <a:spcPts val="600"/>
        </a:spcBef>
        <a:buClr>
          <a:srgbClr val="A6A6A6"/>
        </a:buClr>
        <a:buSzPct val="100000"/>
        <a:buFont typeface="Wingdings"/>
        <a:buChar char="•"/>
        <a:defRPr sz="2400">
          <a:solidFill>
            <a:srgbClr val="254A70"/>
          </a:solidFill>
          <a:latin typeface="Arial"/>
          <a:ea typeface="Arial"/>
          <a:cs typeface="Arial"/>
          <a:sym typeface="Arial"/>
        </a:defRPr>
      </a:lvl8pPr>
      <a:lvl9pPr marL="4049485" indent="-391885">
        <a:spcBef>
          <a:spcPts val="600"/>
        </a:spcBef>
        <a:buClr>
          <a:srgbClr val="A6A6A6"/>
        </a:buClr>
        <a:buSzPct val="100000"/>
        <a:buFont typeface="Wingdings"/>
        <a:buChar char="•"/>
        <a:defRPr sz="2400">
          <a:solidFill>
            <a:srgbClr val="254A70"/>
          </a:solidFill>
          <a:latin typeface="Arial"/>
          <a:ea typeface="Arial"/>
          <a:cs typeface="Arial"/>
          <a:sym typeface="Arial"/>
        </a:defRPr>
      </a:lvl9pPr>
    </p:bodyStyle>
    <p:otherStyle>
      <a:lvl1pPr algn="r">
        <a:defRPr sz="1000">
          <a:solidFill>
            <a:schemeClr val="tx1"/>
          </a:solidFill>
          <a:latin typeface="+mn-lt"/>
          <a:ea typeface="+mn-ea"/>
          <a:cs typeface="+mn-cs"/>
          <a:sym typeface="Arial"/>
        </a:defRPr>
      </a:lvl1pPr>
      <a:lvl2pPr indent="457200" algn="r">
        <a:defRPr sz="1000">
          <a:solidFill>
            <a:schemeClr val="tx1"/>
          </a:solidFill>
          <a:latin typeface="+mn-lt"/>
          <a:ea typeface="+mn-ea"/>
          <a:cs typeface="+mn-cs"/>
          <a:sym typeface="Arial"/>
        </a:defRPr>
      </a:lvl2pPr>
      <a:lvl3pPr indent="914400" algn="r">
        <a:defRPr sz="1000">
          <a:solidFill>
            <a:schemeClr val="tx1"/>
          </a:solidFill>
          <a:latin typeface="+mn-lt"/>
          <a:ea typeface="+mn-ea"/>
          <a:cs typeface="+mn-cs"/>
          <a:sym typeface="Arial"/>
        </a:defRPr>
      </a:lvl3pPr>
      <a:lvl4pPr indent="1371600" algn="r">
        <a:defRPr sz="1000">
          <a:solidFill>
            <a:schemeClr val="tx1"/>
          </a:solidFill>
          <a:latin typeface="+mn-lt"/>
          <a:ea typeface="+mn-ea"/>
          <a:cs typeface="+mn-cs"/>
          <a:sym typeface="Arial"/>
        </a:defRPr>
      </a:lvl4pPr>
      <a:lvl5pPr indent="1828800" algn="r">
        <a:defRPr sz="1000">
          <a:solidFill>
            <a:schemeClr val="tx1"/>
          </a:solidFill>
          <a:latin typeface="+mn-lt"/>
          <a:ea typeface="+mn-ea"/>
          <a:cs typeface="+mn-cs"/>
          <a:sym typeface="Arial"/>
        </a:defRPr>
      </a:lvl5pPr>
      <a:lvl6pPr indent="2286000" algn="r">
        <a:defRPr sz="1000">
          <a:solidFill>
            <a:schemeClr val="tx1"/>
          </a:solidFill>
          <a:latin typeface="+mn-lt"/>
          <a:ea typeface="+mn-ea"/>
          <a:cs typeface="+mn-cs"/>
          <a:sym typeface="Arial"/>
        </a:defRPr>
      </a:lvl6pPr>
      <a:lvl7pPr indent="2743200" algn="r">
        <a:defRPr sz="1000">
          <a:solidFill>
            <a:schemeClr val="tx1"/>
          </a:solidFill>
          <a:latin typeface="+mn-lt"/>
          <a:ea typeface="+mn-ea"/>
          <a:cs typeface="+mn-cs"/>
          <a:sym typeface="Arial"/>
        </a:defRPr>
      </a:lvl7pPr>
      <a:lvl8pPr indent="3200400" algn="r">
        <a:defRPr sz="1000">
          <a:solidFill>
            <a:schemeClr val="tx1"/>
          </a:solidFill>
          <a:latin typeface="+mn-lt"/>
          <a:ea typeface="+mn-ea"/>
          <a:cs typeface="+mn-cs"/>
          <a:sym typeface="Arial"/>
        </a:defRPr>
      </a:lvl8pPr>
      <a:lvl9pPr indent="3657600" algn="r">
        <a:defRPr sz="1000">
          <a:solidFill>
            <a:schemeClr val="tx1"/>
          </a:solid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l"/>
            <a:r>
              <a:rPr lang="en-US" dirty="0" smtClean="0"/>
              <a:t>Chapter 3: Designing a Career Pathways System Framework</a:t>
            </a:r>
            <a:endParaRPr lang="en-US" dirty="0"/>
          </a:p>
        </p:txBody>
      </p:sp>
      <p:sp>
        <p:nvSpPr>
          <p:cNvPr id="4" name="Slide Number Placeholder 3"/>
          <p:cNvSpPr>
            <a:spLocks noGrp="1"/>
          </p:cNvSpPr>
          <p:nvPr>
            <p:ph type="sldNum" sz="quarter" idx="2"/>
          </p:nvPr>
        </p:nvSpPr>
        <p:spPr/>
        <p:txBody>
          <a:bodyPr/>
          <a:lstStyle/>
          <a:p>
            <a:pPr lvl="0"/>
            <a:fld id="{86CB4B4D-7CA3-9044-876B-883B54F8677D}" type="slidenum">
              <a:rPr lang="en-US" smtClean="0"/>
              <a:pPr lvl="0"/>
              <a:t>1</a:t>
            </a:fld>
            <a:endParaRPr lang="en-US" dirty="0"/>
          </a:p>
        </p:txBody>
      </p:sp>
    </p:spTree>
    <p:extLst>
      <p:ext uri="{BB962C8B-B14F-4D97-AF65-F5344CB8AC3E}">
        <p14:creationId xmlns:p14="http://schemas.microsoft.com/office/powerpoint/2010/main" val="420476996"/>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Understanding </a:t>
            </a:r>
            <a:r>
              <a:rPr lang="en-US" dirty="0"/>
              <a:t>Key Knowledge, Skills, </a:t>
            </a:r>
            <a:r>
              <a:rPr lang="en-US" dirty="0" smtClean="0"/>
              <a:t>Competencies, </a:t>
            </a:r>
            <a:r>
              <a:rPr lang="en-US" dirty="0"/>
              <a:t>and </a:t>
            </a:r>
            <a:r>
              <a:rPr lang="en-US" dirty="0" smtClean="0"/>
              <a:t>Dispositions</a:t>
            </a:r>
            <a:endParaRPr lang="en-US" dirty="0"/>
          </a:p>
        </p:txBody>
      </p:sp>
      <p:sp>
        <p:nvSpPr>
          <p:cNvPr id="4" name="Slide Number Placeholder 3"/>
          <p:cNvSpPr>
            <a:spLocks noGrp="1"/>
          </p:cNvSpPr>
          <p:nvPr>
            <p:ph type="sldNum" sz="quarter" idx="2"/>
          </p:nvPr>
        </p:nvSpPr>
        <p:spPr/>
        <p:txBody>
          <a:bodyPr/>
          <a:lstStyle/>
          <a:p>
            <a:pPr lvl="0"/>
            <a:fld id="{86CB4B4D-7CA3-9044-876B-883B54F8677D}" type="slidenum">
              <a:rPr lang="en-US" smtClean="0"/>
              <a:t>10</a:t>
            </a:fld>
            <a:endParaRPr lang="en-US" dirty="0"/>
          </a:p>
        </p:txBody>
      </p:sp>
    </p:spTree>
    <p:extLst>
      <p:ext uri="{BB962C8B-B14F-4D97-AF65-F5344CB8AC3E}">
        <p14:creationId xmlns:p14="http://schemas.microsoft.com/office/powerpoint/2010/main" val="1431550761"/>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0" indent="0" algn="ctr">
              <a:buNone/>
            </a:pPr>
            <a:r>
              <a:rPr lang="en-US" b="1" dirty="0" smtClean="0"/>
              <a:t>INDUSTRY</a:t>
            </a:r>
            <a:r>
              <a:rPr lang="en-US" sz="3200" b="1" dirty="0" smtClean="0"/>
              <a:t> </a:t>
            </a:r>
            <a:r>
              <a:rPr lang="en-US" b="1" dirty="0" smtClean="0"/>
              <a:t>EXPERT PRESENTATIONS INSERTED HERE</a:t>
            </a:r>
          </a:p>
          <a:p>
            <a:pPr marL="0" indent="0" algn="ctr">
              <a:buNone/>
            </a:pPr>
            <a:r>
              <a:rPr lang="en-US" b="1" dirty="0" smtClean="0"/>
              <a:t>Key Questions to Answer:</a:t>
            </a:r>
          </a:p>
          <a:p>
            <a:pPr marL="0" indent="0" algn="ctr">
              <a:buNone/>
            </a:pPr>
            <a:endParaRPr lang="en-US" b="1" dirty="0" smtClean="0"/>
          </a:p>
          <a:p>
            <a:pPr marL="342900" lvl="0" indent="-342900">
              <a:buClrTx/>
              <a:buSzTx/>
              <a:buFont typeface="Arial" panose="020B0604020202020204" pitchFamily="34" charset="0"/>
              <a:buChar char="•"/>
            </a:pPr>
            <a:r>
              <a:rPr lang="en-US" sz="2000" dirty="0"/>
              <a:t>What are the key skills, knowledge, dispositions, and competencies that graduates need for their industry?</a:t>
            </a:r>
          </a:p>
          <a:p>
            <a:pPr marL="342900" lvl="0" indent="-342900">
              <a:buClrTx/>
              <a:buSzTx/>
              <a:buFont typeface="Arial" panose="020B0604020202020204" pitchFamily="34" charset="0"/>
              <a:buChar char="•"/>
            </a:pPr>
            <a:r>
              <a:rPr lang="en-US" sz="2000" dirty="0"/>
              <a:t>Do the examples or models from other states or organizations show how a career pathway can be developed for this industry?</a:t>
            </a:r>
          </a:p>
          <a:p>
            <a:pPr marL="342900" lvl="0" indent="-342900">
              <a:buClrTx/>
              <a:buSzTx/>
              <a:buFont typeface="Arial" panose="020B0604020202020204" pitchFamily="34" charset="0"/>
              <a:buChar char="•"/>
            </a:pPr>
            <a:r>
              <a:rPr lang="en-US" sz="2000" dirty="0"/>
              <a:t>What additional guidance, information, or recommendations would you have this stakeholder group consider?</a:t>
            </a:r>
          </a:p>
          <a:p>
            <a:pPr marL="0" indent="0" algn="ctr">
              <a:buNone/>
            </a:pPr>
            <a:endParaRPr lang="en-US" sz="2000" b="1" dirty="0"/>
          </a:p>
        </p:txBody>
      </p:sp>
      <p:sp>
        <p:nvSpPr>
          <p:cNvPr id="3" name="Title 2"/>
          <p:cNvSpPr>
            <a:spLocks noGrp="1"/>
          </p:cNvSpPr>
          <p:nvPr>
            <p:ph type="title"/>
          </p:nvPr>
        </p:nvSpPr>
        <p:spPr/>
        <p:txBody>
          <a:bodyPr/>
          <a:lstStyle/>
          <a:p>
            <a:r>
              <a:rPr lang="en-US" dirty="0" smtClean="0"/>
              <a:t>Industry Expert Presentations</a:t>
            </a:r>
            <a:endParaRPr lang="en-US" dirty="0"/>
          </a:p>
        </p:txBody>
      </p:sp>
      <p:sp>
        <p:nvSpPr>
          <p:cNvPr id="4" name="Slide Number Placeholder 3"/>
          <p:cNvSpPr>
            <a:spLocks noGrp="1"/>
          </p:cNvSpPr>
          <p:nvPr>
            <p:ph type="sldNum" sz="quarter" idx="2"/>
          </p:nvPr>
        </p:nvSpPr>
        <p:spPr/>
        <p:txBody>
          <a:bodyPr/>
          <a:lstStyle/>
          <a:p>
            <a:pPr lvl="0"/>
            <a:fld id="{86CB4B4D-7CA3-9044-876B-883B54F8677D}" type="slidenum">
              <a:rPr lang="en-US" smtClean="0"/>
              <a:t>11</a:t>
            </a:fld>
            <a:endParaRPr lang="en-US" dirty="0"/>
          </a:p>
        </p:txBody>
      </p:sp>
    </p:spTree>
    <p:extLst>
      <p:ext uri="{BB962C8B-B14F-4D97-AF65-F5344CB8AC3E}">
        <p14:creationId xmlns:p14="http://schemas.microsoft.com/office/powerpoint/2010/main" val="2439285507"/>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0" indent="0">
              <a:buNone/>
            </a:pPr>
            <a:r>
              <a:rPr lang="en-US" dirty="0" smtClean="0"/>
              <a:t> </a:t>
            </a:r>
            <a:endParaRPr lang="en-US" dirty="0"/>
          </a:p>
        </p:txBody>
      </p:sp>
      <p:sp>
        <p:nvSpPr>
          <p:cNvPr id="3" name="Title 2"/>
          <p:cNvSpPr>
            <a:spLocks noGrp="1"/>
          </p:cNvSpPr>
          <p:nvPr>
            <p:ph type="title"/>
          </p:nvPr>
        </p:nvSpPr>
        <p:spPr/>
        <p:txBody>
          <a:bodyPr/>
          <a:lstStyle/>
          <a:p>
            <a:r>
              <a:rPr lang="en-US" dirty="0" smtClean="0"/>
              <a:t>Note-Taking Template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692174353"/>
              </p:ext>
            </p:extLst>
          </p:nvPr>
        </p:nvGraphicFramePr>
        <p:xfrm>
          <a:off x="687386" y="2055813"/>
          <a:ext cx="8144379" cy="3585380"/>
        </p:xfrm>
        <a:graphic>
          <a:graphicData uri="http://schemas.openxmlformats.org/drawingml/2006/table">
            <a:tbl>
              <a:tblPr firstRow="1" bandRow="1">
                <a:tableStyleId>{5940675A-B579-460E-94D1-54222C63F5DA}</a:tableStyleId>
              </a:tblPr>
              <a:tblGrid>
                <a:gridCol w="1832790"/>
                <a:gridCol w="2988526"/>
                <a:gridCol w="3323063"/>
              </a:tblGrid>
              <a:tr h="285943">
                <a:tc>
                  <a:txBody>
                    <a:bodyPr/>
                    <a:lstStyle/>
                    <a:p>
                      <a:pPr algn="l"/>
                      <a:r>
                        <a:rPr lang="en-US" sz="1400" b="1" dirty="0" smtClean="0"/>
                        <a:t>Note-Taking Topics</a:t>
                      </a:r>
                      <a:endParaRPr lang="en-US" sz="1400" b="1" dirty="0"/>
                    </a:p>
                  </a:txBody>
                  <a:tcPr/>
                </a:tc>
                <a:tc>
                  <a:txBody>
                    <a:bodyPr/>
                    <a:lstStyle/>
                    <a:p>
                      <a:pPr algn="l"/>
                      <a:r>
                        <a:rPr lang="en-US" sz="1400" b="1" dirty="0" smtClean="0"/>
                        <a:t>Sample Notes</a:t>
                      </a:r>
                      <a:endParaRPr lang="en-US" sz="1400" b="1" dirty="0"/>
                    </a:p>
                  </a:txBody>
                  <a:tcPr/>
                </a:tc>
                <a:tc>
                  <a:txBody>
                    <a:bodyPr/>
                    <a:lstStyle/>
                    <a:p>
                      <a:pPr algn="l"/>
                      <a:r>
                        <a:rPr lang="en-US" sz="1400" b="1" dirty="0" smtClean="0"/>
                        <a:t>Expert Presentation Notes</a:t>
                      </a:r>
                      <a:endParaRPr lang="en-US" sz="1400" b="1" dirty="0"/>
                    </a:p>
                  </a:txBody>
                  <a:tcPr/>
                </a:tc>
              </a:tr>
              <a:tr h="710650">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000" dirty="0" smtClean="0">
                          <a:solidFill>
                            <a:schemeClr val="tx1"/>
                          </a:solidFill>
                          <a:effectLst/>
                          <a:latin typeface="+mn-lt"/>
                          <a:ea typeface="+mn-ea"/>
                          <a:cs typeface="+mn-cs"/>
                          <a:sym typeface="Arial"/>
                        </a:rPr>
                        <a:t>Key skills, knowledge, dispositions, and competencies that graduates need for their industry</a:t>
                      </a:r>
                    </a:p>
                    <a:p>
                      <a:pPr algn="l"/>
                      <a:endParaRPr lang="en-US" dirty="0"/>
                    </a:p>
                  </a:txBody>
                  <a:tcPr/>
                </a:tc>
                <a:tc>
                  <a:txBody>
                    <a:bodyPr/>
                    <a:lstStyle/>
                    <a:p>
                      <a:pPr algn="l"/>
                      <a:r>
                        <a:rPr lang="en-US" dirty="0" smtClean="0"/>
                        <a:t>Students must demonstrate knowledge of the techniques needed to diagnose and treat human injuries, diseases, and deformities. This knowledge includes symptoms, treatment alternatives, drug properties and interactions, and preventive health care measures.</a:t>
                      </a:r>
                      <a:endParaRPr lang="en-US" dirty="0"/>
                    </a:p>
                  </a:txBody>
                  <a:tcPr/>
                </a:tc>
                <a:tc>
                  <a:txBody>
                    <a:bodyPr/>
                    <a:lstStyle/>
                    <a:p>
                      <a:pPr algn="l"/>
                      <a:endParaRPr lang="en-US" dirty="0"/>
                    </a:p>
                  </a:txBody>
                  <a:tcPr/>
                </a:tc>
              </a:tr>
              <a:tr h="710650">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000" dirty="0" smtClean="0">
                          <a:solidFill>
                            <a:schemeClr val="tx1"/>
                          </a:solidFill>
                          <a:effectLst/>
                          <a:latin typeface="+mn-lt"/>
                          <a:ea typeface="+mn-ea"/>
                          <a:cs typeface="+mn-cs"/>
                          <a:sym typeface="Arial"/>
                        </a:rPr>
                        <a:t>Future wage earnings and potential for growth within the industry</a:t>
                      </a:r>
                    </a:p>
                    <a:p>
                      <a:pPr algn="l"/>
                      <a:endParaRPr lang="en-US" dirty="0"/>
                    </a:p>
                  </a:txBody>
                  <a:tcPr/>
                </a:tc>
                <a:tc>
                  <a:txBody>
                    <a:bodyPr/>
                    <a:lstStyle/>
                    <a:p>
                      <a:pPr algn="l"/>
                      <a:r>
                        <a:rPr lang="en-US" dirty="0" smtClean="0"/>
                        <a:t>Median wage is $10.31/hour or $22,300 annually</a:t>
                      </a:r>
                      <a:endParaRPr lang="en-US" dirty="0"/>
                    </a:p>
                  </a:txBody>
                  <a:tcPr/>
                </a:tc>
                <a:tc>
                  <a:txBody>
                    <a:bodyPr/>
                    <a:lstStyle/>
                    <a:p>
                      <a:pPr algn="l"/>
                      <a:endParaRPr lang="en-US" dirty="0"/>
                    </a:p>
                  </a:txBody>
                  <a:tcPr/>
                </a:tc>
              </a:tr>
              <a:tr h="710650">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000" dirty="0" smtClean="0">
                          <a:solidFill>
                            <a:schemeClr val="tx1"/>
                          </a:solidFill>
                          <a:effectLst/>
                          <a:latin typeface="+mn-lt"/>
                          <a:ea typeface="+mn-ea"/>
                          <a:cs typeface="+mn-cs"/>
                          <a:sym typeface="Arial"/>
                        </a:rPr>
                        <a:t>Course sequencing ideas and topics</a:t>
                      </a:r>
                    </a:p>
                    <a:p>
                      <a:pPr algn="l"/>
                      <a:endParaRPr lang="en-US" dirty="0"/>
                    </a:p>
                  </a:txBody>
                  <a:tcPr/>
                </a:tc>
                <a:tc>
                  <a:txBody>
                    <a:bodyPr/>
                    <a:lstStyle/>
                    <a:p>
                      <a:pPr algn="l"/>
                      <a:r>
                        <a:rPr lang="en-US" dirty="0" smtClean="0"/>
                        <a:t>9th grade—Principles of biomedical sciences</a:t>
                      </a:r>
                    </a:p>
                    <a:p>
                      <a:pPr algn="l"/>
                      <a:r>
                        <a:rPr lang="en-US" dirty="0" smtClean="0"/>
                        <a:t>10th grade—Human systems</a:t>
                      </a:r>
                    </a:p>
                    <a:p>
                      <a:pPr algn="l"/>
                      <a:r>
                        <a:rPr lang="en-US" dirty="0" smtClean="0"/>
                        <a:t>11th &amp; 12th grades—Medical intervention</a:t>
                      </a:r>
                    </a:p>
                    <a:p>
                      <a:pPr algn="l"/>
                      <a:r>
                        <a:rPr lang="en-US" dirty="0" smtClean="0"/>
                        <a:t>12th grade—Medical innovation</a:t>
                      </a:r>
                    </a:p>
                    <a:p>
                      <a:pPr algn="l"/>
                      <a:r>
                        <a:rPr lang="en-US" dirty="0" smtClean="0"/>
                        <a:t>12th grade—Certified nursing assistant</a:t>
                      </a:r>
                    </a:p>
                  </a:txBody>
                  <a:tcPr/>
                </a:tc>
                <a:tc>
                  <a:txBody>
                    <a:bodyPr/>
                    <a:lstStyle/>
                    <a:p>
                      <a:pPr algn="l"/>
                      <a:endParaRPr lang="en-US" dirty="0"/>
                    </a:p>
                  </a:txBody>
                  <a:tcPr/>
                </a:tc>
              </a:tr>
              <a:tr h="710650">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000" dirty="0" smtClean="0">
                          <a:solidFill>
                            <a:schemeClr val="tx1"/>
                          </a:solidFill>
                          <a:effectLst/>
                          <a:latin typeface="+mn-lt"/>
                          <a:ea typeface="+mn-ea"/>
                          <a:cs typeface="+mn-cs"/>
                          <a:sym typeface="Arial"/>
                        </a:rPr>
                        <a:t>Additional guidance, information, or recommendations to discuss </a:t>
                      </a:r>
                    </a:p>
                    <a:p>
                      <a:pPr algn="l"/>
                      <a:endParaRPr lang="en-US" dirty="0"/>
                    </a:p>
                  </a:txBody>
                  <a:tcPr/>
                </a:tc>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000" dirty="0" smtClean="0">
                          <a:solidFill>
                            <a:schemeClr val="tx1"/>
                          </a:solidFill>
                          <a:effectLst/>
                          <a:latin typeface="+mn-lt"/>
                          <a:ea typeface="+mn-ea"/>
                          <a:cs typeface="+mn-cs"/>
                          <a:sym typeface="Arial"/>
                        </a:rPr>
                        <a:t>Course requires additional supplies students must buy, such as gloves and scrubs—how can we support those costs?</a:t>
                      </a:r>
                    </a:p>
                  </a:txBody>
                  <a:tcPr/>
                </a:tc>
                <a:tc>
                  <a:txBody>
                    <a:bodyPr/>
                    <a:lstStyle/>
                    <a:p>
                      <a:pPr algn="l"/>
                      <a:endParaRPr lang="en-US" dirty="0"/>
                    </a:p>
                  </a:txBody>
                  <a:tcPr/>
                </a:tc>
              </a:tr>
            </a:tbl>
          </a:graphicData>
        </a:graphic>
      </p:graphicFrame>
      <p:sp>
        <p:nvSpPr>
          <p:cNvPr id="5" name="Slide Number Placeholder 4"/>
          <p:cNvSpPr>
            <a:spLocks noGrp="1"/>
          </p:cNvSpPr>
          <p:nvPr>
            <p:ph type="sldNum" sz="quarter" idx="2"/>
          </p:nvPr>
        </p:nvSpPr>
        <p:spPr/>
        <p:txBody>
          <a:bodyPr/>
          <a:lstStyle/>
          <a:p>
            <a:pPr lvl="0"/>
            <a:fld id="{86CB4B4D-7CA3-9044-876B-883B54F8677D}" type="slidenum">
              <a:rPr lang="en-US" smtClean="0"/>
              <a:t>12</a:t>
            </a:fld>
            <a:endParaRPr lang="en-US" dirty="0"/>
          </a:p>
        </p:txBody>
      </p:sp>
    </p:spTree>
    <p:extLst>
      <p:ext uri="{BB962C8B-B14F-4D97-AF65-F5344CB8AC3E}">
        <p14:creationId xmlns:p14="http://schemas.microsoft.com/office/powerpoint/2010/main" val="3499760173"/>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pc="-20" dirty="0" smtClean="0"/>
              <a:t>Interpret Career Pathways Data</a:t>
            </a:r>
            <a:endParaRPr lang="en-US" spc="-20" dirty="0"/>
          </a:p>
        </p:txBody>
      </p:sp>
      <p:sp>
        <p:nvSpPr>
          <p:cNvPr id="4" name="Slide Number Placeholder 3"/>
          <p:cNvSpPr>
            <a:spLocks noGrp="1"/>
          </p:cNvSpPr>
          <p:nvPr>
            <p:ph type="sldNum" sz="quarter" idx="2"/>
          </p:nvPr>
        </p:nvSpPr>
        <p:spPr/>
        <p:txBody>
          <a:bodyPr/>
          <a:lstStyle/>
          <a:p>
            <a:pPr lvl="0"/>
            <a:fld id="{86CB4B4D-7CA3-9044-876B-883B54F8677D}" type="slidenum">
              <a:rPr lang="en-US" smtClean="0"/>
              <a:t>13</a:t>
            </a:fld>
            <a:endParaRPr lang="en-US" dirty="0"/>
          </a:p>
        </p:txBody>
      </p:sp>
    </p:spTree>
    <p:extLst>
      <p:ext uri="{BB962C8B-B14F-4D97-AF65-F5344CB8AC3E}">
        <p14:creationId xmlns:p14="http://schemas.microsoft.com/office/powerpoint/2010/main" val="2386074117"/>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342900" indent="-342900">
              <a:buClrTx/>
              <a:buSzTx/>
              <a:buFont typeface="Arial" panose="020B0604020202020204" pitchFamily="34" charset="0"/>
              <a:buChar char="•"/>
            </a:pPr>
            <a:r>
              <a:rPr lang="en-US" dirty="0"/>
              <a:t>Divide the participants into small groups.</a:t>
            </a:r>
          </a:p>
          <a:p>
            <a:pPr marL="342900" indent="-342900">
              <a:buClrTx/>
              <a:buSzTx/>
              <a:buFont typeface="Arial" panose="020B0604020202020204" pitchFamily="34" charset="0"/>
              <a:buChar char="•"/>
            </a:pPr>
            <a:r>
              <a:rPr lang="en-US" dirty="0"/>
              <a:t>Assign each group one of the prioritized industries.</a:t>
            </a:r>
          </a:p>
          <a:p>
            <a:pPr marL="342900" indent="-342900">
              <a:buClrTx/>
              <a:buSzTx/>
              <a:buFont typeface="Arial" panose="020B0604020202020204" pitchFamily="34" charset="0"/>
              <a:buChar char="•"/>
            </a:pPr>
            <a:r>
              <a:rPr lang="en-US" dirty="0"/>
              <a:t>Instruct each group to review the labor market data for its industry.</a:t>
            </a:r>
          </a:p>
          <a:p>
            <a:pPr marL="342900" indent="-342900">
              <a:buClrTx/>
              <a:buSzTx/>
              <a:buFont typeface="Arial" panose="020B0604020202020204" pitchFamily="34" charset="0"/>
              <a:buChar char="•"/>
            </a:pPr>
            <a:r>
              <a:rPr lang="en-US" dirty="0"/>
              <a:t>Instruct the group members to use the sticky notes to identify the strengths, weaknesses, opportunities, and threats (SWOT) for the industry.</a:t>
            </a:r>
          </a:p>
          <a:p>
            <a:pPr marL="0" indent="0">
              <a:buNone/>
            </a:pPr>
            <a:r>
              <a:rPr lang="en-US" sz="1800" i="1" dirty="0" smtClean="0">
                <a:solidFill>
                  <a:srgbClr val="FF0000"/>
                </a:solidFill>
              </a:rPr>
              <a:t>Note: </a:t>
            </a:r>
            <a:r>
              <a:rPr lang="en-US" sz="1800" dirty="0" smtClean="0">
                <a:solidFill>
                  <a:srgbClr val="FF0000"/>
                </a:solidFill>
              </a:rPr>
              <a:t>Each sticky note color represents a different element of the SWOT.</a:t>
            </a:r>
          </a:p>
          <a:p>
            <a:pPr>
              <a:buFont typeface="Arial" panose="020B0604020202020204" pitchFamily="34" charset="0"/>
              <a:buChar char="•"/>
            </a:pPr>
            <a:endParaRPr lang="en-US" dirty="0" smtClean="0">
              <a:solidFill>
                <a:srgbClr val="FF0000"/>
              </a:solidFill>
            </a:endParaRPr>
          </a:p>
          <a:p>
            <a:pPr>
              <a:buFont typeface="Arial" panose="020B0604020202020204" pitchFamily="34" charset="0"/>
              <a:buChar char="•"/>
            </a:pPr>
            <a:endParaRPr lang="en-US" dirty="0"/>
          </a:p>
        </p:txBody>
      </p:sp>
      <p:sp>
        <p:nvSpPr>
          <p:cNvPr id="3" name="Title 2"/>
          <p:cNvSpPr>
            <a:spLocks noGrp="1"/>
          </p:cNvSpPr>
          <p:nvPr>
            <p:ph type="title"/>
          </p:nvPr>
        </p:nvSpPr>
        <p:spPr/>
        <p:txBody>
          <a:bodyPr/>
          <a:lstStyle/>
          <a:p>
            <a:r>
              <a:rPr lang="en-US" dirty="0" smtClean="0"/>
              <a:t>Group Activity: Interpreting the Data</a:t>
            </a:r>
            <a:endParaRPr lang="en-US" dirty="0"/>
          </a:p>
        </p:txBody>
      </p:sp>
      <p:sp>
        <p:nvSpPr>
          <p:cNvPr id="4" name="Slide Number Placeholder 3"/>
          <p:cNvSpPr>
            <a:spLocks noGrp="1"/>
          </p:cNvSpPr>
          <p:nvPr>
            <p:ph type="sldNum" sz="quarter" idx="2"/>
          </p:nvPr>
        </p:nvSpPr>
        <p:spPr/>
        <p:txBody>
          <a:bodyPr/>
          <a:lstStyle/>
          <a:p>
            <a:pPr lvl="0"/>
            <a:fld id="{86CB4B4D-7CA3-9044-876B-883B54F8677D}" type="slidenum">
              <a:rPr lang="en-US" smtClean="0"/>
              <a:t>14</a:t>
            </a:fld>
            <a:endParaRPr lang="en-US" dirty="0"/>
          </a:p>
        </p:txBody>
      </p:sp>
    </p:spTree>
    <p:extLst>
      <p:ext uri="{BB962C8B-B14F-4D97-AF65-F5344CB8AC3E}">
        <p14:creationId xmlns:p14="http://schemas.microsoft.com/office/powerpoint/2010/main" val="1022403747"/>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342900" indent="-342900">
              <a:buClrTx/>
              <a:buSzTx/>
              <a:buFont typeface="Arial" panose="020B0604020202020204" pitchFamily="34" charset="0"/>
              <a:buChar char="•"/>
            </a:pPr>
            <a:r>
              <a:rPr lang="en-US" dirty="0"/>
              <a:t>Strengths: Characteristics of a career pathway for the industry that give it an advantage relative to others. </a:t>
            </a:r>
          </a:p>
          <a:p>
            <a:pPr marL="342900" indent="-342900">
              <a:buClrTx/>
              <a:buSzTx/>
              <a:buFont typeface="Arial" panose="020B0604020202020204" pitchFamily="34" charset="0"/>
              <a:buChar char="•"/>
            </a:pPr>
            <a:r>
              <a:rPr lang="en-US" dirty="0"/>
              <a:t>Weaknesses: Characteristics of a career pathway for the industry that place it at a disadvantage relative to others. </a:t>
            </a:r>
          </a:p>
          <a:p>
            <a:pPr marL="342900" indent="-342900">
              <a:buClrTx/>
              <a:buSzTx/>
              <a:buFont typeface="Arial" panose="020B0604020202020204" pitchFamily="34" charset="0"/>
              <a:buChar char="•"/>
            </a:pPr>
            <a:r>
              <a:rPr lang="en-US" dirty="0"/>
              <a:t>Opportunities: Elements that the industry could exploit to its advantage when pursuing a career pathway. </a:t>
            </a:r>
          </a:p>
          <a:p>
            <a:pPr marL="342900" indent="-342900">
              <a:buClrTx/>
              <a:buSzTx/>
              <a:buFont typeface="Arial" panose="020B0604020202020204" pitchFamily="34" charset="0"/>
              <a:buChar char="•"/>
            </a:pPr>
            <a:r>
              <a:rPr lang="en-US" dirty="0"/>
              <a:t>Threats: Elements in the environment that could cause trouble for the industry when it pursues a career pathway. </a:t>
            </a:r>
          </a:p>
        </p:txBody>
      </p:sp>
      <p:sp>
        <p:nvSpPr>
          <p:cNvPr id="3" name="Title 2"/>
          <p:cNvSpPr>
            <a:spLocks noGrp="1"/>
          </p:cNvSpPr>
          <p:nvPr>
            <p:ph type="title"/>
          </p:nvPr>
        </p:nvSpPr>
        <p:spPr/>
        <p:txBody>
          <a:bodyPr/>
          <a:lstStyle/>
          <a:p>
            <a:r>
              <a:rPr lang="en-US" dirty="0" smtClean="0"/>
              <a:t>SWOT Analysis</a:t>
            </a:r>
            <a:endParaRPr lang="en-US" dirty="0"/>
          </a:p>
        </p:txBody>
      </p:sp>
      <p:sp>
        <p:nvSpPr>
          <p:cNvPr id="4" name="Slide Number Placeholder 3"/>
          <p:cNvSpPr>
            <a:spLocks noGrp="1"/>
          </p:cNvSpPr>
          <p:nvPr>
            <p:ph type="sldNum" sz="quarter" idx="2"/>
          </p:nvPr>
        </p:nvSpPr>
        <p:spPr/>
        <p:txBody>
          <a:bodyPr/>
          <a:lstStyle/>
          <a:p>
            <a:pPr lvl="0"/>
            <a:fld id="{86CB4B4D-7CA3-9044-876B-883B54F8677D}" type="slidenum">
              <a:rPr lang="en-US" smtClean="0"/>
              <a:t>15</a:t>
            </a:fld>
            <a:endParaRPr lang="en-US" dirty="0"/>
          </a:p>
        </p:txBody>
      </p:sp>
    </p:spTree>
    <p:extLst>
      <p:ext uri="{BB962C8B-B14F-4D97-AF65-F5344CB8AC3E}">
        <p14:creationId xmlns:p14="http://schemas.microsoft.com/office/powerpoint/2010/main" val="352107500"/>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Group Activity: Interpreting the Data</a:t>
            </a:r>
          </a:p>
        </p:txBody>
      </p:sp>
      <p:sp>
        <p:nvSpPr>
          <p:cNvPr id="2" name="Text Placeholder 1"/>
          <p:cNvSpPr>
            <a:spLocks noGrp="1"/>
          </p:cNvSpPr>
          <p:nvPr>
            <p:ph type="body" idx="4294967295"/>
          </p:nvPr>
        </p:nvSpPr>
        <p:spPr>
          <a:xfrm>
            <a:off x="919163" y="2055813"/>
            <a:ext cx="8224837" cy="4802187"/>
          </a:xfrm>
        </p:spPr>
        <p:txBody>
          <a:bodyPr/>
          <a:lstStyle/>
          <a:p>
            <a:pPr marL="0" indent="0">
              <a:buNone/>
            </a:pPr>
            <a:r>
              <a:rPr lang="en-US" dirty="0" smtClean="0"/>
              <a:t>Post your notes on the SWOT grid.</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p:txBody>
      </p:sp>
      <p:graphicFrame>
        <p:nvGraphicFramePr>
          <p:cNvPr id="23" name="Table 22"/>
          <p:cNvGraphicFramePr>
            <a:graphicFrameLocks noGrp="1"/>
          </p:cNvGraphicFramePr>
          <p:nvPr>
            <p:extLst>
              <p:ext uri="{D42A27DB-BD31-4B8C-83A1-F6EECF244321}">
                <p14:modId xmlns:p14="http://schemas.microsoft.com/office/powerpoint/2010/main" val="3159349918"/>
              </p:ext>
            </p:extLst>
          </p:nvPr>
        </p:nvGraphicFramePr>
        <p:xfrm>
          <a:off x="877229" y="2690542"/>
          <a:ext cx="6482576" cy="2621280"/>
        </p:xfrm>
        <a:graphic>
          <a:graphicData uri="http://schemas.openxmlformats.org/drawingml/2006/table">
            <a:tbl>
              <a:tblPr firstRow="1" bandRow="1">
                <a:tableStyleId>{5940675A-B579-460E-94D1-54222C63F5DA}</a:tableStyleId>
              </a:tblPr>
              <a:tblGrid>
                <a:gridCol w="3241288"/>
                <a:gridCol w="3241288"/>
              </a:tblGrid>
              <a:tr h="868246">
                <a:tc>
                  <a:txBody>
                    <a:bodyPr/>
                    <a:lstStyle/>
                    <a:p>
                      <a:pPr algn="ctr"/>
                      <a:r>
                        <a:rPr lang="en-US" sz="1400" dirty="0" smtClean="0"/>
                        <a:t>Strengths</a:t>
                      </a:r>
                    </a:p>
                    <a:p>
                      <a:pPr algn="ctr"/>
                      <a:endParaRPr lang="en-US" sz="1100" dirty="0" smtClean="0"/>
                    </a:p>
                    <a:p>
                      <a:pPr algn="ctr"/>
                      <a:endParaRPr lang="en-US" sz="1100" dirty="0" smtClean="0"/>
                    </a:p>
                    <a:p>
                      <a:pPr algn="ctr"/>
                      <a:endParaRPr lang="en-US" sz="1100" dirty="0" smtClean="0"/>
                    </a:p>
                    <a:p>
                      <a:pPr algn="ctr"/>
                      <a:endParaRPr lang="en-US" sz="1100" dirty="0" smtClean="0"/>
                    </a:p>
                    <a:p>
                      <a:pPr algn="ctr"/>
                      <a:endParaRPr lang="en-US" sz="1100" dirty="0" smtClean="0"/>
                    </a:p>
                    <a:p>
                      <a:pPr algn="ctr"/>
                      <a:endParaRPr lang="en-US" sz="1100" dirty="0"/>
                    </a:p>
                  </a:txBody>
                  <a:tcPr/>
                </a:tc>
                <a:tc>
                  <a:txBody>
                    <a:bodyPr/>
                    <a:lstStyle/>
                    <a:p>
                      <a:pPr algn="ctr"/>
                      <a:r>
                        <a:rPr lang="en-US" sz="1400" dirty="0" smtClean="0"/>
                        <a:t>Weakness</a:t>
                      </a:r>
                      <a:endParaRPr lang="en-US" sz="1100" dirty="0" smtClean="0"/>
                    </a:p>
                    <a:p>
                      <a:pPr algn="ctr"/>
                      <a:endParaRPr lang="en-US" sz="1100" dirty="0"/>
                    </a:p>
                  </a:txBody>
                  <a:tcPr/>
                </a:tc>
              </a:tr>
              <a:tr h="868246">
                <a:tc>
                  <a:txBody>
                    <a:bodyPr/>
                    <a:lstStyle/>
                    <a:p>
                      <a:pPr algn="ctr"/>
                      <a:r>
                        <a:rPr lang="en-US" sz="1400" dirty="0" smtClean="0"/>
                        <a:t>Opportunities</a:t>
                      </a:r>
                    </a:p>
                    <a:p>
                      <a:pPr algn="ctr"/>
                      <a:endParaRPr lang="en-US" sz="1100" dirty="0" smtClean="0"/>
                    </a:p>
                    <a:p>
                      <a:pPr algn="ctr"/>
                      <a:endParaRPr lang="en-US" sz="1100" dirty="0" smtClean="0"/>
                    </a:p>
                    <a:p>
                      <a:pPr algn="ctr"/>
                      <a:endParaRPr lang="en-US" sz="1100" dirty="0" smtClean="0"/>
                    </a:p>
                    <a:p>
                      <a:pPr algn="ctr"/>
                      <a:endParaRPr lang="en-US" sz="1100" dirty="0" smtClean="0"/>
                    </a:p>
                    <a:p>
                      <a:pPr algn="ctr"/>
                      <a:endParaRPr lang="en-US" sz="1100" dirty="0" smtClean="0"/>
                    </a:p>
                    <a:p>
                      <a:pPr algn="ctr"/>
                      <a:endParaRPr lang="en-US" sz="1100" dirty="0"/>
                    </a:p>
                  </a:txBody>
                  <a:tcPr/>
                </a:tc>
                <a:tc>
                  <a:txBody>
                    <a:bodyPr/>
                    <a:lstStyle/>
                    <a:p>
                      <a:pPr algn="ctr"/>
                      <a:r>
                        <a:rPr lang="en-US" sz="1400" dirty="0" smtClean="0"/>
                        <a:t>Threats</a:t>
                      </a:r>
                      <a:endParaRPr lang="en-US" sz="1400" dirty="0"/>
                    </a:p>
                  </a:txBody>
                  <a:tcPr/>
                </a:tc>
              </a:tr>
            </a:tbl>
          </a:graphicData>
        </a:graphic>
      </p:graphicFrame>
      <p:sp>
        <p:nvSpPr>
          <p:cNvPr id="24" name="TextBox 23"/>
          <p:cNvSpPr txBox="1"/>
          <p:nvPr/>
        </p:nvSpPr>
        <p:spPr>
          <a:xfrm>
            <a:off x="1349298" y="3423424"/>
            <a:ext cx="245326" cy="133815"/>
          </a:xfrm>
          <a:prstGeom prst="rect">
            <a:avLst/>
          </a:prstGeom>
          <a:solidFill>
            <a:schemeClr val="accent5"/>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000000"/>
              </a:solidFill>
              <a:effectLst/>
              <a:uFillTx/>
              <a:latin typeface="Arial"/>
              <a:ea typeface="Arial"/>
              <a:cs typeface="Arial"/>
              <a:sym typeface="Arial"/>
            </a:endParaRPr>
          </a:p>
        </p:txBody>
      </p:sp>
      <p:sp>
        <p:nvSpPr>
          <p:cNvPr id="25" name="TextBox 24"/>
          <p:cNvSpPr txBox="1"/>
          <p:nvPr/>
        </p:nvSpPr>
        <p:spPr>
          <a:xfrm>
            <a:off x="1728571" y="3412273"/>
            <a:ext cx="245326" cy="133815"/>
          </a:xfrm>
          <a:prstGeom prst="rect">
            <a:avLst/>
          </a:prstGeom>
          <a:solidFill>
            <a:schemeClr val="accent5"/>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000000"/>
              </a:solidFill>
              <a:effectLst/>
              <a:uFillTx/>
              <a:latin typeface="Arial"/>
              <a:ea typeface="Arial"/>
              <a:cs typeface="Arial"/>
              <a:sym typeface="Arial"/>
            </a:endParaRPr>
          </a:p>
        </p:txBody>
      </p:sp>
      <p:sp>
        <p:nvSpPr>
          <p:cNvPr id="26" name="TextBox 25"/>
          <p:cNvSpPr txBox="1"/>
          <p:nvPr/>
        </p:nvSpPr>
        <p:spPr>
          <a:xfrm>
            <a:off x="2163600" y="3423424"/>
            <a:ext cx="245326" cy="133815"/>
          </a:xfrm>
          <a:prstGeom prst="rect">
            <a:avLst/>
          </a:prstGeom>
          <a:solidFill>
            <a:schemeClr val="accent5"/>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000000"/>
              </a:solidFill>
              <a:effectLst/>
              <a:uFillTx/>
              <a:latin typeface="Arial"/>
              <a:ea typeface="Arial"/>
              <a:cs typeface="Arial"/>
              <a:sym typeface="Arial"/>
            </a:endParaRPr>
          </a:p>
        </p:txBody>
      </p:sp>
      <p:sp>
        <p:nvSpPr>
          <p:cNvPr id="27" name="TextBox 26"/>
          <p:cNvSpPr txBox="1"/>
          <p:nvPr/>
        </p:nvSpPr>
        <p:spPr>
          <a:xfrm>
            <a:off x="2627444" y="3412272"/>
            <a:ext cx="245326" cy="133815"/>
          </a:xfrm>
          <a:prstGeom prst="rect">
            <a:avLst/>
          </a:prstGeom>
          <a:solidFill>
            <a:schemeClr val="accent5"/>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000000"/>
              </a:solidFill>
              <a:effectLst/>
              <a:uFillTx/>
              <a:latin typeface="Arial"/>
              <a:ea typeface="Arial"/>
              <a:cs typeface="Arial"/>
              <a:sym typeface="Arial"/>
            </a:endParaRPr>
          </a:p>
        </p:txBody>
      </p:sp>
      <p:sp>
        <p:nvSpPr>
          <p:cNvPr id="28" name="TextBox 27"/>
          <p:cNvSpPr txBox="1"/>
          <p:nvPr/>
        </p:nvSpPr>
        <p:spPr>
          <a:xfrm>
            <a:off x="4500322" y="3423424"/>
            <a:ext cx="245326" cy="133815"/>
          </a:xfrm>
          <a:prstGeom prst="rect">
            <a:avLst/>
          </a:prstGeom>
          <a:solidFill>
            <a:schemeClr val="accent3">
              <a:lumMod val="50000"/>
            </a:schemeClr>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000000"/>
              </a:solidFill>
              <a:effectLst/>
              <a:uFillTx/>
              <a:latin typeface="Arial"/>
              <a:ea typeface="Arial"/>
              <a:cs typeface="Arial"/>
              <a:sym typeface="Arial"/>
            </a:endParaRPr>
          </a:p>
        </p:txBody>
      </p:sp>
      <p:sp>
        <p:nvSpPr>
          <p:cNvPr id="29" name="TextBox 28"/>
          <p:cNvSpPr txBox="1"/>
          <p:nvPr/>
        </p:nvSpPr>
        <p:spPr>
          <a:xfrm>
            <a:off x="4841503" y="3412271"/>
            <a:ext cx="245326" cy="133815"/>
          </a:xfrm>
          <a:prstGeom prst="rect">
            <a:avLst/>
          </a:prstGeom>
          <a:solidFill>
            <a:schemeClr val="accent3">
              <a:lumMod val="50000"/>
            </a:schemeClr>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000000"/>
              </a:solidFill>
              <a:effectLst/>
              <a:uFillTx/>
              <a:latin typeface="Arial"/>
              <a:ea typeface="Arial"/>
              <a:cs typeface="Arial"/>
              <a:sym typeface="Arial"/>
            </a:endParaRPr>
          </a:p>
        </p:txBody>
      </p:sp>
      <p:sp>
        <p:nvSpPr>
          <p:cNvPr id="30" name="TextBox 29"/>
          <p:cNvSpPr txBox="1"/>
          <p:nvPr/>
        </p:nvSpPr>
        <p:spPr>
          <a:xfrm>
            <a:off x="5182684" y="3356516"/>
            <a:ext cx="245326" cy="133815"/>
          </a:xfrm>
          <a:prstGeom prst="rect">
            <a:avLst/>
          </a:prstGeom>
          <a:solidFill>
            <a:schemeClr val="accent3">
              <a:lumMod val="50000"/>
            </a:schemeClr>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000000"/>
              </a:solidFill>
              <a:effectLst/>
              <a:uFillTx/>
              <a:latin typeface="Arial"/>
              <a:ea typeface="Arial"/>
              <a:cs typeface="Arial"/>
              <a:sym typeface="Arial"/>
            </a:endParaRPr>
          </a:p>
        </p:txBody>
      </p:sp>
      <p:sp>
        <p:nvSpPr>
          <p:cNvPr id="31" name="TextBox 30"/>
          <p:cNvSpPr txBox="1"/>
          <p:nvPr/>
        </p:nvSpPr>
        <p:spPr>
          <a:xfrm>
            <a:off x="5617713" y="3546086"/>
            <a:ext cx="245326" cy="133815"/>
          </a:xfrm>
          <a:prstGeom prst="rect">
            <a:avLst/>
          </a:prstGeom>
          <a:solidFill>
            <a:schemeClr val="accent3">
              <a:lumMod val="50000"/>
            </a:schemeClr>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000000"/>
              </a:solidFill>
              <a:effectLst/>
              <a:uFillTx/>
              <a:latin typeface="Arial"/>
              <a:ea typeface="Arial"/>
              <a:cs typeface="Arial"/>
              <a:sym typeface="Arial"/>
            </a:endParaRPr>
          </a:p>
        </p:txBody>
      </p:sp>
      <p:sp>
        <p:nvSpPr>
          <p:cNvPr id="32" name="TextBox 31"/>
          <p:cNvSpPr txBox="1"/>
          <p:nvPr/>
        </p:nvSpPr>
        <p:spPr>
          <a:xfrm>
            <a:off x="5930063" y="3289608"/>
            <a:ext cx="245326" cy="133815"/>
          </a:xfrm>
          <a:prstGeom prst="rect">
            <a:avLst/>
          </a:prstGeom>
          <a:solidFill>
            <a:schemeClr val="accent3">
              <a:lumMod val="50000"/>
            </a:schemeClr>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000000"/>
              </a:solidFill>
              <a:effectLst/>
              <a:uFillTx/>
              <a:latin typeface="Arial"/>
              <a:ea typeface="Arial"/>
              <a:cs typeface="Arial"/>
              <a:sym typeface="Arial"/>
            </a:endParaRPr>
          </a:p>
        </p:txBody>
      </p:sp>
      <p:sp>
        <p:nvSpPr>
          <p:cNvPr id="33" name="TextBox 32"/>
          <p:cNvSpPr txBox="1"/>
          <p:nvPr/>
        </p:nvSpPr>
        <p:spPr>
          <a:xfrm>
            <a:off x="4919837" y="3590691"/>
            <a:ext cx="245326" cy="133815"/>
          </a:xfrm>
          <a:prstGeom prst="rect">
            <a:avLst/>
          </a:prstGeom>
          <a:solidFill>
            <a:schemeClr val="accent3">
              <a:lumMod val="50000"/>
            </a:schemeClr>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000000"/>
              </a:solidFill>
              <a:effectLst/>
              <a:uFillTx/>
              <a:latin typeface="Arial"/>
              <a:ea typeface="Arial"/>
              <a:cs typeface="Arial"/>
              <a:sym typeface="Arial"/>
            </a:endParaRPr>
          </a:p>
        </p:txBody>
      </p:sp>
      <p:sp>
        <p:nvSpPr>
          <p:cNvPr id="34" name="TextBox 33"/>
          <p:cNvSpPr txBox="1"/>
          <p:nvPr/>
        </p:nvSpPr>
        <p:spPr>
          <a:xfrm>
            <a:off x="1221863" y="4713248"/>
            <a:ext cx="245326" cy="133815"/>
          </a:xfrm>
          <a:prstGeom prst="rect">
            <a:avLst/>
          </a:prstGeom>
          <a:solidFill>
            <a:schemeClr val="accent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000000"/>
              </a:solidFill>
              <a:effectLst/>
              <a:uFillTx/>
              <a:latin typeface="Arial"/>
              <a:ea typeface="Arial"/>
              <a:cs typeface="Arial"/>
              <a:sym typeface="Arial"/>
            </a:endParaRPr>
          </a:p>
        </p:txBody>
      </p:sp>
      <p:sp>
        <p:nvSpPr>
          <p:cNvPr id="36" name="TextBox 35"/>
          <p:cNvSpPr txBox="1"/>
          <p:nvPr/>
        </p:nvSpPr>
        <p:spPr>
          <a:xfrm>
            <a:off x="1566497" y="4696582"/>
            <a:ext cx="245326" cy="133815"/>
          </a:xfrm>
          <a:prstGeom prst="rect">
            <a:avLst/>
          </a:prstGeom>
          <a:solidFill>
            <a:schemeClr val="accent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000000"/>
              </a:solidFill>
              <a:effectLst/>
              <a:uFillTx/>
              <a:latin typeface="Arial"/>
              <a:ea typeface="Arial"/>
              <a:cs typeface="Arial"/>
              <a:sym typeface="Arial"/>
            </a:endParaRPr>
          </a:p>
        </p:txBody>
      </p:sp>
      <p:sp>
        <p:nvSpPr>
          <p:cNvPr id="37" name="TextBox 36"/>
          <p:cNvSpPr txBox="1"/>
          <p:nvPr/>
        </p:nvSpPr>
        <p:spPr>
          <a:xfrm>
            <a:off x="2013863" y="4731833"/>
            <a:ext cx="245326" cy="133815"/>
          </a:xfrm>
          <a:prstGeom prst="rect">
            <a:avLst/>
          </a:prstGeom>
          <a:solidFill>
            <a:schemeClr val="accent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000000"/>
              </a:solidFill>
              <a:effectLst/>
              <a:uFillTx/>
              <a:latin typeface="Arial"/>
              <a:ea typeface="Arial"/>
              <a:cs typeface="Arial"/>
              <a:sym typeface="Arial"/>
            </a:endParaRPr>
          </a:p>
        </p:txBody>
      </p:sp>
      <p:sp>
        <p:nvSpPr>
          <p:cNvPr id="38" name="TextBox 37"/>
          <p:cNvSpPr txBox="1"/>
          <p:nvPr/>
        </p:nvSpPr>
        <p:spPr>
          <a:xfrm>
            <a:off x="2481160" y="4646340"/>
            <a:ext cx="245326" cy="133815"/>
          </a:xfrm>
          <a:prstGeom prst="rect">
            <a:avLst/>
          </a:prstGeom>
          <a:solidFill>
            <a:schemeClr val="accent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000000"/>
              </a:solidFill>
              <a:effectLst/>
              <a:uFillTx/>
              <a:latin typeface="Arial"/>
              <a:ea typeface="Arial"/>
              <a:cs typeface="Arial"/>
              <a:sym typeface="Arial"/>
            </a:endParaRPr>
          </a:p>
        </p:txBody>
      </p:sp>
      <p:sp>
        <p:nvSpPr>
          <p:cNvPr id="39" name="TextBox 38"/>
          <p:cNvSpPr txBox="1"/>
          <p:nvPr/>
        </p:nvSpPr>
        <p:spPr>
          <a:xfrm>
            <a:off x="2726486" y="4867469"/>
            <a:ext cx="245326" cy="133815"/>
          </a:xfrm>
          <a:prstGeom prst="rect">
            <a:avLst/>
          </a:prstGeom>
          <a:solidFill>
            <a:schemeClr val="accent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000000"/>
              </a:solidFill>
              <a:effectLst/>
              <a:uFillTx/>
              <a:latin typeface="Arial"/>
              <a:ea typeface="Arial"/>
              <a:cs typeface="Arial"/>
              <a:sym typeface="Arial"/>
            </a:endParaRPr>
          </a:p>
        </p:txBody>
      </p:sp>
      <p:sp>
        <p:nvSpPr>
          <p:cNvPr id="40" name="TextBox 39"/>
          <p:cNvSpPr txBox="1"/>
          <p:nvPr/>
        </p:nvSpPr>
        <p:spPr>
          <a:xfrm>
            <a:off x="1862385" y="4915851"/>
            <a:ext cx="245326" cy="133815"/>
          </a:xfrm>
          <a:prstGeom prst="rect">
            <a:avLst/>
          </a:prstGeom>
          <a:solidFill>
            <a:schemeClr val="accent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000000"/>
              </a:solidFill>
              <a:effectLst/>
              <a:uFillTx/>
              <a:latin typeface="Arial"/>
              <a:ea typeface="Arial"/>
              <a:cs typeface="Arial"/>
              <a:sym typeface="Arial"/>
            </a:endParaRPr>
          </a:p>
        </p:txBody>
      </p:sp>
      <p:sp>
        <p:nvSpPr>
          <p:cNvPr id="41" name="TextBox 40"/>
          <p:cNvSpPr txBox="1"/>
          <p:nvPr/>
        </p:nvSpPr>
        <p:spPr>
          <a:xfrm>
            <a:off x="1383411" y="4964114"/>
            <a:ext cx="245326" cy="133815"/>
          </a:xfrm>
          <a:prstGeom prst="rect">
            <a:avLst/>
          </a:prstGeom>
          <a:solidFill>
            <a:schemeClr val="accent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000000"/>
              </a:solidFill>
              <a:effectLst/>
              <a:uFillTx/>
              <a:latin typeface="Arial"/>
              <a:ea typeface="Arial"/>
              <a:cs typeface="Arial"/>
              <a:sym typeface="Arial"/>
            </a:endParaRPr>
          </a:p>
        </p:txBody>
      </p:sp>
      <p:sp>
        <p:nvSpPr>
          <p:cNvPr id="42" name="TextBox 41"/>
          <p:cNvSpPr txBox="1"/>
          <p:nvPr/>
        </p:nvSpPr>
        <p:spPr>
          <a:xfrm>
            <a:off x="4702113" y="4726219"/>
            <a:ext cx="245326" cy="133815"/>
          </a:xfrm>
          <a:prstGeom prst="rect">
            <a:avLst/>
          </a:prstGeom>
          <a:solidFill>
            <a:schemeClr val="accent4">
              <a:lumMod val="75000"/>
            </a:schemeClr>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000000"/>
              </a:solidFill>
              <a:effectLst/>
              <a:uFillTx/>
              <a:latin typeface="Arial"/>
              <a:ea typeface="Arial"/>
              <a:cs typeface="Arial"/>
              <a:sym typeface="Arial"/>
            </a:endParaRPr>
          </a:p>
        </p:txBody>
      </p:sp>
      <p:sp>
        <p:nvSpPr>
          <p:cNvPr id="43" name="TextBox 42"/>
          <p:cNvSpPr txBox="1"/>
          <p:nvPr/>
        </p:nvSpPr>
        <p:spPr>
          <a:xfrm>
            <a:off x="5133440" y="4696581"/>
            <a:ext cx="245326" cy="133815"/>
          </a:xfrm>
          <a:prstGeom prst="rect">
            <a:avLst/>
          </a:prstGeom>
          <a:solidFill>
            <a:schemeClr val="accent4">
              <a:lumMod val="75000"/>
            </a:schemeClr>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000000"/>
              </a:solidFill>
              <a:effectLst/>
              <a:uFillTx/>
              <a:latin typeface="Arial"/>
              <a:ea typeface="Arial"/>
              <a:cs typeface="Arial"/>
              <a:sym typeface="Arial"/>
            </a:endParaRPr>
          </a:p>
        </p:txBody>
      </p:sp>
      <p:sp>
        <p:nvSpPr>
          <p:cNvPr id="4" name="Slide Number Placeholder 3"/>
          <p:cNvSpPr>
            <a:spLocks noGrp="1"/>
          </p:cNvSpPr>
          <p:nvPr>
            <p:ph type="sldNum" sz="quarter" idx="2"/>
          </p:nvPr>
        </p:nvSpPr>
        <p:spPr/>
        <p:txBody>
          <a:bodyPr/>
          <a:lstStyle/>
          <a:p>
            <a:pPr lvl="0"/>
            <a:fld id="{86CB4B4D-7CA3-9044-876B-883B54F8677D}" type="slidenum">
              <a:rPr lang="en-US" smtClean="0"/>
              <a:t>16</a:t>
            </a:fld>
            <a:endParaRPr lang="en-US" dirty="0"/>
          </a:p>
        </p:txBody>
      </p:sp>
    </p:spTree>
    <p:extLst>
      <p:ext uri="{BB962C8B-B14F-4D97-AF65-F5344CB8AC3E}">
        <p14:creationId xmlns:p14="http://schemas.microsoft.com/office/powerpoint/2010/main" val="3723422579"/>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342900" indent="-342900">
              <a:buClrTx/>
              <a:buSzTx/>
              <a:buFont typeface="Arial" panose="020B0604020202020204" pitchFamily="34" charset="0"/>
              <a:buChar char="•"/>
            </a:pPr>
            <a:r>
              <a:rPr lang="en-US" dirty="0"/>
              <a:t>Discuss your findings within your group.</a:t>
            </a:r>
          </a:p>
          <a:p>
            <a:pPr marL="342900" indent="-342900">
              <a:buClrTx/>
              <a:buSzTx/>
              <a:buFont typeface="Arial" panose="020B0604020202020204" pitchFamily="34" charset="0"/>
              <a:buChar char="•"/>
            </a:pPr>
            <a:r>
              <a:rPr lang="en-US" dirty="0"/>
              <a:t>Share your findings with the large group.</a:t>
            </a:r>
          </a:p>
          <a:p>
            <a:pPr marL="342900" indent="-342900">
              <a:buClrTx/>
              <a:buSzTx/>
              <a:buFont typeface="Arial" panose="020B0604020202020204" pitchFamily="34" charset="0"/>
              <a:buChar char="•"/>
            </a:pPr>
            <a:r>
              <a:rPr lang="en-US" dirty="0"/>
              <a:t>Discuss themes across and within the industries.</a:t>
            </a:r>
          </a:p>
        </p:txBody>
      </p:sp>
      <p:sp>
        <p:nvSpPr>
          <p:cNvPr id="3" name="Title 2"/>
          <p:cNvSpPr>
            <a:spLocks noGrp="1"/>
          </p:cNvSpPr>
          <p:nvPr>
            <p:ph type="title"/>
          </p:nvPr>
        </p:nvSpPr>
        <p:spPr/>
        <p:txBody>
          <a:bodyPr/>
          <a:lstStyle/>
          <a:p>
            <a:r>
              <a:rPr lang="en-US" dirty="0"/>
              <a:t>Group Activity: Interpreting the Data</a:t>
            </a:r>
          </a:p>
        </p:txBody>
      </p:sp>
      <p:sp>
        <p:nvSpPr>
          <p:cNvPr id="4" name="Slide Number Placeholder 3"/>
          <p:cNvSpPr>
            <a:spLocks noGrp="1"/>
          </p:cNvSpPr>
          <p:nvPr>
            <p:ph type="sldNum" sz="quarter" idx="2"/>
          </p:nvPr>
        </p:nvSpPr>
        <p:spPr/>
        <p:txBody>
          <a:bodyPr/>
          <a:lstStyle/>
          <a:p>
            <a:pPr lvl="0"/>
            <a:fld id="{86CB4B4D-7CA3-9044-876B-883B54F8677D}" type="slidenum">
              <a:rPr lang="en-US" smtClean="0"/>
              <a:t>17</a:t>
            </a:fld>
            <a:endParaRPr lang="en-US" dirty="0"/>
          </a:p>
        </p:txBody>
      </p:sp>
    </p:spTree>
    <p:extLst>
      <p:ext uri="{BB962C8B-B14F-4D97-AF65-F5344CB8AC3E}">
        <p14:creationId xmlns:p14="http://schemas.microsoft.com/office/powerpoint/2010/main" val="3680849559"/>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7" y="2443572"/>
            <a:ext cx="8229601" cy="2483942"/>
          </a:xfrm>
        </p:spPr>
        <p:txBody>
          <a:bodyPr/>
          <a:lstStyle/>
          <a:p>
            <a:pPr algn="l"/>
            <a:r>
              <a:rPr lang="en-US" dirty="0" smtClean="0"/>
              <a:t>Discuss Influencing Factors: Funding, Policy, and Partner Engagement</a:t>
            </a:r>
            <a:r>
              <a:rPr lang="en-US" dirty="0"/>
              <a:t/>
            </a:r>
            <a:br>
              <a:rPr lang="en-US" dirty="0"/>
            </a:br>
            <a:endParaRPr lang="en-US" dirty="0"/>
          </a:p>
        </p:txBody>
      </p:sp>
      <p:sp>
        <p:nvSpPr>
          <p:cNvPr id="4" name="Slide Number Placeholder 3"/>
          <p:cNvSpPr>
            <a:spLocks noGrp="1"/>
          </p:cNvSpPr>
          <p:nvPr>
            <p:ph type="sldNum" sz="quarter" idx="2"/>
          </p:nvPr>
        </p:nvSpPr>
        <p:spPr/>
        <p:txBody>
          <a:bodyPr/>
          <a:lstStyle/>
          <a:p>
            <a:pPr lvl="0"/>
            <a:fld id="{86CB4B4D-7CA3-9044-876B-883B54F8677D}" type="slidenum">
              <a:rPr lang="en-US" smtClean="0"/>
              <a:t>18</a:t>
            </a:fld>
            <a:endParaRPr lang="en-US" dirty="0"/>
          </a:p>
        </p:txBody>
      </p:sp>
    </p:spTree>
    <p:extLst>
      <p:ext uri="{BB962C8B-B14F-4D97-AF65-F5344CB8AC3E}">
        <p14:creationId xmlns:p14="http://schemas.microsoft.com/office/powerpoint/2010/main" val="3523083436"/>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342900" indent="-342900">
              <a:buClrTx/>
              <a:buSzTx/>
              <a:buFont typeface="Arial" panose="020B0604020202020204" pitchFamily="34" charset="0"/>
              <a:buChar char="•"/>
            </a:pPr>
            <a:r>
              <a:rPr lang="en-US" dirty="0"/>
              <a:t>Discuss the industry from the SWOT analysis.</a:t>
            </a:r>
          </a:p>
          <a:p>
            <a:pPr marL="342900" indent="-342900">
              <a:buClrTx/>
              <a:buSzTx/>
              <a:buFont typeface="Arial" panose="020B0604020202020204" pitchFamily="34" charset="0"/>
              <a:buChar char="•"/>
            </a:pPr>
            <a:r>
              <a:rPr lang="en-US" dirty="0"/>
              <a:t>Use Handout 3C: Influencing Factors Template.</a:t>
            </a:r>
          </a:p>
          <a:p>
            <a:pPr marL="342900" indent="-342900">
              <a:buClrTx/>
              <a:buSzTx/>
              <a:buFont typeface="Arial" panose="020B0604020202020204" pitchFamily="34" charset="0"/>
              <a:buChar char="•"/>
            </a:pPr>
            <a:r>
              <a:rPr lang="en-US" dirty="0"/>
              <a:t>Revisit the SWOT analysis and add additional strengths, weakness, opportunities, and threats.</a:t>
            </a:r>
          </a:p>
        </p:txBody>
      </p:sp>
      <p:sp>
        <p:nvSpPr>
          <p:cNvPr id="3" name="Title 2"/>
          <p:cNvSpPr>
            <a:spLocks noGrp="1"/>
          </p:cNvSpPr>
          <p:nvPr>
            <p:ph type="title"/>
          </p:nvPr>
        </p:nvSpPr>
        <p:spPr/>
        <p:txBody>
          <a:bodyPr/>
          <a:lstStyle/>
          <a:p>
            <a:r>
              <a:rPr lang="en-US" dirty="0" smtClean="0"/>
              <a:t>Discuss Influencing Factors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67050224"/>
              </p:ext>
            </p:extLst>
          </p:nvPr>
        </p:nvGraphicFramePr>
        <p:xfrm>
          <a:off x="687387" y="3988554"/>
          <a:ext cx="7397247" cy="1771346"/>
        </p:xfrm>
        <a:graphic>
          <a:graphicData uri="http://schemas.openxmlformats.org/drawingml/2006/table">
            <a:tbl>
              <a:tblPr firstRow="1" bandRow="1">
                <a:tableStyleId>{4C3C2611-4C71-4FC5-86AE-919BDF0F9419}</a:tableStyleId>
              </a:tblPr>
              <a:tblGrid>
                <a:gridCol w="1197804"/>
                <a:gridCol w="2179662"/>
                <a:gridCol w="2070132"/>
                <a:gridCol w="1949649"/>
              </a:tblGrid>
              <a:tr h="367513">
                <a:tc>
                  <a:txBody>
                    <a:bodyPr/>
                    <a:lstStyle/>
                    <a:p>
                      <a:endParaRPr lang="en-US" i="0" dirty="0"/>
                    </a:p>
                  </a:txBody>
                  <a:tcPr/>
                </a:tc>
                <a:tc>
                  <a:txBody>
                    <a:bodyPr/>
                    <a:lstStyle/>
                    <a:p>
                      <a:pPr algn="ctr"/>
                      <a:r>
                        <a:rPr lang="en-US" sz="1400" dirty="0" smtClean="0"/>
                        <a:t>Funding</a:t>
                      </a:r>
                      <a:endParaRPr lang="en-US" sz="1400" i="0" dirty="0"/>
                    </a:p>
                  </a:txBody>
                  <a:tcPr/>
                </a:tc>
                <a:tc>
                  <a:txBody>
                    <a:bodyPr/>
                    <a:lstStyle/>
                    <a:p>
                      <a:pPr algn="ctr"/>
                      <a:r>
                        <a:rPr lang="en-US" sz="1400" dirty="0" smtClean="0"/>
                        <a:t>Policy Structure</a:t>
                      </a:r>
                      <a:endParaRPr lang="en-US" sz="1400" i="0" dirty="0"/>
                    </a:p>
                  </a:txBody>
                  <a:tcPr/>
                </a:tc>
                <a:tc>
                  <a:txBody>
                    <a:bodyPr/>
                    <a:lstStyle/>
                    <a:p>
                      <a:pPr algn="ctr"/>
                      <a:r>
                        <a:rPr lang="en-US" sz="1400" dirty="0" smtClean="0"/>
                        <a:t>Engaging Partners</a:t>
                      </a:r>
                      <a:endParaRPr lang="en-US" sz="1400" i="0" dirty="0"/>
                    </a:p>
                  </a:txBody>
                  <a:tcPr/>
                </a:tc>
              </a:tr>
              <a:tr h="367513">
                <a:tc>
                  <a:txBody>
                    <a:bodyPr/>
                    <a:lstStyle/>
                    <a:p>
                      <a:pPr algn="l"/>
                      <a:r>
                        <a:rPr lang="en-US" sz="1400" dirty="0" smtClean="0"/>
                        <a:t>Industry 1</a:t>
                      </a:r>
                      <a:endParaRPr lang="en-US" sz="1400" i="0" dirty="0"/>
                    </a:p>
                  </a:txBody>
                  <a:tcPr/>
                </a:tc>
                <a:tc>
                  <a:txBody>
                    <a:bodyPr/>
                    <a:lstStyle/>
                    <a:p>
                      <a:endParaRPr lang="en-US" i="0" dirty="0"/>
                    </a:p>
                  </a:txBody>
                  <a:tcPr/>
                </a:tc>
                <a:tc>
                  <a:txBody>
                    <a:bodyPr/>
                    <a:lstStyle/>
                    <a:p>
                      <a:endParaRPr lang="en-US" i="0" dirty="0"/>
                    </a:p>
                  </a:txBody>
                  <a:tcPr/>
                </a:tc>
                <a:tc>
                  <a:txBody>
                    <a:bodyPr/>
                    <a:lstStyle/>
                    <a:p>
                      <a:endParaRPr lang="en-US" i="0" dirty="0"/>
                    </a:p>
                  </a:txBody>
                  <a:tcPr/>
                </a:tc>
              </a:tr>
              <a:tr h="459468">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dirty="0" smtClean="0"/>
                        <a:t>Industry 2</a:t>
                      </a:r>
                    </a:p>
                    <a:p>
                      <a:pPr algn="l"/>
                      <a:endParaRPr lang="en-US" sz="1400" i="0" dirty="0"/>
                    </a:p>
                  </a:txBody>
                  <a:tcPr/>
                </a:tc>
                <a:tc>
                  <a:txBody>
                    <a:bodyPr/>
                    <a:lstStyle/>
                    <a:p>
                      <a:endParaRPr lang="en-US" i="0" dirty="0"/>
                    </a:p>
                  </a:txBody>
                  <a:tcPr/>
                </a:tc>
                <a:tc>
                  <a:txBody>
                    <a:bodyPr/>
                    <a:lstStyle/>
                    <a:p>
                      <a:endParaRPr lang="en-US" i="0" dirty="0"/>
                    </a:p>
                  </a:txBody>
                  <a:tcPr/>
                </a:tc>
                <a:tc>
                  <a:txBody>
                    <a:bodyPr/>
                    <a:lstStyle/>
                    <a:p>
                      <a:endParaRPr lang="en-US" i="0" dirty="0"/>
                    </a:p>
                  </a:txBody>
                  <a:tcPr/>
                </a:tc>
              </a:tr>
              <a:tr h="459468">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dirty="0" smtClean="0"/>
                        <a:t>Industry 3</a:t>
                      </a:r>
                    </a:p>
                    <a:p>
                      <a:pPr algn="l"/>
                      <a:endParaRPr lang="en-US" sz="1400"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5" name="Slide Number Placeholder 4"/>
          <p:cNvSpPr>
            <a:spLocks noGrp="1"/>
          </p:cNvSpPr>
          <p:nvPr>
            <p:ph type="sldNum" sz="quarter" idx="2"/>
          </p:nvPr>
        </p:nvSpPr>
        <p:spPr/>
        <p:txBody>
          <a:bodyPr/>
          <a:lstStyle/>
          <a:p>
            <a:pPr lvl="0"/>
            <a:fld id="{86CB4B4D-7CA3-9044-876B-883B54F8677D}" type="slidenum">
              <a:rPr lang="en-US" smtClean="0"/>
              <a:t>19</a:t>
            </a:fld>
            <a:endParaRPr lang="en-US" dirty="0"/>
          </a:p>
        </p:txBody>
      </p:sp>
    </p:spTree>
    <p:extLst>
      <p:ext uri="{BB962C8B-B14F-4D97-AF65-F5344CB8AC3E}">
        <p14:creationId xmlns:p14="http://schemas.microsoft.com/office/powerpoint/2010/main" val="1143601494"/>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body" idx="1"/>
          </p:nvPr>
        </p:nvSpPr>
        <p:spPr>
          <a:xfrm>
            <a:off x="687388" y="2055813"/>
            <a:ext cx="8224836" cy="3732737"/>
          </a:xfrm>
          <a:prstGeom prst="rect">
            <a:avLst/>
          </a:prstGeom>
        </p:spPr>
        <p:txBody>
          <a:bodyPr>
            <a:normAutofit/>
          </a:bodyPr>
          <a:lstStyle/>
          <a:p>
            <a:pPr marL="342900" lvl="0" indent="-342900">
              <a:buFont typeface="Arial" panose="020B0604020202020204" pitchFamily="34" charset="0"/>
              <a:buChar char="•"/>
            </a:pPr>
            <a:r>
              <a:rPr lang="en-US" dirty="0" smtClean="0"/>
              <a:t>Review completed Handout 3A: Prioritized Labor Market Gap Analysis Template. </a:t>
            </a:r>
          </a:p>
          <a:p>
            <a:pPr marL="342900" lvl="0" indent="-342900">
              <a:buFont typeface="Arial" panose="020B0604020202020204" pitchFamily="34" charset="0"/>
              <a:buChar char="•"/>
            </a:pPr>
            <a:r>
              <a:rPr lang="en-US" dirty="0"/>
              <a:t>Learn about </a:t>
            </a:r>
            <a:r>
              <a:rPr lang="en-US" dirty="0" smtClean="0"/>
              <a:t>key knowledge, skills, competencies, dispositions, and wage earnings from industry experts.</a:t>
            </a:r>
          </a:p>
          <a:p>
            <a:pPr marL="342900" lvl="0" indent="-342900">
              <a:buFont typeface="Arial" panose="020B0604020202020204" pitchFamily="34" charset="0"/>
              <a:buChar char="•"/>
            </a:pPr>
            <a:r>
              <a:rPr lang="en-US" dirty="0"/>
              <a:t>Interpret c</a:t>
            </a:r>
            <a:r>
              <a:rPr lang="en-US" dirty="0" smtClean="0"/>
              <a:t>areer pathways system data.</a:t>
            </a:r>
          </a:p>
          <a:p>
            <a:pPr marL="342900" lvl="0" indent="-342900">
              <a:buFont typeface="Arial" panose="020B0604020202020204" pitchFamily="34" charset="0"/>
              <a:buChar char="•"/>
            </a:pPr>
            <a:r>
              <a:rPr lang="en-US" dirty="0" smtClean="0"/>
              <a:t>Develop </a:t>
            </a:r>
            <a:r>
              <a:rPr lang="en-US" dirty="0"/>
              <a:t>a c</a:t>
            </a:r>
            <a:r>
              <a:rPr lang="en-US" dirty="0" smtClean="0"/>
              <a:t>areer pathways system framework plan.</a:t>
            </a:r>
          </a:p>
          <a:p>
            <a:pPr marL="342900" lvl="0" indent="-342900">
              <a:buFont typeface="Arial" panose="020B0604020202020204" pitchFamily="34" charset="0"/>
              <a:buChar char="•"/>
            </a:pPr>
            <a:r>
              <a:rPr lang="en-US" dirty="0" smtClean="0"/>
              <a:t>Plan for continuous improvement and sustainability.</a:t>
            </a:r>
            <a:endParaRPr lang="en-US" dirty="0"/>
          </a:p>
        </p:txBody>
      </p:sp>
      <p:sp>
        <p:nvSpPr>
          <p:cNvPr id="69" name="Shape 69"/>
          <p:cNvSpPr>
            <a:spLocks noGrp="1"/>
          </p:cNvSpPr>
          <p:nvPr>
            <p:ph type="title"/>
          </p:nvPr>
        </p:nvSpPr>
        <p:spPr>
          <a:xfrm>
            <a:off x="687388" y="318052"/>
            <a:ext cx="8224836" cy="1486895"/>
          </a:xfrm>
          <a:prstGeom prst="rect">
            <a:avLst/>
          </a:prstGeom>
        </p:spPr>
        <p:txBody>
          <a:bodyPr/>
          <a:lstStyle/>
          <a:p>
            <a:pPr lvl="0">
              <a:defRPr sz="1800">
                <a:solidFill>
                  <a:srgbClr val="000000"/>
                </a:solidFill>
              </a:defRPr>
            </a:pPr>
            <a:r>
              <a:rPr lang="en-US" sz="4800" dirty="0" smtClean="0">
                <a:solidFill>
                  <a:srgbClr val="A6A6A6"/>
                </a:solidFill>
              </a:rPr>
              <a:t>Meeting Objectives</a:t>
            </a:r>
            <a:endParaRPr sz="4800" dirty="0">
              <a:solidFill>
                <a:srgbClr val="A6A6A6"/>
              </a:solidFill>
            </a:endParaRPr>
          </a:p>
        </p:txBody>
      </p:sp>
      <p:sp>
        <p:nvSpPr>
          <p:cNvPr id="70" name="Shape 70"/>
          <p:cNvSpPr>
            <a:spLocks noGrp="1"/>
          </p:cNvSpPr>
          <p:nvPr>
            <p:ph type="sldNum" sz="quarter" idx="2"/>
          </p:nvPr>
        </p:nvSpPr>
        <p:spPr>
          <a:xfrm>
            <a:off x="8841692" y="6371770"/>
            <a:ext cx="70533" cy="135546"/>
          </a:xfrm>
          <a:prstGeom prst="rect">
            <a:avLst/>
          </a:prstGeom>
          <a:extLst>
            <a:ext uri="{C572A759-6A51-4108-AA02-DFA0A04FC94B}">
              <ma14:wrappingTextBoxFlag xmlns:ma14="http://schemas.microsoft.com/office/mac/drawingml/2011/main" xmlns="" val="1"/>
            </a:ext>
          </a:extLst>
        </p:spPr>
        <p:txBody>
          <a:bodyPr wrap="square">
            <a:normAutofit fontScale="92500" lnSpcReduction="10000"/>
          </a:bodyPr>
          <a:lstStyle/>
          <a:p>
            <a:pPr lvl="0">
              <a:defRPr sz="1800">
                <a:solidFill>
                  <a:srgbClr val="000000"/>
                </a:solidFill>
              </a:defRPr>
            </a:pPr>
            <a:fld id="{86CB4B4D-7CA3-9044-876B-883B54F8677D}" type="slidenum">
              <a:rPr sz="1000">
                <a:solidFill>
                  <a:srgbClr val="BFBFBF"/>
                </a:solidFill>
              </a:rPr>
              <a:t>2</a:t>
            </a:fld>
            <a:endParaRPr sz="1000" dirty="0">
              <a:solidFill>
                <a:srgbClr val="BFBFBF"/>
              </a:solidFill>
            </a:endParaRP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342900" lvl="2" indent="-342900">
              <a:buClrTx/>
              <a:buSzTx/>
              <a:buFont typeface="Arial" panose="020B0604020202020204" pitchFamily="34" charset="0"/>
              <a:buChar char="•"/>
            </a:pPr>
            <a:r>
              <a:rPr lang="en-US" dirty="0"/>
              <a:t>What state, local, and private funding currently exists that could be used to prepare and support workers for this industry (total funding available)? </a:t>
            </a:r>
          </a:p>
          <a:p>
            <a:pPr marL="342900" lvl="2" indent="-342900">
              <a:buClrTx/>
              <a:buSzTx/>
              <a:buFont typeface="Arial" panose="020B0604020202020204" pitchFamily="34" charset="0"/>
              <a:buChar char="•"/>
            </a:pPr>
            <a:r>
              <a:rPr lang="en-US" dirty="0"/>
              <a:t>What programs are already funded that prepare and support workers for this industry?</a:t>
            </a:r>
          </a:p>
          <a:p>
            <a:pPr marL="342900" lvl="2" indent="-342900">
              <a:buClrTx/>
              <a:buSzTx/>
              <a:buFont typeface="Arial" panose="020B0604020202020204" pitchFamily="34" charset="0"/>
              <a:buChar char="•"/>
            </a:pPr>
            <a:r>
              <a:rPr lang="en-US" dirty="0"/>
              <a:t>Is there more funding that is needed to prepare and support workers for this industry? How do you know?</a:t>
            </a:r>
          </a:p>
          <a:p>
            <a:pPr marL="342900" lvl="2" indent="-342900">
              <a:buClrTx/>
              <a:buSzTx/>
              <a:buFont typeface="Arial" panose="020B0604020202020204" pitchFamily="34" charset="0"/>
              <a:buChar char="•"/>
            </a:pPr>
            <a:r>
              <a:rPr lang="en-US" dirty="0"/>
              <a:t>How sustainable are all of these funding sources?</a:t>
            </a:r>
          </a:p>
          <a:p>
            <a:pPr marL="0" indent="0">
              <a:buNone/>
            </a:pPr>
            <a:endParaRPr lang="en-US" dirty="0"/>
          </a:p>
        </p:txBody>
      </p:sp>
      <p:sp>
        <p:nvSpPr>
          <p:cNvPr id="3" name="Title 2"/>
          <p:cNvSpPr>
            <a:spLocks noGrp="1"/>
          </p:cNvSpPr>
          <p:nvPr>
            <p:ph type="title"/>
          </p:nvPr>
        </p:nvSpPr>
        <p:spPr/>
        <p:txBody>
          <a:bodyPr/>
          <a:lstStyle/>
          <a:p>
            <a:r>
              <a:rPr lang="en-US" dirty="0" smtClean="0"/>
              <a:t>Funding</a:t>
            </a:r>
            <a:endParaRPr lang="en-US" dirty="0"/>
          </a:p>
        </p:txBody>
      </p:sp>
      <p:sp>
        <p:nvSpPr>
          <p:cNvPr id="4" name="Slide Number Placeholder 3"/>
          <p:cNvSpPr>
            <a:spLocks noGrp="1"/>
          </p:cNvSpPr>
          <p:nvPr>
            <p:ph type="sldNum" sz="quarter" idx="2"/>
          </p:nvPr>
        </p:nvSpPr>
        <p:spPr/>
        <p:txBody>
          <a:bodyPr/>
          <a:lstStyle/>
          <a:p>
            <a:pPr lvl="0"/>
            <a:fld id="{86CB4B4D-7CA3-9044-876B-883B54F8677D}" type="slidenum">
              <a:rPr lang="en-US" smtClean="0"/>
              <a:t>20</a:t>
            </a:fld>
            <a:endParaRPr lang="en-US" dirty="0"/>
          </a:p>
        </p:txBody>
      </p:sp>
    </p:spTree>
    <p:extLst>
      <p:ext uri="{BB962C8B-B14F-4D97-AF65-F5344CB8AC3E}">
        <p14:creationId xmlns:p14="http://schemas.microsoft.com/office/powerpoint/2010/main" val="488717441"/>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342900" lvl="2" indent="-342900">
              <a:buClrTx/>
              <a:buSzTx/>
              <a:buFont typeface="Arial" panose="020B0604020202020204" pitchFamily="34" charset="0"/>
              <a:buChar char="•"/>
            </a:pPr>
            <a:r>
              <a:rPr lang="en-US" dirty="0"/>
              <a:t>Are there policies in place that support career education programs to focus on this industry?</a:t>
            </a:r>
          </a:p>
          <a:p>
            <a:pPr marL="342900" lvl="2" indent="-342900">
              <a:buClrTx/>
              <a:buSzTx/>
              <a:buFont typeface="Arial" panose="020B0604020202020204" pitchFamily="34" charset="0"/>
              <a:buChar char="•"/>
            </a:pPr>
            <a:r>
              <a:rPr lang="en-US" dirty="0"/>
              <a:t>Are there policies that act as a barrier?</a:t>
            </a:r>
          </a:p>
          <a:p>
            <a:pPr marL="342900" lvl="2" indent="-342900">
              <a:buClrTx/>
              <a:buSzTx/>
              <a:buFont typeface="Arial" panose="020B0604020202020204" pitchFamily="34" charset="0"/>
              <a:buChar char="•"/>
            </a:pPr>
            <a:r>
              <a:rPr lang="en-US" dirty="0"/>
              <a:t>Where are there natural entry points to this industry through existing policy (e.g., college and career readiness initiatives)?</a:t>
            </a:r>
          </a:p>
          <a:p>
            <a:endParaRPr lang="en-US" dirty="0"/>
          </a:p>
        </p:txBody>
      </p:sp>
      <p:sp>
        <p:nvSpPr>
          <p:cNvPr id="3" name="Title 2"/>
          <p:cNvSpPr>
            <a:spLocks noGrp="1"/>
          </p:cNvSpPr>
          <p:nvPr>
            <p:ph type="title"/>
          </p:nvPr>
        </p:nvSpPr>
        <p:spPr/>
        <p:txBody>
          <a:bodyPr/>
          <a:lstStyle/>
          <a:p>
            <a:r>
              <a:rPr lang="en-US" dirty="0" smtClean="0"/>
              <a:t>Policy Structure</a:t>
            </a:r>
            <a:endParaRPr lang="en-US" dirty="0"/>
          </a:p>
        </p:txBody>
      </p:sp>
      <p:sp>
        <p:nvSpPr>
          <p:cNvPr id="4" name="Slide Number Placeholder 3"/>
          <p:cNvSpPr>
            <a:spLocks noGrp="1"/>
          </p:cNvSpPr>
          <p:nvPr>
            <p:ph type="sldNum" sz="quarter" idx="2"/>
          </p:nvPr>
        </p:nvSpPr>
        <p:spPr/>
        <p:txBody>
          <a:bodyPr/>
          <a:lstStyle/>
          <a:p>
            <a:pPr lvl="0"/>
            <a:fld id="{86CB4B4D-7CA3-9044-876B-883B54F8677D}" type="slidenum">
              <a:rPr lang="en-US" smtClean="0"/>
              <a:t>21</a:t>
            </a:fld>
            <a:endParaRPr lang="en-US" dirty="0"/>
          </a:p>
        </p:txBody>
      </p:sp>
    </p:spTree>
    <p:extLst>
      <p:ext uri="{BB962C8B-B14F-4D97-AF65-F5344CB8AC3E}">
        <p14:creationId xmlns:p14="http://schemas.microsoft.com/office/powerpoint/2010/main" val="3055991304"/>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342900" lvl="2" indent="-342900">
              <a:buClrTx/>
              <a:buSzTx/>
              <a:buFont typeface="Arial" panose="020B0604020202020204" pitchFamily="34" charset="0"/>
              <a:buChar char="•"/>
            </a:pPr>
            <a:r>
              <a:rPr lang="en-US" sz="2000" dirty="0"/>
              <a:t>Which partners will be most impacted by the development of a career pathways system in this industry (positively and negatively)?</a:t>
            </a:r>
          </a:p>
          <a:p>
            <a:pPr marL="342900" lvl="2" indent="-342900">
              <a:buClrTx/>
              <a:buSzTx/>
              <a:buFont typeface="Arial" panose="020B0604020202020204" pitchFamily="34" charset="0"/>
              <a:buChar char="•"/>
            </a:pPr>
            <a:r>
              <a:rPr lang="en-US" sz="2000" dirty="0"/>
              <a:t>How can we engage partners in a meaningful way that supports their overall goals and objectives? </a:t>
            </a:r>
          </a:p>
          <a:p>
            <a:pPr marL="342900" lvl="2" indent="-342900">
              <a:buClrTx/>
              <a:buSzTx/>
              <a:buFont typeface="Arial" panose="020B0604020202020204" pitchFamily="34" charset="0"/>
              <a:buChar char="•"/>
            </a:pPr>
            <a:r>
              <a:rPr lang="en-US" sz="2000" dirty="0"/>
              <a:t>What factors might dissuade different partners in engaging in the development of a career pathways system for this industry? </a:t>
            </a:r>
          </a:p>
          <a:p>
            <a:pPr marL="342900" lvl="2" indent="-342900">
              <a:buClrTx/>
              <a:buSzTx/>
              <a:buFont typeface="Arial" panose="020B0604020202020204" pitchFamily="34" charset="0"/>
              <a:buChar char="•"/>
            </a:pPr>
            <a:r>
              <a:rPr lang="en-US" sz="2000" dirty="0"/>
              <a:t>What incentives (monetary and nonmonetary) can be considered to promote partner engagement? </a:t>
            </a:r>
          </a:p>
          <a:p>
            <a:pPr marL="342900" lvl="2" indent="-342900">
              <a:buClrTx/>
              <a:buSzTx/>
              <a:buFont typeface="Arial" panose="020B0604020202020204" pitchFamily="34" charset="0"/>
              <a:buChar char="•"/>
            </a:pPr>
            <a:r>
              <a:rPr lang="en-US" sz="2000" dirty="0"/>
              <a:t>What information do different partners need to know about this career pathways system? When do they need this information?</a:t>
            </a:r>
          </a:p>
        </p:txBody>
      </p:sp>
      <p:sp>
        <p:nvSpPr>
          <p:cNvPr id="3" name="Title 2"/>
          <p:cNvSpPr>
            <a:spLocks noGrp="1"/>
          </p:cNvSpPr>
          <p:nvPr>
            <p:ph type="title"/>
          </p:nvPr>
        </p:nvSpPr>
        <p:spPr/>
        <p:txBody>
          <a:bodyPr>
            <a:noAutofit/>
          </a:bodyPr>
          <a:lstStyle/>
          <a:p>
            <a:r>
              <a:rPr lang="en-US" sz="3800" dirty="0" smtClean="0"/>
              <a:t>Engaging Partners (Employers, Local Education Agencies, Funders, Trade Unions)</a:t>
            </a:r>
            <a:endParaRPr lang="en-US" sz="3800" dirty="0"/>
          </a:p>
        </p:txBody>
      </p:sp>
      <p:sp>
        <p:nvSpPr>
          <p:cNvPr id="4" name="Slide Number Placeholder 3"/>
          <p:cNvSpPr>
            <a:spLocks noGrp="1"/>
          </p:cNvSpPr>
          <p:nvPr>
            <p:ph type="sldNum" sz="quarter" idx="2"/>
          </p:nvPr>
        </p:nvSpPr>
        <p:spPr/>
        <p:txBody>
          <a:bodyPr/>
          <a:lstStyle/>
          <a:p>
            <a:pPr lvl="0"/>
            <a:fld id="{86CB4B4D-7CA3-9044-876B-883B54F8677D}" type="slidenum">
              <a:rPr lang="en-US" smtClean="0"/>
              <a:t>22</a:t>
            </a:fld>
            <a:endParaRPr lang="en-US" dirty="0"/>
          </a:p>
        </p:txBody>
      </p:sp>
    </p:spTree>
    <p:extLst>
      <p:ext uri="{BB962C8B-B14F-4D97-AF65-F5344CB8AC3E}">
        <p14:creationId xmlns:p14="http://schemas.microsoft.com/office/powerpoint/2010/main" val="2549247701"/>
      </p:ext>
    </p:extLst>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Select a </a:t>
            </a:r>
            <a:r>
              <a:rPr lang="en-US" dirty="0"/>
              <a:t>Career Pathways System </a:t>
            </a:r>
            <a:r>
              <a:rPr lang="en-US" dirty="0" smtClean="0"/>
              <a:t>Industry of Focus</a:t>
            </a:r>
            <a:endParaRPr lang="en-US" dirty="0"/>
          </a:p>
        </p:txBody>
      </p:sp>
      <p:sp>
        <p:nvSpPr>
          <p:cNvPr id="4" name="Slide Number Placeholder 3"/>
          <p:cNvSpPr>
            <a:spLocks noGrp="1"/>
          </p:cNvSpPr>
          <p:nvPr>
            <p:ph type="sldNum" sz="quarter" idx="2"/>
          </p:nvPr>
        </p:nvSpPr>
        <p:spPr/>
        <p:txBody>
          <a:bodyPr/>
          <a:lstStyle/>
          <a:p>
            <a:pPr lvl="0"/>
            <a:fld id="{86CB4B4D-7CA3-9044-876B-883B54F8677D}" type="slidenum">
              <a:rPr lang="en-US" smtClean="0"/>
              <a:t>23</a:t>
            </a:fld>
            <a:endParaRPr lang="en-US" dirty="0"/>
          </a:p>
        </p:txBody>
      </p:sp>
    </p:spTree>
    <p:extLst>
      <p:ext uri="{BB962C8B-B14F-4D97-AF65-F5344CB8AC3E}">
        <p14:creationId xmlns:p14="http://schemas.microsoft.com/office/powerpoint/2010/main" val="1556062244"/>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342900" indent="-342900">
              <a:buClrTx/>
              <a:buSzTx/>
              <a:buFont typeface="Arial" panose="020B0604020202020204" pitchFamily="34" charset="0"/>
              <a:buChar char="•"/>
            </a:pPr>
            <a:r>
              <a:rPr lang="en-US" dirty="0"/>
              <a:t>Vote on the industry of focus using the sticky dot. Vote which industry: </a:t>
            </a:r>
          </a:p>
          <a:p>
            <a:pPr marL="731520" lvl="1" indent="-342900">
              <a:buClrTx/>
              <a:buSzTx/>
              <a:buFont typeface="Times New Roman" panose="02020603050405020304" pitchFamily="18" charset="0"/>
              <a:buChar char="–"/>
            </a:pPr>
            <a:r>
              <a:rPr lang="en-US" sz="2000" dirty="0"/>
              <a:t>Most aligns with workforce needs versus those that align the least.</a:t>
            </a:r>
          </a:p>
          <a:p>
            <a:pPr marL="731520" lvl="1" indent="-342900">
              <a:buClrTx/>
              <a:buSzTx/>
              <a:buFont typeface="Times New Roman" panose="02020603050405020304" pitchFamily="18" charset="0"/>
              <a:buChar char="–"/>
            </a:pPr>
            <a:r>
              <a:rPr lang="en-US" sz="2000" dirty="0"/>
              <a:t>Best leverages existing associations and business leaders in the development versus those with the least existing leverage.</a:t>
            </a:r>
          </a:p>
          <a:p>
            <a:pPr marL="731520" lvl="1" indent="-342900">
              <a:buClrTx/>
              <a:buSzTx/>
              <a:buFont typeface="Times New Roman" panose="02020603050405020304" pitchFamily="18" charset="0"/>
              <a:buChar char="–"/>
            </a:pPr>
            <a:r>
              <a:rPr lang="en-US" sz="2000" dirty="0"/>
              <a:t>Will most likely result in gainful employment versus pathway(s) that would likely have the least gainful employment. </a:t>
            </a:r>
          </a:p>
          <a:p>
            <a:pPr marL="342900" indent="-342900">
              <a:buClrTx/>
              <a:buSzTx/>
              <a:buFont typeface="Arial" panose="020B0604020202020204" pitchFamily="34" charset="0"/>
              <a:buChar char="•"/>
            </a:pPr>
            <a:r>
              <a:rPr lang="en-US" dirty="0"/>
              <a:t>Make the case for your industry.</a:t>
            </a:r>
          </a:p>
          <a:p>
            <a:pPr marL="342900" indent="-342900">
              <a:buClrTx/>
              <a:buSzTx/>
              <a:buFont typeface="Arial" panose="020B0604020202020204" pitchFamily="34" charset="0"/>
              <a:buChar char="•"/>
            </a:pPr>
            <a:r>
              <a:rPr lang="en-US" dirty="0"/>
              <a:t>Place your final vote.</a:t>
            </a:r>
          </a:p>
        </p:txBody>
      </p:sp>
      <p:sp>
        <p:nvSpPr>
          <p:cNvPr id="3" name="Title 2"/>
          <p:cNvSpPr>
            <a:spLocks noGrp="1"/>
          </p:cNvSpPr>
          <p:nvPr>
            <p:ph type="title"/>
          </p:nvPr>
        </p:nvSpPr>
        <p:spPr/>
        <p:txBody>
          <a:bodyPr/>
          <a:lstStyle/>
          <a:p>
            <a:r>
              <a:rPr lang="en-US" dirty="0" smtClean="0"/>
              <a:t>Group Activity: Vote on the Industry of Focus</a:t>
            </a:r>
            <a:endParaRPr lang="en-US" dirty="0"/>
          </a:p>
        </p:txBody>
      </p:sp>
      <p:sp>
        <p:nvSpPr>
          <p:cNvPr id="4" name="Slide Number Placeholder 3"/>
          <p:cNvSpPr>
            <a:spLocks noGrp="1"/>
          </p:cNvSpPr>
          <p:nvPr>
            <p:ph type="sldNum" sz="quarter" idx="2"/>
          </p:nvPr>
        </p:nvSpPr>
        <p:spPr/>
        <p:txBody>
          <a:bodyPr/>
          <a:lstStyle/>
          <a:p>
            <a:pPr lvl="0"/>
            <a:fld id="{86CB4B4D-7CA3-9044-876B-883B54F8677D}" type="slidenum">
              <a:rPr lang="en-US" smtClean="0"/>
              <a:t>24</a:t>
            </a:fld>
            <a:endParaRPr lang="en-US" dirty="0"/>
          </a:p>
        </p:txBody>
      </p:sp>
    </p:spTree>
    <p:extLst>
      <p:ext uri="{BB962C8B-B14F-4D97-AF65-F5344CB8AC3E}">
        <p14:creationId xmlns:p14="http://schemas.microsoft.com/office/powerpoint/2010/main" val="77977133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342900" lvl="0" indent="-342900">
              <a:buClrTx/>
              <a:buSzTx/>
              <a:buFont typeface="Arial" panose="020B0604020202020204" pitchFamily="34" charset="0"/>
              <a:buChar char="•"/>
            </a:pPr>
            <a:r>
              <a:rPr lang="en-US" dirty="0"/>
              <a:t>List potential career options within the industry. </a:t>
            </a:r>
          </a:p>
          <a:p>
            <a:pPr marL="342900" lvl="0" indent="-342900">
              <a:buClrTx/>
              <a:buSzTx/>
              <a:buFont typeface="Arial" panose="020B0604020202020204" pitchFamily="34" charset="0"/>
              <a:buChar char="•"/>
            </a:pPr>
            <a:r>
              <a:rPr lang="en-US" dirty="0"/>
              <a:t>Develop the course sequence.</a:t>
            </a:r>
          </a:p>
          <a:p>
            <a:pPr marL="342900" lvl="0" indent="-342900">
              <a:buClrTx/>
              <a:buSzTx/>
              <a:buFont typeface="Arial" panose="020B0604020202020204" pitchFamily="34" charset="0"/>
              <a:buChar char="•"/>
            </a:pPr>
            <a:r>
              <a:rPr lang="en-US" dirty="0"/>
              <a:t>Identify work-based opportunities. </a:t>
            </a:r>
          </a:p>
          <a:p>
            <a:pPr marL="342900" lvl="0" indent="-342900">
              <a:buClrTx/>
              <a:buSzTx/>
              <a:buFont typeface="Arial" panose="020B0604020202020204" pitchFamily="34" charset="0"/>
              <a:buChar char="•"/>
            </a:pPr>
            <a:r>
              <a:rPr lang="en-US" dirty="0"/>
              <a:t>List postsecondary options.</a:t>
            </a:r>
          </a:p>
        </p:txBody>
      </p:sp>
      <p:sp>
        <p:nvSpPr>
          <p:cNvPr id="3" name="Title 2"/>
          <p:cNvSpPr>
            <a:spLocks noGrp="1"/>
          </p:cNvSpPr>
          <p:nvPr>
            <p:ph type="title"/>
          </p:nvPr>
        </p:nvSpPr>
        <p:spPr/>
        <p:txBody>
          <a:bodyPr/>
          <a:lstStyle/>
          <a:p>
            <a:r>
              <a:rPr lang="en-US" dirty="0" smtClean="0"/>
              <a:t>Develop Industry Career Pathways System Framework</a:t>
            </a:r>
            <a:endParaRPr lang="en-US" dirty="0"/>
          </a:p>
        </p:txBody>
      </p:sp>
      <p:sp>
        <p:nvSpPr>
          <p:cNvPr id="4" name="Slide Number Placeholder 3"/>
          <p:cNvSpPr>
            <a:spLocks noGrp="1"/>
          </p:cNvSpPr>
          <p:nvPr>
            <p:ph type="sldNum" sz="quarter" idx="2"/>
          </p:nvPr>
        </p:nvSpPr>
        <p:spPr/>
        <p:txBody>
          <a:bodyPr/>
          <a:lstStyle/>
          <a:p>
            <a:pPr lvl="0"/>
            <a:fld id="{86CB4B4D-7CA3-9044-876B-883B54F8677D}" type="slidenum">
              <a:rPr lang="en-US" smtClean="0"/>
              <a:t>25</a:t>
            </a:fld>
            <a:endParaRPr lang="en-US" dirty="0"/>
          </a:p>
        </p:txBody>
      </p:sp>
    </p:spTree>
    <p:extLst>
      <p:ext uri="{BB962C8B-B14F-4D97-AF65-F5344CB8AC3E}">
        <p14:creationId xmlns:p14="http://schemas.microsoft.com/office/powerpoint/2010/main" val="114466654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Industry of Focus:___________________________</a:t>
            </a:r>
          </a:p>
          <a:p>
            <a:r>
              <a:rPr lang="en-US" dirty="0" smtClean="0"/>
              <a:t>Career Options: </a:t>
            </a:r>
          </a:p>
          <a:p>
            <a:endParaRPr lang="en-US" dirty="0" smtClean="0"/>
          </a:p>
          <a:p>
            <a:endParaRPr lang="en-US" dirty="0" smtClean="0"/>
          </a:p>
          <a:p>
            <a:r>
              <a:rPr lang="en-US" dirty="0" smtClean="0"/>
              <a:t>Course Sequencing:</a:t>
            </a:r>
          </a:p>
          <a:p>
            <a:endParaRPr lang="en-US" dirty="0"/>
          </a:p>
        </p:txBody>
      </p:sp>
      <p:sp>
        <p:nvSpPr>
          <p:cNvPr id="3" name="Title 2"/>
          <p:cNvSpPr>
            <a:spLocks noGrp="1"/>
          </p:cNvSpPr>
          <p:nvPr>
            <p:ph type="title"/>
          </p:nvPr>
        </p:nvSpPr>
        <p:spPr/>
        <p:txBody>
          <a:bodyPr/>
          <a:lstStyle/>
          <a:p>
            <a:r>
              <a:rPr lang="en-US" dirty="0" smtClean="0"/>
              <a:t>Complete the Career Pathways Framework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123667849"/>
              </p:ext>
            </p:extLst>
          </p:nvPr>
        </p:nvGraphicFramePr>
        <p:xfrm>
          <a:off x="776868" y="2924716"/>
          <a:ext cx="6962078" cy="476405"/>
        </p:xfrm>
        <a:graphic>
          <a:graphicData uri="http://schemas.openxmlformats.org/drawingml/2006/table">
            <a:tbl>
              <a:tblPr firstRow="1" bandRow="1">
                <a:tableStyleId>{5940675A-B579-460E-94D1-54222C63F5DA}</a:tableStyleId>
              </a:tblPr>
              <a:tblGrid>
                <a:gridCol w="6962078"/>
              </a:tblGrid>
              <a:tr h="476405">
                <a:tc>
                  <a:txBody>
                    <a:bodyPr/>
                    <a:lstStyle/>
                    <a:p>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889909472"/>
              </p:ext>
            </p:extLst>
          </p:nvPr>
        </p:nvGraphicFramePr>
        <p:xfrm>
          <a:off x="776868" y="4270024"/>
          <a:ext cx="3211552" cy="1371600"/>
        </p:xfrm>
        <a:graphic>
          <a:graphicData uri="http://schemas.openxmlformats.org/drawingml/2006/table">
            <a:tbl>
              <a:tblPr firstRow="1" bandRow="1">
                <a:tableStyleId>{5940675A-B579-460E-94D1-54222C63F5DA}</a:tableStyleId>
              </a:tblPr>
              <a:tblGrid>
                <a:gridCol w="836343"/>
                <a:gridCol w="780586"/>
                <a:gridCol w="802887"/>
                <a:gridCol w="791736"/>
              </a:tblGrid>
              <a:tr h="370840">
                <a:tc>
                  <a:txBody>
                    <a:bodyPr/>
                    <a:lstStyle/>
                    <a:p>
                      <a:pPr algn="l"/>
                      <a:r>
                        <a:rPr lang="en-US" baseline="0" dirty="0" smtClean="0"/>
                        <a:t>9th Grade</a:t>
                      </a:r>
                      <a:endParaRPr lang="en-US" baseline="0" dirty="0"/>
                    </a:p>
                  </a:txBody>
                  <a:tcPr/>
                </a:tc>
                <a:tc>
                  <a:txBody>
                    <a:bodyPr/>
                    <a:lstStyle/>
                    <a:p>
                      <a:pPr algn="l"/>
                      <a:r>
                        <a:rPr lang="en-US" baseline="0" dirty="0" smtClean="0"/>
                        <a:t>10th Grade</a:t>
                      </a:r>
                      <a:endParaRPr lang="en-US" baseline="0" dirty="0"/>
                    </a:p>
                  </a:txBody>
                  <a:tcPr/>
                </a:tc>
                <a:tc>
                  <a:txBody>
                    <a:bodyPr/>
                    <a:lstStyle/>
                    <a:p>
                      <a:pPr algn="l"/>
                      <a:r>
                        <a:rPr lang="en-US" baseline="0" dirty="0" smtClean="0"/>
                        <a:t>11th Grade</a:t>
                      </a:r>
                      <a:endParaRPr lang="en-US" baseline="0" dirty="0"/>
                    </a:p>
                  </a:txBody>
                  <a:tcPr/>
                </a:tc>
                <a:tc>
                  <a:txBody>
                    <a:bodyPr/>
                    <a:lstStyle/>
                    <a:p>
                      <a:pPr algn="l"/>
                      <a:r>
                        <a:rPr lang="en-US" baseline="0" dirty="0" smtClean="0"/>
                        <a:t>12th Grade</a:t>
                      </a:r>
                      <a:endParaRPr lang="en-US" baseline="0" dirty="0"/>
                    </a:p>
                  </a:txBody>
                  <a:tcPr/>
                </a:tc>
              </a:tr>
              <a:tr h="12192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12192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12192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12192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6" name="Slide Number Placeholder 5"/>
          <p:cNvSpPr>
            <a:spLocks noGrp="1"/>
          </p:cNvSpPr>
          <p:nvPr>
            <p:ph type="sldNum" sz="quarter" idx="2"/>
          </p:nvPr>
        </p:nvSpPr>
        <p:spPr/>
        <p:txBody>
          <a:bodyPr/>
          <a:lstStyle/>
          <a:p>
            <a:pPr lvl="0"/>
            <a:fld id="{86CB4B4D-7CA3-9044-876B-883B54F8677D}" type="slidenum">
              <a:rPr lang="en-US" smtClean="0"/>
              <a:t>26</a:t>
            </a:fld>
            <a:endParaRPr lang="en-US" dirty="0"/>
          </a:p>
        </p:txBody>
      </p:sp>
    </p:spTree>
    <p:extLst>
      <p:ext uri="{BB962C8B-B14F-4D97-AF65-F5344CB8AC3E}">
        <p14:creationId xmlns:p14="http://schemas.microsoft.com/office/powerpoint/2010/main" val="1917223330"/>
      </p:ext>
    </p:extLst>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Work-Based Opportunity and Postsecondary Options</a:t>
            </a:r>
            <a:endParaRPr lang="en-US" dirty="0"/>
          </a:p>
        </p:txBody>
      </p:sp>
      <p:sp>
        <p:nvSpPr>
          <p:cNvPr id="3" name="Title 2"/>
          <p:cNvSpPr>
            <a:spLocks noGrp="1"/>
          </p:cNvSpPr>
          <p:nvPr>
            <p:ph type="title"/>
          </p:nvPr>
        </p:nvSpPr>
        <p:spPr/>
        <p:txBody>
          <a:bodyPr/>
          <a:lstStyle/>
          <a:p>
            <a:r>
              <a:rPr lang="en-US" dirty="0"/>
              <a:t>Complete the Career Pathways Framework </a:t>
            </a:r>
          </a:p>
        </p:txBody>
      </p:sp>
      <p:graphicFrame>
        <p:nvGraphicFramePr>
          <p:cNvPr id="4" name="Table 3"/>
          <p:cNvGraphicFramePr>
            <a:graphicFrameLocks noGrp="1"/>
          </p:cNvGraphicFramePr>
          <p:nvPr>
            <p:extLst>
              <p:ext uri="{D42A27DB-BD31-4B8C-83A1-F6EECF244321}">
                <p14:modId xmlns:p14="http://schemas.microsoft.com/office/powerpoint/2010/main" val="472214534"/>
              </p:ext>
            </p:extLst>
          </p:nvPr>
        </p:nvGraphicFramePr>
        <p:xfrm>
          <a:off x="966439" y="2880112"/>
          <a:ext cx="6096000" cy="2550160"/>
        </p:xfrm>
        <a:graphic>
          <a:graphicData uri="http://schemas.openxmlformats.org/drawingml/2006/table">
            <a:tbl>
              <a:tblPr firstRow="1" bandRow="1">
                <a:tableStyleId>{5940675A-B579-460E-94D1-54222C63F5DA}</a:tableStyleId>
              </a:tblPr>
              <a:tblGrid>
                <a:gridCol w="3048000"/>
                <a:gridCol w="3048000"/>
              </a:tblGrid>
              <a:tr h="370840">
                <a:tc>
                  <a:txBody>
                    <a:bodyPr/>
                    <a:lstStyle/>
                    <a:p>
                      <a:pPr algn="ctr"/>
                      <a:r>
                        <a:rPr lang="en-US" sz="1400" b="1" dirty="0" smtClean="0">
                          <a:solidFill>
                            <a:schemeClr val="tx1"/>
                          </a:solidFill>
                          <a:effectLst/>
                          <a:latin typeface="+mn-lt"/>
                          <a:ea typeface="+mn-ea"/>
                          <a:cs typeface="+mn-cs"/>
                          <a:sym typeface="Arial"/>
                        </a:rPr>
                        <a:t>Work-Based Opportunities</a:t>
                      </a:r>
                      <a:endParaRPr lang="en-US" sz="1400" b="1" dirty="0"/>
                    </a:p>
                  </a:txBody>
                  <a:tcPr/>
                </a:tc>
                <a:tc>
                  <a:txBody>
                    <a:bodyPr/>
                    <a:lstStyle/>
                    <a:p>
                      <a:pPr algn="ctr"/>
                      <a:r>
                        <a:rPr lang="en-US" sz="1400" b="1" dirty="0" smtClean="0">
                          <a:solidFill>
                            <a:schemeClr val="tx1"/>
                          </a:solidFill>
                          <a:effectLst/>
                          <a:latin typeface="+mn-lt"/>
                          <a:ea typeface="+mn-ea"/>
                          <a:cs typeface="+mn-cs"/>
                          <a:sym typeface="Arial"/>
                        </a:rPr>
                        <a:t>Postsecondary Options</a:t>
                      </a:r>
                      <a:endParaRPr lang="en-US" sz="1400" b="1" dirty="0"/>
                    </a:p>
                  </a:txBody>
                  <a:tcPr/>
                </a:tc>
              </a:tr>
              <a:tr h="370840">
                <a:tc>
                  <a:txBody>
                    <a:bodyPr/>
                    <a:lstStyle/>
                    <a:p>
                      <a:pPr algn="l"/>
                      <a:r>
                        <a:rPr lang="en-US" sz="1050" i="1" dirty="0" smtClean="0">
                          <a:solidFill>
                            <a:schemeClr val="tx1"/>
                          </a:solidFill>
                          <a:effectLst/>
                          <a:latin typeface="+mn-lt"/>
                          <a:ea typeface="+mn-ea"/>
                          <a:cs typeface="+mn-cs"/>
                          <a:sym typeface="Arial"/>
                        </a:rPr>
                        <a:t>Example: Job Shadowing, Internship, Apprenticeship, Project-Based Learning</a:t>
                      </a:r>
                      <a:endParaRPr lang="en-US" sz="1050" dirty="0"/>
                    </a:p>
                  </a:txBody>
                  <a:tcPr/>
                </a:tc>
                <a:tc>
                  <a:txBody>
                    <a:bodyPr/>
                    <a:lstStyle/>
                    <a:p>
                      <a:pPr algn="l"/>
                      <a:r>
                        <a:rPr lang="en-US" sz="1050" i="1" dirty="0" smtClean="0">
                          <a:solidFill>
                            <a:schemeClr val="tx1"/>
                          </a:solidFill>
                          <a:effectLst/>
                          <a:latin typeface="+mn-lt"/>
                          <a:ea typeface="+mn-ea"/>
                          <a:cs typeface="+mn-cs"/>
                          <a:sym typeface="Arial"/>
                        </a:rPr>
                        <a:t>Example: Two-Year Program, Four-Year College, Apprenticeships, Certifications, Other</a:t>
                      </a:r>
                      <a:endParaRPr lang="en-US" sz="1050" dirty="0"/>
                    </a:p>
                  </a:txBody>
                  <a:tcPr/>
                </a:tc>
              </a:tr>
              <a:tr h="370840">
                <a:tc>
                  <a: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a:txBody>
                  <a:tcPr/>
                </a:tc>
                <a:tc>
                  <a:txBody>
                    <a:bodyPr/>
                    <a:lstStyle/>
                    <a:p>
                      <a:endParaRPr lang="en-US" dirty="0"/>
                    </a:p>
                  </a:txBody>
                  <a:tcPr/>
                </a:tc>
              </a:tr>
            </a:tbl>
          </a:graphicData>
        </a:graphic>
      </p:graphicFrame>
      <p:sp>
        <p:nvSpPr>
          <p:cNvPr id="5" name="Slide Number Placeholder 4"/>
          <p:cNvSpPr>
            <a:spLocks noGrp="1"/>
          </p:cNvSpPr>
          <p:nvPr>
            <p:ph type="sldNum" sz="quarter" idx="2"/>
          </p:nvPr>
        </p:nvSpPr>
        <p:spPr/>
        <p:txBody>
          <a:bodyPr/>
          <a:lstStyle/>
          <a:p>
            <a:pPr lvl="0"/>
            <a:fld id="{86CB4B4D-7CA3-9044-876B-883B54F8677D}" type="slidenum">
              <a:rPr lang="en-US" smtClean="0"/>
              <a:t>27</a:t>
            </a:fld>
            <a:endParaRPr lang="en-US" dirty="0"/>
          </a:p>
        </p:txBody>
      </p:sp>
    </p:spTree>
    <p:extLst>
      <p:ext uri="{BB962C8B-B14F-4D97-AF65-F5344CB8AC3E}">
        <p14:creationId xmlns:p14="http://schemas.microsoft.com/office/powerpoint/2010/main" val="2524510312"/>
      </p:ext>
    </p:extLst>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Plan </a:t>
            </a:r>
            <a:r>
              <a:rPr lang="en-US" dirty="0"/>
              <a:t>for Continuous Improvement and </a:t>
            </a:r>
            <a:r>
              <a:rPr lang="en-US" dirty="0" smtClean="0"/>
              <a:t>Sustainability</a:t>
            </a:r>
            <a:endParaRPr lang="en-US" dirty="0"/>
          </a:p>
        </p:txBody>
      </p:sp>
      <p:sp>
        <p:nvSpPr>
          <p:cNvPr id="4" name="Slide Number Placeholder 3"/>
          <p:cNvSpPr>
            <a:spLocks noGrp="1"/>
          </p:cNvSpPr>
          <p:nvPr>
            <p:ph type="sldNum" sz="quarter" idx="2"/>
          </p:nvPr>
        </p:nvSpPr>
        <p:spPr/>
        <p:txBody>
          <a:bodyPr/>
          <a:lstStyle/>
          <a:p>
            <a:pPr lvl="0"/>
            <a:fld id="{86CB4B4D-7CA3-9044-876B-883B54F8677D}" type="slidenum">
              <a:rPr lang="en-US" smtClean="0"/>
              <a:t>28</a:t>
            </a:fld>
            <a:endParaRPr lang="en-US" dirty="0"/>
          </a:p>
        </p:txBody>
      </p:sp>
    </p:spTree>
    <p:extLst>
      <p:ext uri="{BB962C8B-B14F-4D97-AF65-F5344CB8AC3E}">
        <p14:creationId xmlns:p14="http://schemas.microsoft.com/office/powerpoint/2010/main" val="3302632236"/>
      </p:ext>
    </p:extLst>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342900" indent="-342900">
              <a:buClrTx/>
              <a:buSzTx/>
              <a:buFont typeface="Arial" panose="020B0604020202020204" pitchFamily="34" charset="0"/>
              <a:buChar char="•"/>
            </a:pPr>
            <a:r>
              <a:rPr lang="en-US" dirty="0"/>
              <a:t>Referencing the Career Pathways Framework, what information needs to be collected?</a:t>
            </a:r>
          </a:p>
          <a:p>
            <a:pPr marL="342900" indent="-342900">
              <a:buClrTx/>
              <a:buSzTx/>
              <a:buFont typeface="Arial" panose="020B0604020202020204" pitchFamily="34" charset="0"/>
              <a:buChar char="•"/>
            </a:pPr>
            <a:r>
              <a:rPr lang="en-US" dirty="0"/>
              <a:t>For the next meeting, discuss the:</a:t>
            </a:r>
          </a:p>
          <a:p>
            <a:pPr marL="731520" lvl="1" indent="-342900">
              <a:buClrTx/>
              <a:buSzTx/>
              <a:buFont typeface="Times New Roman" panose="02020603050405020304" pitchFamily="18" charset="0"/>
              <a:buChar char="–"/>
            </a:pPr>
            <a:r>
              <a:rPr lang="en-US" dirty="0"/>
              <a:t>Timeline </a:t>
            </a:r>
          </a:p>
          <a:p>
            <a:pPr marL="731520" lvl="1" indent="-342900">
              <a:buClrTx/>
              <a:buSzTx/>
              <a:buFont typeface="Times New Roman" panose="02020603050405020304" pitchFamily="18" charset="0"/>
              <a:buChar char="–"/>
            </a:pPr>
            <a:r>
              <a:rPr lang="en-US" dirty="0"/>
              <a:t>Key milestones </a:t>
            </a:r>
          </a:p>
          <a:p>
            <a:pPr marL="731520" lvl="1" indent="-342900">
              <a:buClrTx/>
              <a:buSzTx/>
              <a:buFont typeface="Times New Roman" panose="02020603050405020304" pitchFamily="18" charset="0"/>
              <a:buChar char="–"/>
            </a:pPr>
            <a:r>
              <a:rPr lang="en-US" dirty="0"/>
              <a:t>Resources </a:t>
            </a:r>
          </a:p>
          <a:p>
            <a:pPr marL="731520" lvl="1" indent="-342900">
              <a:buClrTx/>
              <a:buSzTx/>
              <a:buFont typeface="Times New Roman" panose="02020603050405020304" pitchFamily="18" charset="0"/>
              <a:buChar char="–"/>
            </a:pPr>
            <a:r>
              <a:rPr lang="en-US" dirty="0"/>
              <a:t>Outcome data</a:t>
            </a:r>
            <a:r>
              <a:rPr lang="en-US" sz="2200" dirty="0" smtClean="0"/>
              <a:t> </a:t>
            </a:r>
          </a:p>
        </p:txBody>
      </p:sp>
      <p:sp>
        <p:nvSpPr>
          <p:cNvPr id="3" name="Title 2"/>
          <p:cNvSpPr>
            <a:spLocks noGrp="1"/>
          </p:cNvSpPr>
          <p:nvPr>
            <p:ph type="title"/>
          </p:nvPr>
        </p:nvSpPr>
        <p:spPr/>
        <p:txBody>
          <a:bodyPr/>
          <a:lstStyle/>
          <a:p>
            <a:r>
              <a:rPr lang="en-US" dirty="0" smtClean="0"/>
              <a:t>Continuous Improvement and Sustainability</a:t>
            </a:r>
            <a:endParaRPr lang="en-US" dirty="0"/>
          </a:p>
        </p:txBody>
      </p:sp>
      <p:sp>
        <p:nvSpPr>
          <p:cNvPr id="4" name="Slide Number Placeholder 3"/>
          <p:cNvSpPr>
            <a:spLocks noGrp="1"/>
          </p:cNvSpPr>
          <p:nvPr>
            <p:ph type="sldNum" sz="quarter" idx="2"/>
          </p:nvPr>
        </p:nvSpPr>
        <p:spPr/>
        <p:txBody>
          <a:bodyPr/>
          <a:lstStyle/>
          <a:p>
            <a:pPr lvl="0"/>
            <a:fld id="{86CB4B4D-7CA3-9044-876B-883B54F8677D}" type="slidenum">
              <a:rPr lang="en-US" smtClean="0"/>
              <a:t>29</a:t>
            </a:fld>
            <a:endParaRPr lang="en-US" dirty="0"/>
          </a:p>
        </p:txBody>
      </p:sp>
    </p:spTree>
    <p:extLst>
      <p:ext uri="{BB962C8B-B14F-4D97-AF65-F5344CB8AC3E}">
        <p14:creationId xmlns:p14="http://schemas.microsoft.com/office/powerpoint/2010/main" val="3673306335"/>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342900" indent="-342900">
              <a:buClrTx/>
              <a:buSzTx/>
              <a:buFont typeface="Arial" panose="020B0604020202020204" pitchFamily="34" charset="0"/>
              <a:buChar char="•"/>
            </a:pPr>
            <a:r>
              <a:rPr lang="en-US" dirty="0"/>
              <a:t>Welcome and Introductions</a:t>
            </a:r>
          </a:p>
          <a:p>
            <a:pPr marL="342900" indent="-342900">
              <a:buClrTx/>
              <a:buSzTx/>
              <a:buFont typeface="Arial" panose="020B0604020202020204" pitchFamily="34" charset="0"/>
              <a:buChar char="•"/>
            </a:pPr>
            <a:r>
              <a:rPr lang="en-US" dirty="0"/>
              <a:t>Develop a Career Pathways System Framework</a:t>
            </a:r>
          </a:p>
          <a:p>
            <a:pPr marL="342900" indent="-342900">
              <a:buClrTx/>
              <a:buSzTx/>
              <a:buFont typeface="Arial" panose="020B0604020202020204" pitchFamily="34" charset="0"/>
              <a:buChar char="•"/>
            </a:pPr>
            <a:r>
              <a:rPr lang="en-US" dirty="0"/>
              <a:t>Gain an Understanding of the Key Knowledge, Skills, Competencies, and Dispositions Needed for Each Industry</a:t>
            </a:r>
          </a:p>
          <a:p>
            <a:pPr marL="342900" indent="-342900">
              <a:buClrTx/>
              <a:buSzTx/>
              <a:buFont typeface="Arial" panose="020B0604020202020204" pitchFamily="34" charset="0"/>
              <a:buChar char="•"/>
            </a:pPr>
            <a:r>
              <a:rPr lang="en-US" dirty="0"/>
              <a:t>Interpret Career Pathways System Data </a:t>
            </a:r>
          </a:p>
          <a:p>
            <a:pPr marL="342900" indent="-342900">
              <a:buClrTx/>
              <a:buSzTx/>
              <a:buFont typeface="Arial" panose="020B0604020202020204" pitchFamily="34" charset="0"/>
              <a:buChar char="•"/>
            </a:pPr>
            <a:r>
              <a:rPr lang="en-US" dirty="0"/>
              <a:t>Create a Career Pathways System Framework</a:t>
            </a:r>
          </a:p>
          <a:p>
            <a:pPr marL="342900" indent="-342900">
              <a:buClrTx/>
              <a:buSzTx/>
              <a:buFont typeface="Arial" panose="020B0604020202020204" pitchFamily="34" charset="0"/>
              <a:buChar char="•"/>
            </a:pPr>
            <a:r>
              <a:rPr lang="en-US" dirty="0"/>
              <a:t>Plan for Continuous Improvement and </a:t>
            </a:r>
            <a:r>
              <a:rPr lang="en-US" dirty="0" smtClean="0"/>
              <a:t>Sustainability</a:t>
            </a:r>
            <a:endParaRPr lang="en-US" dirty="0"/>
          </a:p>
        </p:txBody>
      </p:sp>
      <p:sp>
        <p:nvSpPr>
          <p:cNvPr id="3" name="Title 2"/>
          <p:cNvSpPr>
            <a:spLocks noGrp="1"/>
          </p:cNvSpPr>
          <p:nvPr>
            <p:ph type="title"/>
          </p:nvPr>
        </p:nvSpPr>
        <p:spPr/>
        <p:txBody>
          <a:bodyPr/>
          <a:lstStyle/>
          <a:p>
            <a:r>
              <a:rPr lang="en-US" dirty="0" smtClean="0"/>
              <a:t>Meeting Agenda</a:t>
            </a:r>
            <a:endParaRPr lang="en-US" dirty="0"/>
          </a:p>
        </p:txBody>
      </p:sp>
      <p:sp>
        <p:nvSpPr>
          <p:cNvPr id="4" name="Slide Number Placeholder 3"/>
          <p:cNvSpPr>
            <a:spLocks noGrp="1"/>
          </p:cNvSpPr>
          <p:nvPr>
            <p:ph type="sldNum" sz="quarter" idx="2"/>
          </p:nvPr>
        </p:nvSpPr>
        <p:spPr/>
        <p:txBody>
          <a:bodyPr/>
          <a:lstStyle/>
          <a:p>
            <a:pPr lvl="0"/>
            <a:fld id="{86CB4B4D-7CA3-9044-876B-883B54F8677D}" type="slidenum">
              <a:rPr lang="en-US" smtClean="0"/>
              <a:t>3</a:t>
            </a:fld>
            <a:endParaRPr lang="en-US" dirty="0"/>
          </a:p>
        </p:txBody>
      </p:sp>
    </p:spTree>
    <p:extLst>
      <p:ext uri="{BB962C8B-B14F-4D97-AF65-F5344CB8AC3E}">
        <p14:creationId xmlns:p14="http://schemas.microsoft.com/office/powerpoint/2010/main" val="1171472106"/>
      </p:ext>
    </p:extLst>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342900" lvl="1" indent="-342900">
              <a:buClrTx/>
              <a:buSzTx/>
              <a:buFont typeface="Arial" panose="020B0604020202020204" pitchFamily="34" charset="0"/>
              <a:buChar char="•"/>
            </a:pPr>
            <a:r>
              <a:rPr lang="en-US" dirty="0"/>
              <a:t>Key milestones—Important milestone activities and target dates. </a:t>
            </a:r>
          </a:p>
          <a:p>
            <a:pPr marL="342900" lvl="1" indent="-342900">
              <a:buClrTx/>
              <a:buSzTx/>
              <a:buFont typeface="Arial" panose="020B0604020202020204" pitchFamily="34" charset="0"/>
              <a:buChar char="•"/>
            </a:pPr>
            <a:r>
              <a:rPr lang="en-US" dirty="0"/>
              <a:t>Timeline—How long this work will take and participants’ commitment to the timeline and their role in the work. </a:t>
            </a:r>
          </a:p>
          <a:p>
            <a:pPr marL="342900" lvl="1" indent="-342900">
              <a:buClrTx/>
              <a:buSzTx/>
              <a:buFont typeface="Arial" panose="020B0604020202020204" pitchFamily="34" charset="0"/>
              <a:buChar char="•"/>
            </a:pPr>
            <a:r>
              <a:rPr lang="en-US" dirty="0"/>
              <a:t>Resources—Resources needed, who or what will provide them, and when in the implementation process they are necessary.</a:t>
            </a:r>
          </a:p>
          <a:p>
            <a:pPr marL="342900" lvl="1" indent="-342900">
              <a:buClrTx/>
              <a:buSzTx/>
              <a:buFont typeface="Arial" panose="020B0604020202020204" pitchFamily="34" charset="0"/>
              <a:buChar char="•"/>
            </a:pPr>
            <a:r>
              <a:rPr lang="en-US" dirty="0"/>
              <a:t>Outcome data—Measures for determining success; short-term and longer term data, data sources, and key contacts for the data. </a:t>
            </a:r>
          </a:p>
        </p:txBody>
      </p:sp>
      <p:sp>
        <p:nvSpPr>
          <p:cNvPr id="3" name="Title 2"/>
          <p:cNvSpPr>
            <a:spLocks noGrp="1"/>
          </p:cNvSpPr>
          <p:nvPr>
            <p:ph type="title"/>
          </p:nvPr>
        </p:nvSpPr>
        <p:spPr/>
        <p:txBody>
          <a:bodyPr/>
          <a:lstStyle/>
          <a:p>
            <a:r>
              <a:rPr lang="en-US" dirty="0" smtClean="0"/>
              <a:t>Continuous Improvement and Sustainability</a:t>
            </a:r>
            <a:endParaRPr lang="en-US" dirty="0"/>
          </a:p>
        </p:txBody>
      </p:sp>
      <p:sp>
        <p:nvSpPr>
          <p:cNvPr id="4" name="Slide Number Placeholder 3"/>
          <p:cNvSpPr>
            <a:spLocks noGrp="1"/>
          </p:cNvSpPr>
          <p:nvPr>
            <p:ph type="sldNum" sz="quarter" idx="2"/>
          </p:nvPr>
        </p:nvSpPr>
        <p:spPr/>
        <p:txBody>
          <a:bodyPr/>
          <a:lstStyle/>
          <a:p>
            <a:pPr lvl="0"/>
            <a:fld id="{86CB4B4D-7CA3-9044-876B-883B54F8677D}" type="slidenum">
              <a:rPr lang="en-US" smtClean="0"/>
              <a:t>30</a:t>
            </a:fld>
            <a:endParaRPr lang="en-US" dirty="0"/>
          </a:p>
        </p:txBody>
      </p:sp>
    </p:spTree>
    <p:extLst>
      <p:ext uri="{BB962C8B-B14F-4D97-AF65-F5344CB8AC3E}">
        <p14:creationId xmlns:p14="http://schemas.microsoft.com/office/powerpoint/2010/main" val="1197810552"/>
      </p:ext>
    </p:extLst>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Group Discussion: Planning Continuous Improvement and Sustainability </a:t>
            </a:r>
            <a:endParaRPr lang="en-US" dirty="0"/>
          </a:p>
        </p:txBody>
      </p:sp>
      <p:pic>
        <p:nvPicPr>
          <p:cNvPr id="5" name="Picture 4" descr="Snipping Tool"/>
          <p:cNvPicPr>
            <a:picLocks noChangeAspect="1"/>
          </p:cNvPicPr>
          <p:nvPr/>
        </p:nvPicPr>
        <p:blipFill rotWithShape="1">
          <a:blip r:embed="rId2">
            <a:extLst>
              <a:ext uri="{28A0092B-C50C-407E-A947-70E740481C1C}">
                <a14:useLocalDpi xmlns:a14="http://schemas.microsoft.com/office/drawing/2010/main" val="0"/>
              </a:ext>
            </a:extLst>
          </a:blip>
          <a:srcRect l="8536" t="20077" r="11736" b="14942"/>
          <a:stretch/>
        </p:blipFill>
        <p:spPr>
          <a:xfrm>
            <a:off x="2270233" y="1991260"/>
            <a:ext cx="5192111" cy="3841981"/>
          </a:xfrm>
          <a:prstGeom prst="rect">
            <a:avLst/>
          </a:prstGeom>
        </p:spPr>
      </p:pic>
      <p:sp>
        <p:nvSpPr>
          <p:cNvPr id="6" name="Slide Number Placeholder 5"/>
          <p:cNvSpPr>
            <a:spLocks noGrp="1"/>
          </p:cNvSpPr>
          <p:nvPr>
            <p:ph type="sldNum" sz="quarter" idx="2"/>
          </p:nvPr>
        </p:nvSpPr>
        <p:spPr/>
        <p:txBody>
          <a:bodyPr/>
          <a:lstStyle/>
          <a:p>
            <a:pPr lvl="0"/>
            <a:fld id="{86CB4B4D-7CA3-9044-876B-883B54F8677D}" type="slidenum">
              <a:rPr lang="en-US" smtClean="0"/>
              <a:t>31</a:t>
            </a:fld>
            <a:endParaRPr lang="en-US" dirty="0"/>
          </a:p>
        </p:txBody>
      </p:sp>
    </p:spTree>
    <p:extLst>
      <p:ext uri="{BB962C8B-B14F-4D97-AF65-F5344CB8AC3E}">
        <p14:creationId xmlns:p14="http://schemas.microsoft.com/office/powerpoint/2010/main" val="1173950993"/>
      </p:ext>
    </p:extLst>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Shape 136"/>
          <p:cNvSpPr>
            <a:spLocks noGrp="1"/>
          </p:cNvSpPr>
          <p:nvPr>
            <p:ph type="body" idx="1"/>
          </p:nvPr>
        </p:nvSpPr>
        <p:spPr>
          <a:prstGeom prst="rect">
            <a:avLst/>
          </a:prstGeom>
        </p:spPr>
        <p:txBody>
          <a:bodyPr lIns="0" tIns="0" rIns="0" bIns="0">
            <a:normAutofit/>
          </a:bodyPr>
          <a:lstStyle/>
          <a:p>
            <a:pPr lvl="0">
              <a:defRPr sz="1800">
                <a:solidFill>
                  <a:srgbClr val="000000"/>
                </a:solidFill>
              </a:defRPr>
            </a:pPr>
            <a:r>
              <a:rPr lang="en-US" dirty="0">
                <a:solidFill>
                  <a:schemeClr val="bg1"/>
                </a:solidFill>
              </a:rPr>
              <a:t>Presenter Name</a:t>
            </a:r>
          </a:p>
          <a:p>
            <a:pPr lvl="0">
              <a:defRPr sz="1800">
                <a:solidFill>
                  <a:srgbClr val="000000"/>
                </a:solidFill>
              </a:defRPr>
            </a:pPr>
            <a:r>
              <a:rPr lang="en-US" dirty="0">
                <a:solidFill>
                  <a:schemeClr val="bg1"/>
                </a:solidFill>
              </a:rPr>
              <a:t>XXX-XXX-XXXX</a:t>
            </a:r>
          </a:p>
          <a:p>
            <a:pPr lvl="0">
              <a:defRPr sz="1800">
                <a:solidFill>
                  <a:srgbClr val="000000"/>
                </a:solidFill>
              </a:defRPr>
            </a:pPr>
            <a:r>
              <a:rPr lang="en-US" dirty="0">
                <a:solidFill>
                  <a:schemeClr val="bg1"/>
                </a:solidFill>
              </a:rPr>
              <a:t>xxxxx@xxxxx</a:t>
            </a:r>
          </a:p>
          <a:p>
            <a:pPr lvl="0">
              <a:defRPr sz="1800">
                <a:solidFill>
                  <a:srgbClr val="000000"/>
                </a:solidFill>
              </a:defRPr>
            </a:pPr>
            <a:endParaRPr lang="en-US" dirty="0">
              <a:solidFill>
                <a:schemeClr val="bg1"/>
              </a:solidFill>
            </a:endParaRPr>
          </a:p>
          <a:p>
            <a:pPr lvl="0">
              <a:defRPr sz="1800">
                <a:solidFill>
                  <a:srgbClr val="000000"/>
                </a:solidFill>
              </a:defRPr>
            </a:pPr>
            <a:r>
              <a:rPr lang="en-US" dirty="0">
                <a:solidFill>
                  <a:schemeClr val="bg1"/>
                </a:solidFill>
              </a:rPr>
              <a:t>Address</a:t>
            </a:r>
          </a:p>
          <a:p>
            <a:pPr lvl="0">
              <a:defRPr sz="1800">
                <a:solidFill>
                  <a:srgbClr val="000000"/>
                </a:solidFill>
              </a:defRPr>
            </a:pPr>
            <a:r>
              <a:rPr lang="en-US" dirty="0">
                <a:solidFill>
                  <a:schemeClr val="bg1"/>
                </a:solidFill>
              </a:rPr>
              <a:t>Phone</a:t>
            </a:r>
          </a:p>
          <a:p>
            <a:pPr lvl="0">
              <a:defRPr sz="1800">
                <a:solidFill>
                  <a:srgbClr val="000000"/>
                </a:solidFill>
              </a:defRPr>
            </a:pPr>
            <a:r>
              <a:rPr lang="en-US" dirty="0">
                <a:solidFill>
                  <a:schemeClr val="bg1"/>
                </a:solidFill>
              </a:rPr>
              <a:t>Website</a:t>
            </a:r>
          </a:p>
        </p:txBody>
      </p:sp>
      <p:sp>
        <p:nvSpPr>
          <p:cNvPr id="137" name="Shape 137"/>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wrap="square">
            <a:normAutofit fontScale="92500" lnSpcReduction="10000"/>
          </a:bodyPr>
          <a:lstStyle/>
          <a:p>
            <a:pPr lvl="0">
              <a:defRPr sz="1800">
                <a:solidFill>
                  <a:srgbClr val="000000"/>
                </a:solidFill>
              </a:defRPr>
            </a:pPr>
            <a:fld id="{86CB4B4D-7CA3-9044-876B-883B54F8677D}" type="slidenum">
              <a:rPr sz="1000">
                <a:solidFill>
                  <a:srgbClr val="254A70"/>
                </a:solidFill>
              </a:rPr>
              <a:t>32</a:t>
            </a:fld>
            <a:endParaRPr sz="1000" dirty="0">
              <a:solidFill>
                <a:srgbClr val="254A70"/>
              </a:solidFill>
            </a:endParaRP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Welcome and Introductions </a:t>
            </a:r>
            <a:endParaRPr lang="en-US" dirty="0"/>
          </a:p>
        </p:txBody>
      </p:sp>
      <p:sp>
        <p:nvSpPr>
          <p:cNvPr id="4" name="Slide Number Placeholder 3"/>
          <p:cNvSpPr>
            <a:spLocks noGrp="1"/>
          </p:cNvSpPr>
          <p:nvPr>
            <p:ph type="sldNum" sz="quarter" idx="2"/>
          </p:nvPr>
        </p:nvSpPr>
        <p:spPr/>
        <p:txBody>
          <a:bodyPr/>
          <a:lstStyle/>
          <a:p>
            <a:pPr lvl="0"/>
            <a:fld id="{86CB4B4D-7CA3-9044-876B-883B54F8677D}" type="slidenum">
              <a:rPr lang="en-US" smtClean="0"/>
              <a:t>4</a:t>
            </a:fld>
            <a:endParaRPr lang="en-US" dirty="0"/>
          </a:p>
        </p:txBody>
      </p:sp>
    </p:spTree>
    <p:extLst>
      <p:ext uri="{BB962C8B-B14F-4D97-AF65-F5344CB8AC3E}">
        <p14:creationId xmlns:p14="http://schemas.microsoft.com/office/powerpoint/2010/main" val="3257201364"/>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Welcome and Introductions</a:t>
            </a:r>
            <a:endParaRPr lang="en-US" dirty="0"/>
          </a:p>
        </p:txBody>
      </p:sp>
      <p:sp>
        <p:nvSpPr>
          <p:cNvPr id="4" name="Slide Number Placeholder 3"/>
          <p:cNvSpPr>
            <a:spLocks noGrp="1"/>
          </p:cNvSpPr>
          <p:nvPr>
            <p:ph type="sldNum" sz="quarter" idx="2"/>
          </p:nvPr>
        </p:nvSpPr>
        <p:spPr/>
        <p:txBody>
          <a:bodyPr/>
          <a:lstStyle/>
          <a:p>
            <a:pPr lvl="0"/>
            <a:fld id="{86CB4B4D-7CA3-9044-876B-883B54F8677D}" type="slidenum">
              <a:rPr lang="en-US" smtClean="0"/>
              <a:t>5</a:t>
            </a:fld>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84789" y="2233914"/>
            <a:ext cx="6493397" cy="3023886"/>
          </a:xfrm>
          <a:prstGeom prst="rect">
            <a:avLst/>
          </a:prstGeom>
        </p:spPr>
      </p:pic>
    </p:spTree>
    <p:extLst>
      <p:ext uri="{BB962C8B-B14F-4D97-AF65-F5344CB8AC3E}">
        <p14:creationId xmlns:p14="http://schemas.microsoft.com/office/powerpoint/2010/main" val="2790143854"/>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137" y="1783820"/>
            <a:ext cx="8430852" cy="2483942"/>
          </a:xfrm>
        </p:spPr>
        <p:txBody>
          <a:bodyPr/>
          <a:lstStyle/>
          <a:p>
            <a:pPr algn="l"/>
            <a:r>
              <a:rPr lang="en-US" spc="-20" dirty="0"/>
              <a:t>Review Completed </a:t>
            </a:r>
            <a:r>
              <a:rPr lang="en-US" spc="-20" dirty="0" smtClean="0"/>
              <a:t>Handout 3A: </a:t>
            </a:r>
            <a:r>
              <a:rPr lang="en-US" dirty="0" smtClean="0"/>
              <a:t>Prioritized Labor Market Gap Analysis Template </a:t>
            </a:r>
            <a:endParaRPr lang="en-US" dirty="0"/>
          </a:p>
        </p:txBody>
      </p:sp>
      <p:sp>
        <p:nvSpPr>
          <p:cNvPr id="4" name="Slide Number Placeholder 3"/>
          <p:cNvSpPr>
            <a:spLocks noGrp="1"/>
          </p:cNvSpPr>
          <p:nvPr>
            <p:ph type="sldNum" sz="quarter" idx="2"/>
          </p:nvPr>
        </p:nvSpPr>
        <p:spPr/>
        <p:txBody>
          <a:bodyPr/>
          <a:lstStyle/>
          <a:p>
            <a:pPr lvl="0"/>
            <a:fld id="{86CB4B4D-7CA3-9044-876B-883B54F8677D}" type="slidenum">
              <a:rPr lang="en-US" smtClean="0"/>
              <a:t>6</a:t>
            </a:fld>
            <a:endParaRPr lang="en-US" dirty="0"/>
          </a:p>
        </p:txBody>
      </p:sp>
    </p:spTree>
    <p:extLst>
      <p:ext uri="{BB962C8B-B14F-4D97-AF65-F5344CB8AC3E}">
        <p14:creationId xmlns:p14="http://schemas.microsoft.com/office/powerpoint/2010/main" val="484797483"/>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342900" indent="-342900">
              <a:buClrTx/>
              <a:buSzTx/>
              <a:buFont typeface="Arial" panose="020B0604020202020204" pitchFamily="34" charset="0"/>
              <a:buChar char="•"/>
            </a:pPr>
            <a:r>
              <a:rPr lang="en-US" dirty="0"/>
              <a:t>Shared prior to this meeting – [reference notes from individual review]</a:t>
            </a:r>
          </a:p>
          <a:p>
            <a:pPr marL="342900" indent="-342900">
              <a:buClrTx/>
              <a:buSzTx/>
              <a:buFont typeface="Arial" panose="020B0604020202020204" pitchFamily="34" charset="0"/>
              <a:buChar char="•"/>
            </a:pPr>
            <a:r>
              <a:rPr lang="en-US" dirty="0"/>
              <a:t>Summary of key points</a:t>
            </a:r>
          </a:p>
          <a:p>
            <a:pPr marL="731520" lvl="1" indent="-342900">
              <a:buClrTx/>
              <a:buSzTx/>
              <a:buFont typeface="Times New Roman" panose="02020603050405020304" pitchFamily="18" charset="0"/>
              <a:buChar char="–"/>
            </a:pPr>
            <a:r>
              <a:rPr lang="en-US" dirty="0"/>
              <a:t>[Key Point 1]</a:t>
            </a:r>
          </a:p>
          <a:p>
            <a:pPr marL="731520" lvl="1" indent="-342900">
              <a:buClrTx/>
              <a:buSzTx/>
              <a:buFont typeface="Times New Roman" panose="02020603050405020304" pitchFamily="18" charset="0"/>
              <a:buChar char="–"/>
            </a:pPr>
            <a:r>
              <a:rPr lang="en-US" dirty="0"/>
              <a:t>[Key Point 2]</a:t>
            </a:r>
          </a:p>
          <a:p>
            <a:pPr marL="731520" lvl="1" indent="-342900">
              <a:buClrTx/>
              <a:buSzTx/>
              <a:buFont typeface="Times New Roman" panose="02020603050405020304" pitchFamily="18" charset="0"/>
              <a:buChar char="–"/>
            </a:pPr>
            <a:r>
              <a:rPr lang="en-US" dirty="0"/>
              <a:t>[Key Point 3]</a:t>
            </a:r>
          </a:p>
          <a:p>
            <a:pPr marL="0" indent="0">
              <a:buNone/>
            </a:pPr>
            <a:endParaRPr lang="en-US" dirty="0" smtClean="0"/>
          </a:p>
        </p:txBody>
      </p:sp>
      <p:sp>
        <p:nvSpPr>
          <p:cNvPr id="3" name="Title 2"/>
          <p:cNvSpPr>
            <a:spLocks noGrp="1"/>
          </p:cNvSpPr>
          <p:nvPr>
            <p:ph type="title"/>
          </p:nvPr>
        </p:nvSpPr>
        <p:spPr/>
        <p:txBody>
          <a:bodyPr/>
          <a:lstStyle/>
          <a:p>
            <a:r>
              <a:rPr lang="en-US" dirty="0" smtClean="0"/>
              <a:t>Handout 3A: Prioritized Labor Market Gap Analysis Template</a:t>
            </a:r>
            <a:endParaRPr lang="en-US" dirty="0"/>
          </a:p>
        </p:txBody>
      </p:sp>
      <p:sp>
        <p:nvSpPr>
          <p:cNvPr id="4" name="Slide Number Placeholder 3"/>
          <p:cNvSpPr>
            <a:spLocks noGrp="1"/>
          </p:cNvSpPr>
          <p:nvPr>
            <p:ph type="sldNum" sz="quarter" idx="2"/>
          </p:nvPr>
        </p:nvSpPr>
        <p:spPr/>
        <p:txBody>
          <a:bodyPr/>
          <a:lstStyle/>
          <a:p>
            <a:pPr lvl="0"/>
            <a:fld id="{86CB4B4D-7CA3-9044-876B-883B54F8677D}" type="slidenum">
              <a:rPr lang="en-US" smtClean="0"/>
              <a:t>7</a:t>
            </a:fld>
            <a:endParaRPr lang="en-US" dirty="0"/>
          </a:p>
        </p:txBody>
      </p:sp>
    </p:spTree>
    <p:extLst>
      <p:ext uri="{BB962C8B-B14F-4D97-AF65-F5344CB8AC3E}">
        <p14:creationId xmlns:p14="http://schemas.microsoft.com/office/powerpoint/2010/main" val="3265817902"/>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342900" indent="-342900">
              <a:buClrTx/>
              <a:buSzTx/>
              <a:buFont typeface="Arial" panose="020B0604020202020204" pitchFamily="34" charset="0"/>
              <a:buChar char="•"/>
            </a:pPr>
            <a:r>
              <a:rPr lang="en-US" dirty="0"/>
              <a:t>What was surprising? </a:t>
            </a:r>
          </a:p>
          <a:p>
            <a:pPr marL="342900" indent="-342900">
              <a:buClrTx/>
              <a:buSzTx/>
              <a:buFont typeface="Arial" panose="020B0604020202020204" pitchFamily="34" charset="0"/>
              <a:buChar char="•"/>
            </a:pPr>
            <a:r>
              <a:rPr lang="en-US" dirty="0"/>
              <a:t>What was expected?</a:t>
            </a:r>
          </a:p>
          <a:p>
            <a:pPr marL="342900" indent="-342900">
              <a:buClrTx/>
              <a:buSzTx/>
              <a:buFont typeface="Arial" panose="020B0604020202020204" pitchFamily="34" charset="0"/>
              <a:buChar char="•"/>
            </a:pPr>
            <a:r>
              <a:rPr lang="en-US" dirty="0"/>
              <a:t>Where would you like more information?</a:t>
            </a:r>
          </a:p>
          <a:p>
            <a:pPr marL="342900" indent="-342900">
              <a:buClrTx/>
              <a:buSzTx/>
              <a:buFont typeface="Arial" panose="020B0604020202020204" pitchFamily="34" charset="0"/>
              <a:buChar char="•"/>
            </a:pPr>
            <a:endParaRPr lang="en-US" dirty="0"/>
          </a:p>
        </p:txBody>
      </p:sp>
      <p:sp>
        <p:nvSpPr>
          <p:cNvPr id="3" name="Title 2"/>
          <p:cNvSpPr>
            <a:spLocks noGrp="1"/>
          </p:cNvSpPr>
          <p:nvPr>
            <p:ph type="title"/>
          </p:nvPr>
        </p:nvSpPr>
        <p:spPr/>
        <p:txBody>
          <a:bodyPr/>
          <a:lstStyle/>
          <a:p>
            <a:r>
              <a:rPr lang="en-US" dirty="0" smtClean="0"/>
              <a:t>Group Discussion: Debrief Prioritized Labor Market List</a:t>
            </a:r>
            <a:endParaRPr lang="en-US" dirty="0"/>
          </a:p>
        </p:txBody>
      </p:sp>
      <p:sp>
        <p:nvSpPr>
          <p:cNvPr id="4" name="Slide Number Placeholder 3"/>
          <p:cNvSpPr>
            <a:spLocks noGrp="1"/>
          </p:cNvSpPr>
          <p:nvPr>
            <p:ph type="sldNum" sz="quarter" idx="2"/>
          </p:nvPr>
        </p:nvSpPr>
        <p:spPr/>
        <p:txBody>
          <a:bodyPr/>
          <a:lstStyle/>
          <a:p>
            <a:pPr lvl="0"/>
            <a:fld id="{86CB4B4D-7CA3-9044-876B-883B54F8677D}" type="slidenum">
              <a:rPr lang="en-US" smtClean="0"/>
              <a:t>8</a:t>
            </a:fld>
            <a:endParaRPr lang="en-US" dirty="0"/>
          </a:p>
        </p:txBody>
      </p:sp>
    </p:spTree>
    <p:extLst>
      <p:ext uri="{BB962C8B-B14F-4D97-AF65-F5344CB8AC3E}">
        <p14:creationId xmlns:p14="http://schemas.microsoft.com/office/powerpoint/2010/main" val="3560822475"/>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342900" indent="-342900">
              <a:buClrTx/>
              <a:buSzTx/>
              <a:buFont typeface="Arial" panose="020B0604020202020204" pitchFamily="34" charset="0"/>
              <a:buChar char="•"/>
            </a:pPr>
            <a:r>
              <a:rPr lang="en-US" dirty="0"/>
              <a:t>For the industries selected, what are some of the expected knowledge, skills, competencies, and dispositions needed?</a:t>
            </a:r>
          </a:p>
          <a:p>
            <a:pPr marL="342900" indent="-342900">
              <a:buClrTx/>
              <a:buSzTx/>
              <a:buFont typeface="Arial" panose="020B0604020202020204" pitchFamily="34" charset="0"/>
              <a:buChar char="•"/>
            </a:pPr>
            <a:r>
              <a:rPr lang="en-US" dirty="0" smtClean="0"/>
              <a:t>What </a:t>
            </a:r>
            <a:r>
              <a:rPr lang="en-US" dirty="0"/>
              <a:t>might a course sequence look like given the knowledge, skills, competencies, and dispositions needed?  </a:t>
            </a:r>
          </a:p>
        </p:txBody>
      </p:sp>
      <p:sp>
        <p:nvSpPr>
          <p:cNvPr id="3" name="Title 2"/>
          <p:cNvSpPr>
            <a:spLocks noGrp="1"/>
          </p:cNvSpPr>
          <p:nvPr>
            <p:ph type="title"/>
          </p:nvPr>
        </p:nvSpPr>
        <p:spPr/>
        <p:txBody>
          <a:bodyPr/>
          <a:lstStyle/>
          <a:p>
            <a:r>
              <a:rPr lang="en-US" dirty="0" smtClean="0"/>
              <a:t>Group Discussion: Prioritized List Brainstorming</a:t>
            </a:r>
            <a:endParaRPr lang="en-US" dirty="0"/>
          </a:p>
        </p:txBody>
      </p:sp>
      <p:sp>
        <p:nvSpPr>
          <p:cNvPr id="4" name="Slide Number Placeholder 3"/>
          <p:cNvSpPr>
            <a:spLocks noGrp="1"/>
          </p:cNvSpPr>
          <p:nvPr>
            <p:ph type="sldNum" sz="quarter" idx="2"/>
          </p:nvPr>
        </p:nvSpPr>
        <p:spPr/>
        <p:txBody>
          <a:bodyPr/>
          <a:lstStyle/>
          <a:p>
            <a:pPr lvl="0"/>
            <a:fld id="{86CB4B4D-7CA3-9044-876B-883B54F8677D}" type="slidenum">
              <a:rPr lang="en-US" smtClean="0"/>
              <a:t>9</a:t>
            </a:fld>
            <a:endParaRPr lang="en-US" dirty="0"/>
          </a:p>
        </p:txBody>
      </p:sp>
    </p:spTree>
    <p:extLst>
      <p:ext uri="{BB962C8B-B14F-4D97-AF65-F5344CB8AC3E}">
        <p14:creationId xmlns:p14="http://schemas.microsoft.com/office/powerpoint/2010/main" val="145870388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B76A0"/>
      </a:accent1>
      <a:accent2>
        <a:srgbClr val="A74D15"/>
      </a:accent2>
      <a:accent3>
        <a:srgbClr val="73AF23"/>
      </a:accent3>
      <a:accent4>
        <a:srgbClr val="773C75"/>
      </a:accent4>
      <a:accent5>
        <a:srgbClr val="EFB219"/>
      </a:accent5>
      <a:accent6>
        <a:srgbClr val="35A396"/>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B76A0"/>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B76A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B76A0"/>
      </a:accent1>
      <a:accent2>
        <a:srgbClr val="A74D15"/>
      </a:accent2>
      <a:accent3>
        <a:srgbClr val="73AF23"/>
      </a:accent3>
      <a:accent4>
        <a:srgbClr val="773C75"/>
      </a:accent4>
      <a:accent5>
        <a:srgbClr val="EFB219"/>
      </a:accent5>
      <a:accent6>
        <a:srgbClr val="35A396"/>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B76A0"/>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B76A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3448</TotalTime>
  <Words>1295</Words>
  <Application>Microsoft Office PowerPoint</Application>
  <PresentationFormat>On-screen Show (4:3)</PresentationFormat>
  <Paragraphs>205</Paragraphs>
  <Slides>32</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Arial Narrow</vt:lpstr>
      <vt:lpstr>Helvetica Neue</vt:lpstr>
      <vt:lpstr>Times New Roman</vt:lpstr>
      <vt:lpstr>Wingdings</vt:lpstr>
      <vt:lpstr>Default</vt:lpstr>
      <vt:lpstr>Chapter 3: Designing a Career Pathways System Framework</vt:lpstr>
      <vt:lpstr>Meeting Objectives</vt:lpstr>
      <vt:lpstr>Meeting Agenda</vt:lpstr>
      <vt:lpstr>Welcome and Introductions </vt:lpstr>
      <vt:lpstr>Welcome and Introductions</vt:lpstr>
      <vt:lpstr>Review Completed Handout 3A: Prioritized Labor Market Gap Analysis Template </vt:lpstr>
      <vt:lpstr>Handout 3A: Prioritized Labor Market Gap Analysis Template</vt:lpstr>
      <vt:lpstr>Group Discussion: Debrief Prioritized Labor Market List</vt:lpstr>
      <vt:lpstr>Group Discussion: Prioritized List Brainstorming</vt:lpstr>
      <vt:lpstr>Understanding Key Knowledge, Skills, Competencies, and Dispositions</vt:lpstr>
      <vt:lpstr>Industry Expert Presentations</vt:lpstr>
      <vt:lpstr>Note-Taking Template </vt:lpstr>
      <vt:lpstr>Interpret Career Pathways Data</vt:lpstr>
      <vt:lpstr>Group Activity: Interpreting the Data</vt:lpstr>
      <vt:lpstr>SWOT Analysis</vt:lpstr>
      <vt:lpstr>Group Activity: Interpreting the Data</vt:lpstr>
      <vt:lpstr>Group Activity: Interpreting the Data</vt:lpstr>
      <vt:lpstr>Discuss Influencing Factors: Funding, Policy, and Partner Engagement </vt:lpstr>
      <vt:lpstr>Discuss Influencing Factors</vt:lpstr>
      <vt:lpstr>Funding</vt:lpstr>
      <vt:lpstr>Policy Structure</vt:lpstr>
      <vt:lpstr>Engaging Partners (Employers, Local Education Agencies, Funders, Trade Unions)</vt:lpstr>
      <vt:lpstr>Select a Career Pathways System Industry of Focus</vt:lpstr>
      <vt:lpstr>Group Activity: Vote on the Industry of Focus</vt:lpstr>
      <vt:lpstr>Develop Industry Career Pathways System Framework</vt:lpstr>
      <vt:lpstr>Complete the Career Pathways Framework </vt:lpstr>
      <vt:lpstr>Complete the Career Pathways Framework </vt:lpstr>
      <vt:lpstr>Plan for Continuous Improvement and Sustainability</vt:lpstr>
      <vt:lpstr>Continuous Improvement and Sustainability</vt:lpstr>
      <vt:lpstr>Continuous Improvement and Sustainability</vt:lpstr>
      <vt:lpstr>Group Discussion: Planning Continuous Improvement and Sustainability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Identifying Goals and Objectives</dc:title>
  <dc:creator>Cushing, Ellen</dc:creator>
  <cp:lastModifiedBy>Rosenstein, Amy</cp:lastModifiedBy>
  <cp:revision>78</cp:revision>
  <dcterms:modified xsi:type="dcterms:W3CDTF">2016-01-19T17:51:33Z</dcterms:modified>
</cp:coreProperties>
</file>