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92" r:id="rId4"/>
    <p:sldMasterId id="2147484321" r:id="rId5"/>
    <p:sldMasterId id="2147483674" r:id="rId6"/>
    <p:sldMasterId id="2147484042" r:id="rId7"/>
  </p:sldMasterIdLst>
  <p:notesMasterIdLst>
    <p:notesMasterId r:id="rId41"/>
  </p:notesMasterIdLst>
  <p:handoutMasterIdLst>
    <p:handoutMasterId r:id="rId42"/>
  </p:handoutMasterIdLst>
  <p:sldIdLst>
    <p:sldId id="330" r:id="rId8"/>
    <p:sldId id="414" r:id="rId9"/>
    <p:sldId id="415" r:id="rId10"/>
    <p:sldId id="416" r:id="rId11"/>
    <p:sldId id="417" r:id="rId12"/>
    <p:sldId id="418" r:id="rId13"/>
    <p:sldId id="419" r:id="rId14"/>
    <p:sldId id="421" r:id="rId15"/>
    <p:sldId id="422" r:id="rId16"/>
    <p:sldId id="431" r:id="rId17"/>
    <p:sldId id="432" r:id="rId18"/>
    <p:sldId id="433" r:id="rId19"/>
    <p:sldId id="434" r:id="rId20"/>
    <p:sldId id="435" r:id="rId21"/>
    <p:sldId id="437" r:id="rId22"/>
    <p:sldId id="436" r:id="rId23"/>
    <p:sldId id="438" r:id="rId24"/>
    <p:sldId id="439" r:id="rId25"/>
    <p:sldId id="442" r:id="rId26"/>
    <p:sldId id="443" r:id="rId27"/>
    <p:sldId id="445" r:id="rId28"/>
    <p:sldId id="441" r:id="rId29"/>
    <p:sldId id="446" r:id="rId30"/>
    <p:sldId id="447" r:id="rId31"/>
    <p:sldId id="448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orient="horz" pos="1344" userDrawn="1">
          <p15:clr>
            <a:srgbClr val="A4A3A4"/>
          </p15:clr>
        </p15:guide>
        <p15:guide id="5" orient="horz" pos="3528" userDrawn="1">
          <p15:clr>
            <a:srgbClr val="A4A3A4"/>
          </p15:clr>
        </p15:guide>
        <p15:guide id="6" pos="20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on, David" initials="MD" lastIdx="3" clrIdx="0">
    <p:extLst>
      <p:ext uri="{19B8F6BF-5375-455C-9EA6-DF929625EA0E}">
        <p15:presenceInfo xmlns:p15="http://schemas.microsoft.com/office/powerpoint/2012/main" userId="S-1-5-21-1472932569-214068005-926709054-41084" providerId="AD"/>
      </p:ext>
    </p:extLst>
  </p:cmAuthor>
  <p:cmAuthor id="2" name="Giffin, Jessica" initials="" lastIdx="0" clrIdx="1"/>
  <p:cmAuthor id="3" name="Giffin, Jessica" initials="GJ" lastIdx="9" clrIdx="2">
    <p:extLst>
      <p:ext uri="{19B8F6BF-5375-455C-9EA6-DF929625EA0E}">
        <p15:presenceInfo xmlns:p15="http://schemas.microsoft.com/office/powerpoint/2012/main" userId="S-1-5-21-1472932569-214068005-926709054-44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88"/>
    <a:srgbClr val="000000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71742" autoAdjust="0"/>
  </p:normalViewPr>
  <p:slideViewPr>
    <p:cSldViewPr snapToGrid="0">
      <p:cViewPr varScale="1">
        <p:scale>
          <a:sx n="61" d="100"/>
          <a:sy n="61" d="100"/>
        </p:scale>
        <p:origin x="840" y="78"/>
      </p:cViewPr>
      <p:guideLst>
        <p:guide orient="horz"/>
        <p:guide/>
        <p:guide pos="432"/>
        <p:guide orient="horz" pos="1344"/>
        <p:guide orient="horz" pos="3528"/>
        <p:guide pos="2057"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3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3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65698"/>
            <a:ext cx="3038475" cy="2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965698"/>
            <a:ext cx="3038475" cy="2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387769"/>
            <a:ext cx="5140325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5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77395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5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4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8060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0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5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chemeClr val="bg2"/>
              </a:buClr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4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4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0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0" indent="0">
              <a:buFont typeface="Courier New" panose="02070309020205020404" pitchFamily="49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pPr marL="0" indent="0">
              <a:buFont typeface="Arial" pitchFamily="34" charset="0"/>
              <a:buNone/>
            </a:pPr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7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4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05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4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44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7" y="8831266"/>
            <a:ext cx="3038475" cy="4651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69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56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92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457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05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0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58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56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9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5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6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9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7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905710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2938998"/>
            <a:ext cx="8224837" cy="248683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37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2055813"/>
            <a:ext cx="8224837" cy="351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2055813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2055813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1701579"/>
            <a:ext cx="9144000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14394"/>
            <a:ext cx="8915400" cy="65927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14300" y="1125537"/>
            <a:ext cx="8915400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jpg" descr="2997 CCRS PPT Template_Title_012513 d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7387" y="1783820"/>
            <a:ext cx="8229601" cy="24839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87387" y="4317470"/>
            <a:ext cx="8229601" cy="254053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BFBFBF"/>
                </a:solidFill>
              </a:defRPr>
            </a:lvl1pPr>
            <a:lvl2pPr marL="965200" indent="-508000">
              <a:spcBef>
                <a:spcPts val="700"/>
              </a:spcBef>
              <a:buClrTx/>
              <a:buFontTx/>
              <a:buChar char="–"/>
              <a:defRPr sz="3200">
                <a:solidFill>
                  <a:srgbClr val="BFBFBF"/>
                </a:solidFill>
              </a:defRPr>
            </a:lvl2pPr>
            <a:lvl3pPr marL="1320800" indent="-406400">
              <a:spcBef>
                <a:spcPts val="700"/>
              </a:spcBef>
              <a:buClrTx/>
              <a:buFontTx/>
              <a:buChar char="•"/>
              <a:defRPr sz="3200">
                <a:solidFill>
                  <a:srgbClr val="BFBFBF"/>
                </a:solidFill>
              </a:defRPr>
            </a:lvl3pPr>
            <a:lvl4pPr marL="1778000" indent="-406400">
              <a:spcBef>
                <a:spcPts val="700"/>
              </a:spcBef>
              <a:buClrTx/>
              <a:buSzPct val="100000"/>
              <a:buFontTx/>
              <a:buChar char="–"/>
              <a:defRPr sz="3200">
                <a:solidFill>
                  <a:srgbClr val="BFBFBF"/>
                </a:solidFill>
              </a:defRPr>
            </a:lvl4pPr>
            <a:lvl5pPr marL="2235200" indent="-406400">
              <a:spcBef>
                <a:spcPts val="700"/>
              </a:spcBef>
              <a:buClrTx/>
              <a:buFontTx/>
              <a:defRPr sz="3200">
                <a:solidFill>
                  <a:srgbClr val="BFBFB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FBFB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FBFB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FBFB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FBFB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FBFBF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758261" y="6516487"/>
            <a:ext cx="153964" cy="135546"/>
          </a:xfrm>
          <a:prstGeom prst="rect">
            <a:avLst/>
          </a:prstGeom>
        </p:spPr>
        <p:txBody>
          <a:bodyPr anchor="ctr"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320990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4.jpg" descr="2997 CCRS PPT Template_Contact_012513 d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87387" y="2055813"/>
            <a:ext cx="8224838" cy="480218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8758262" y="6128630"/>
            <a:ext cx="153964" cy="135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A7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1577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97 CCRS PPT Template_Title_012513 d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1519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2935823"/>
            <a:ext cx="8228331" cy="256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Month 20XX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 bwMode="gray">
          <a:xfrm>
            <a:off x="6419849" y="6709225"/>
            <a:ext cx="249237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97 CCRS PPT Template_Title_012513 d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49832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317471"/>
            <a:ext cx="8229600" cy="1194329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97 CCRS PPT Template_Text_0125132 d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2055812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298" r:id="rId2"/>
    <p:sldLayoutId id="2147484318" r:id="rId3"/>
    <p:sldLayoutId id="2147484301" r:id="rId4"/>
    <p:sldLayoutId id="2147484324" r:id="rId5"/>
    <p:sldLayoutId id="2147484325" r:id="rId6"/>
    <p:sldLayoutId id="214748432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97 CCRS PPT Template_Contact_012513 d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7" y="2055814"/>
            <a:ext cx="8224837" cy="3470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110288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811" y="2069189"/>
            <a:ext cx="7717239" cy="2031325"/>
          </a:xfrm>
        </p:spPr>
        <p:txBody>
          <a:bodyPr/>
          <a:lstStyle/>
          <a:p>
            <a:r>
              <a:rPr lang="en-US" sz="4400" dirty="0" smtClean="0"/>
              <a:t>Chapter 2: Mapping and Assessing Career Readiness Policies, Programs, and Industries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body" sz="quarter" idx="12"/>
          </p:nvPr>
        </p:nvSpPr>
        <p:spPr>
          <a:xfrm>
            <a:off x="687388" y="4462998"/>
            <a:ext cx="8224837" cy="246221"/>
          </a:xfrm>
        </p:spPr>
        <p:txBody>
          <a:bodyPr/>
          <a:lstStyle/>
          <a:p>
            <a:pPr lvl="3"/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American Institutes for Research.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Data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926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7526" y="2055813"/>
            <a:ext cx="3074577" cy="3852006"/>
          </a:xfrm>
        </p:spPr>
        <p:txBody>
          <a:bodyPr/>
          <a:lstStyle/>
          <a:p>
            <a:r>
              <a:rPr lang="en-US" dirty="0" smtClean="0"/>
              <a:t>What was the data collection process?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Who responded to the surveys?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was the purpose of the survey or the various sections of the survey?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the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D776B-8FE5-4D54-92BF-17754BB5032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2067688"/>
            <a:ext cx="4914991" cy="36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four key themes that you believe may come from the responses.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Write your predictions for each of the following questions in the table.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Activity: Data Predictions Versus Actual Data Findings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76B-8FE5-4D54-92BF-17754BB503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your assumptions and predictions?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 your assumptions and predictions influence your expectations about what the survey results will show?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can you set your and the groups’ assumptions and predictions aside to focus on the data?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 Reviewing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4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finding is a statement that is based on information gathered from the data or a data point.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 objective statement of information found in a report.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salient or significant discovery.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Information based on quantitative, qualitative, or a combination of data types.</a:t>
            </a:r>
          </a:p>
          <a:p>
            <a:pPr>
              <a:spcBef>
                <a:spcPts val="1200"/>
              </a:spcBef>
            </a:pPr>
            <a:r>
              <a:rPr lang="en-US" dirty="0"/>
              <a:t>S</a:t>
            </a:r>
            <a:r>
              <a:rPr lang="en-US" dirty="0" smtClean="0"/>
              <a:t>tatements that reflect the data, not prescriptive solutions or questions.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Finding?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3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Clear</a:t>
            </a:r>
            <a:r>
              <a:rPr lang="en-US" dirty="0" smtClean="0"/>
              <a:t>: Understandable without further explanation.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Complete: </a:t>
            </a:r>
            <a:r>
              <a:rPr lang="en-US" dirty="0" smtClean="0"/>
              <a:t>Given in a complete thought and sentence.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Specific: </a:t>
            </a:r>
            <a:r>
              <a:rPr lang="en-US" dirty="0"/>
              <a:t>R</a:t>
            </a:r>
            <a:r>
              <a:rPr lang="en-US" dirty="0" smtClean="0"/>
              <a:t>efer directly to the data.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Singular: </a:t>
            </a:r>
            <a:r>
              <a:rPr lang="en-US" dirty="0" smtClean="0"/>
              <a:t>One idea or finding is on each sticky note.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will be assigned aggregated survey data from one stakeholder.</a:t>
            </a:r>
          </a:p>
          <a:p>
            <a:r>
              <a:rPr lang="en-US" dirty="0" smtClean="0"/>
              <a:t>Scan to become familiar with format and content.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Read and highlight pertinent information.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Record findings on individual sticky notes.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Note the survey question number on the top right corner.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Place sticky note findings on the chart paper under the topic area that most directly connects to the finding.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Activity: How to Identify Findings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Thirty-eight percent of administrators stated they offer career counseling.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Sixteen of 24 business leaders stated that they currently engage in their local schools on career preparation.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Sixteen percent of parents mention that there is a lack of relevant or in-demand career-preparation programs in their schools.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[Enter each stakeholder group surveyed and the corresponding color of the sticky note assigned to that group.]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Color for Each </a:t>
            </a:r>
            <a:br>
              <a:rPr lang="en-US" dirty="0" smtClean="0"/>
            </a:br>
            <a:r>
              <a:rPr lang="en-US" dirty="0" smtClean="0"/>
              <a:t>Stakeholder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18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00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idea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Represents a positive practice or challenge relevant to one or more of the guiding topics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Supported by multiple findings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Incorporates evidence from multiple stakeholders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Theme?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Map and assess existing policies and programs on career readiness initiatives in the state.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Identify growing occupations in the state.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Prioritize occupations to consider including in a career pathways system.</a:t>
            </a:r>
            <a:endParaRPr lang="en-US" dirty="0"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Meeting Objectives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language understood by all stakeholders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Stand on its own without further explanation</a:t>
            </a:r>
          </a:p>
          <a:p>
            <a:pPr>
              <a:spcBef>
                <a:spcPts val="1200"/>
              </a:spcBef>
            </a:pPr>
            <a:r>
              <a:rPr lang="en-US" dirty="0"/>
              <a:t>E</a:t>
            </a:r>
            <a:r>
              <a:rPr lang="en-US" dirty="0" smtClean="0"/>
              <a:t>xpressed in full sentence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Supported by strong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A</a:t>
            </a:r>
            <a:r>
              <a:rPr lang="en-US" dirty="0" smtClean="0"/>
              <a:t>rticulate a Theme?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Parents, students, and teachers are not fully aware of career readiness options.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Business leaders, administrators, and teachers do not have connections to one another relative to career readiness programs.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findings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Categorize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Summarize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Record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65" y="2134191"/>
            <a:ext cx="5650260" cy="34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7526" y="2055813"/>
            <a:ext cx="3113765" cy="3852006"/>
          </a:xfrm>
        </p:spPr>
        <p:txBody>
          <a:bodyPr/>
          <a:lstStyle/>
          <a:p>
            <a:r>
              <a:rPr lang="en-US" dirty="0" smtClean="0"/>
              <a:t>Is it clear?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Does this theme seem similar to another theme?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Review, Reflect, and Consolidate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04716" y="318053"/>
            <a:ext cx="8939284" cy="14868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endParaRPr lang="en-US" sz="44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87388" y="318053"/>
            <a:ext cx="8224837" cy="14868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endParaRPr lang="en-US" sz="4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39788" y="470453"/>
            <a:ext cx="8224837" cy="14868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Franklin Gothic Demi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FranklinGothic" pitchFamily="-48" charset="0"/>
              </a:defRPr>
            </a:lvl9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8243"/>
          <a:stretch/>
        </p:blipFill>
        <p:spPr>
          <a:xfrm>
            <a:off x="3801291" y="2133600"/>
            <a:ext cx="5110934" cy="34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3281" y="1929204"/>
            <a:ext cx="6726148" cy="385200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tabLst>
                <a:tab pos="1946275" algn="l"/>
              </a:tabLst>
            </a:pPr>
            <a:endParaRPr lang="en-US" sz="1400" dirty="0" smtClean="0"/>
          </a:p>
          <a:p>
            <a:pPr marL="0" indent="0" eaLnBrk="1" hangingPunct="1">
              <a:lnSpc>
                <a:spcPct val="90000"/>
              </a:lnSpc>
              <a:spcAft>
                <a:spcPts val="800"/>
              </a:spcAft>
              <a:buNone/>
              <a:tabLst>
                <a:tab pos="1946275" algn="l"/>
              </a:tabLst>
            </a:pPr>
            <a:r>
              <a:rPr lang="en-US" dirty="0" smtClean="0"/>
              <a:t>Themes that you think are essential to the career pathways system plan</a:t>
            </a:r>
          </a:p>
          <a:p>
            <a:pPr marL="0" indent="0" eaLnBrk="1" hangingPunct="1">
              <a:lnSpc>
                <a:spcPct val="90000"/>
              </a:lnSpc>
              <a:spcAft>
                <a:spcPts val="800"/>
              </a:spcAft>
              <a:buNone/>
              <a:tabLst>
                <a:tab pos="1946275" algn="l"/>
              </a:tabLst>
            </a:pPr>
            <a:endParaRPr lang="en-US" sz="1050" dirty="0" smtClean="0"/>
          </a:p>
          <a:p>
            <a:pPr marL="0" indent="0" eaLnBrk="1" hangingPunct="1">
              <a:lnSpc>
                <a:spcPct val="90000"/>
              </a:lnSpc>
              <a:spcAft>
                <a:spcPts val="800"/>
              </a:spcAft>
              <a:buNone/>
              <a:tabLst>
                <a:tab pos="1658938" algn="l"/>
              </a:tabLst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spcAft>
                <a:spcPts val="800"/>
              </a:spcAft>
              <a:buNone/>
              <a:tabLst>
                <a:tab pos="1658938" algn="l"/>
              </a:tabLst>
            </a:pPr>
            <a:r>
              <a:rPr lang="en-US" dirty="0" smtClean="0"/>
              <a:t>Themes that concern you but do not quite fit into the career pathways system plan</a:t>
            </a:r>
            <a:endParaRPr lang="en-US" dirty="0" smtClean="0">
              <a:cs typeface="Tahom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 Themes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0505" y="2057220"/>
            <a:ext cx="1137554" cy="11496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0505" y="3663227"/>
            <a:ext cx="1137554" cy="11496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2055813"/>
            <a:ext cx="6458341" cy="3852006"/>
          </a:xfrm>
        </p:spPr>
        <p:txBody>
          <a:bodyPr/>
          <a:lstStyle/>
          <a:p>
            <a:r>
              <a:rPr lang="en-US" dirty="0" smtClean="0"/>
              <a:t>What did you learn?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did your predictions compare with your actual data?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Were there any surprises in the data?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Were there any findings or themes that raised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Large-Group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 Labor Market </a:t>
            </a:r>
            <a:br>
              <a:rPr lang="en-US" dirty="0" smtClean="0"/>
            </a:br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27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prior to this meeting – [reference notes from individual review]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Summary of Key Points</a:t>
            </a:r>
          </a:p>
          <a:p>
            <a:pPr lvl="1"/>
            <a:r>
              <a:rPr lang="en-US" dirty="0" smtClean="0"/>
              <a:t>[Key Point 1]</a:t>
            </a:r>
          </a:p>
          <a:p>
            <a:pPr lvl="1"/>
            <a:r>
              <a:rPr lang="en-US" dirty="0" smtClean="0"/>
              <a:t>[Key Point 2]</a:t>
            </a:r>
          </a:p>
          <a:p>
            <a:pPr lvl="1"/>
            <a:r>
              <a:rPr lang="en-US" dirty="0" smtClean="0"/>
              <a:t>[Key Point 3]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 Market Gap Analysis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Discussion: Debrief Labor Market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387" y="2055813"/>
            <a:ext cx="773271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Handout 2D. Labor Market Gap Analysis Template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27251"/>
              </p:ext>
            </p:extLst>
          </p:nvPr>
        </p:nvGraphicFramePr>
        <p:xfrm>
          <a:off x="687387" y="2598420"/>
          <a:ext cx="8224838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2373616"/>
                <a:gridCol w="1169732"/>
                <a:gridCol w="1170586"/>
                <a:gridCol w="1169732"/>
                <a:gridCol w="1170586"/>
                <a:gridCol w="1170586"/>
              </a:tblGrid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[Name of Career Pathway]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[Name of Related Industry]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[Occupation 1]</a:t>
                      </a:r>
                    </a:p>
                  </a:txBody>
                  <a:tcPr marL="50800" marR="122555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[Occupation 2]</a:t>
                      </a:r>
                    </a:p>
                  </a:txBody>
                  <a:tcPr marL="50800" marR="122555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[Occupation 3]</a:t>
                      </a:r>
                    </a:p>
                  </a:txBody>
                  <a:tcPr marL="50800" marR="122555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[Occupation 4]</a:t>
                      </a:r>
                    </a:p>
                  </a:txBody>
                  <a:tcPr marL="50800" marR="122555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[Occupation 5]</a:t>
                      </a:r>
                    </a:p>
                  </a:txBody>
                  <a:tcPr marL="50800" marR="122555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F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6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information accurate and characterized fairly?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opportunities or barriers do you see? </a:t>
            </a:r>
          </a:p>
          <a:p>
            <a:pPr lvl="1"/>
            <a:r>
              <a:rPr lang="en-US" dirty="0" smtClean="0"/>
              <a:t>For example, do some occupations lend themselves well to a career pathways system?  Are some occupational training programs easier to create within a school system?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common elements or intersections do you see?  What are the gaps?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are the big takeaways?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Discussion: Debrief Labor Market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Discuss the Landscape of State Policies, Programs, and Funding Streams Related to Career Readiness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Develop an Understanding of the State Labor Market Gaps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Select Industries to Prioritize in Consideration for Inclusion in a Career Pathways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 your top three occupations that you would like more information about, including the knowledge, skills, and dispositions required for graduates entering the workforce.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Activity: Prioritizing Occupations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top three occupations?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Make the case for the two that did not make it onto the list.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Finalize which occupations will be prioritized for consideration.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Discussion: Prioritized Occupations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Chapter 3, you will discuss the following information about the prioritized occupations:</a:t>
            </a:r>
          </a:p>
          <a:p>
            <a:pPr lvl="1"/>
            <a:r>
              <a:rPr lang="en-US" dirty="0" smtClean="0"/>
              <a:t>Knowledge, skills, and dispositions required for graduates entering the workforce</a:t>
            </a:r>
          </a:p>
          <a:p>
            <a:r>
              <a:rPr lang="en-US" dirty="0" smtClean="0"/>
              <a:t>Review this information ahead of the meeting and come to the meeting prepared to offer your insights.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Prioritized Industry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92500"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254A70"/>
                </a:solidFill>
              </a:rPr>
              <a:t>33</a:t>
            </a:fld>
            <a:endParaRPr sz="1000" dirty="0">
              <a:solidFill>
                <a:srgbClr val="254A70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gray">
          <a:xfrm>
            <a:off x="687388" y="2055813"/>
            <a:ext cx="8224837" cy="35179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78A22F"/>
              </a:buClr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Presenter Name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XXX-XXX-XXXX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xxxxxxxxxxx@air.org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1000 Thomas Jefferson Street NW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Washington, DC 20007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800-634-0503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www.ccrscenter.org | ccrscenter@air.org</a:t>
            </a:r>
          </a:p>
        </p:txBody>
      </p:sp>
    </p:spTree>
    <p:extLst>
      <p:ext uri="{BB962C8B-B14F-4D97-AF65-F5344CB8AC3E}">
        <p14:creationId xmlns:p14="http://schemas.microsoft.com/office/powerpoint/2010/main" val="14703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65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75" y="2396560"/>
            <a:ext cx="6032050" cy="28849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 Career Readiness Polices and Programs Mapping Inventory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21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prior to this meeting – [reference notes from individual review]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Summary of Key Points</a:t>
            </a:r>
          </a:p>
          <a:p>
            <a:pPr lvl="1"/>
            <a:r>
              <a:rPr lang="en-US" dirty="0" smtClean="0"/>
              <a:t>[Key Point 1]</a:t>
            </a:r>
          </a:p>
          <a:p>
            <a:pPr lvl="1"/>
            <a:r>
              <a:rPr lang="en-US" dirty="0" smtClean="0"/>
              <a:t>[Key Point 2]</a:t>
            </a:r>
          </a:p>
          <a:p>
            <a:pPr lvl="1"/>
            <a:r>
              <a:rPr lang="en-US" dirty="0" smtClean="0"/>
              <a:t>[Key Point 3]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Career Readiness Inventory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431079"/>
              </p:ext>
            </p:extLst>
          </p:nvPr>
        </p:nvGraphicFramePr>
        <p:xfrm>
          <a:off x="687388" y="2979754"/>
          <a:ext cx="8067743" cy="594360"/>
        </p:xfrm>
        <a:graphic>
          <a:graphicData uri="http://schemas.openxmlformats.org/drawingml/2006/table">
            <a:tbl>
              <a:tblPr firstRow="1" firstCol="1" bandRow="1"/>
              <a:tblGrid>
                <a:gridCol w="1331987"/>
                <a:gridCol w="1102828"/>
                <a:gridCol w="1278067"/>
                <a:gridCol w="1139897"/>
                <a:gridCol w="1176967"/>
                <a:gridCol w="1240996"/>
                <a:gridCol w="797001"/>
              </a:tblGrid>
              <a:tr h="585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Administrator and Funding Stream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 and Purpose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Population and Major Components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Barrier to Alignment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Opportunity for Alignment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Impact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 Debrief Career Readiness Inventory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663" y="2055469"/>
            <a:ext cx="772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Handout 2A. Career Readiness Policies and Programs Mapping Inventory</a:t>
            </a:r>
          </a:p>
        </p:txBody>
      </p:sp>
    </p:spTree>
    <p:extLst>
      <p:ext uri="{BB962C8B-B14F-4D97-AF65-F5344CB8AC3E}">
        <p14:creationId xmlns:p14="http://schemas.microsoft.com/office/powerpoint/2010/main" val="5123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Is the information accurate and characterized fairly?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Where are there common elements or intersections among the current policies, programs, and funding?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What are the gaps?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What are the big takeaways?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How do these policies, programs, and funding align with the goals identified in the last meeting?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What of these policies, programs, and funding streams do you want to be sure is reflected in the career pathways system?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 Debrief Career Readiness Inventory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RS_PowerPoint_Template_01-24-13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B28DBA724FF40A77CEE9529A3253E" ma:contentTypeVersion="0" ma:contentTypeDescription="Create a new document." ma:contentTypeScope="" ma:versionID="23f10665cc41c248700740ee0b95b92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D69D93-F714-4170-B3F6-97DBD552A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078DE03-1B1E-4BB3-BFB8-1FE8E8D90566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CCRS_PowerPoint_Template_06-20-13</Template>
  <TotalTime>645</TotalTime>
  <Words>1191</Words>
  <Application>Microsoft Office PowerPoint</Application>
  <PresentationFormat>On-screen Show (4:3)</PresentationFormat>
  <Paragraphs>209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MS Mincho</vt:lpstr>
      <vt:lpstr>ＭＳ Ｐゴシック</vt:lpstr>
      <vt:lpstr>Arial</vt:lpstr>
      <vt:lpstr>Arial Narrow</vt:lpstr>
      <vt:lpstr>Courier New</vt:lpstr>
      <vt:lpstr>Franklin Gothic Book</vt:lpstr>
      <vt:lpstr>Franklin Gothic Demi</vt:lpstr>
      <vt:lpstr>FranklinGothic</vt:lpstr>
      <vt:lpstr>ITC Franklin Gothic Std Bk Cd</vt:lpstr>
      <vt:lpstr>Tahoma</vt:lpstr>
      <vt:lpstr>Times New Roman</vt:lpstr>
      <vt:lpstr>Wingdings</vt:lpstr>
      <vt:lpstr>CCRS_PowerPoint_Template_01-24-13</vt:lpstr>
      <vt:lpstr>Divider Master</vt:lpstr>
      <vt:lpstr>Basic</vt:lpstr>
      <vt:lpstr>Contact</vt:lpstr>
      <vt:lpstr>Chapter 2: Mapping and Assessing Career Readiness Policies, Programs, and Industries</vt:lpstr>
      <vt:lpstr>Meeting Objectives</vt:lpstr>
      <vt:lpstr>Meeting Agenda</vt:lpstr>
      <vt:lpstr>Welcome and Introductions </vt:lpstr>
      <vt:lpstr>Welcome and Introductions</vt:lpstr>
      <vt:lpstr>Review Career Readiness Polices and Programs Mapping Inventory</vt:lpstr>
      <vt:lpstr>Career Readiness Inventory Template</vt:lpstr>
      <vt:lpstr>Group Discussion: Debrief Career Readiness Inventory</vt:lpstr>
      <vt:lpstr>Group Discussion: Debrief Career Readiness Inventory</vt:lpstr>
      <vt:lpstr>Conduct Data Interpretation</vt:lpstr>
      <vt:lpstr>Setting the Context</vt:lpstr>
      <vt:lpstr>Group Activity: Data Predictions Versus Actual Data Findings</vt:lpstr>
      <vt:lpstr>Group Discussion: Reviewing Predictions</vt:lpstr>
      <vt:lpstr>What Is a Finding?</vt:lpstr>
      <vt:lpstr>Survey Findings</vt:lpstr>
      <vt:lpstr>Group Activity: How to Identify Findings </vt:lpstr>
      <vt:lpstr>Examples of Findings</vt:lpstr>
      <vt:lpstr>Different Color for Each  Stakeholder Group</vt:lpstr>
      <vt:lpstr>What Is a Theme?</vt:lpstr>
      <vt:lpstr>How Do You Articulate a Theme?</vt:lpstr>
      <vt:lpstr>Theme Examples</vt:lpstr>
      <vt:lpstr>How to Develop Themes</vt:lpstr>
      <vt:lpstr>Review, Reflect, and Consolidate </vt:lpstr>
      <vt:lpstr>Prioritize Themes</vt:lpstr>
      <vt:lpstr>Large-Group Reflection</vt:lpstr>
      <vt:lpstr>Review Labor Market  Gap Analysis</vt:lpstr>
      <vt:lpstr>Labor Market Gap Analysis Template</vt:lpstr>
      <vt:lpstr>Group Discussion: Debrief Labor Market Analysis</vt:lpstr>
      <vt:lpstr>Group Discussion: Debrief Labor Market Analysis</vt:lpstr>
      <vt:lpstr>Group Activity: Prioritizing Occupations</vt:lpstr>
      <vt:lpstr>Group Discussion: Prioritized Occupations</vt:lpstr>
      <vt:lpstr>Prioritized Industry Template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Mapping and Assessing Career Readiness Policies, Programs, and Industries</dc:title>
  <dc:creator>Sorensen, Diane</dc:creator>
  <cp:lastModifiedBy>Giffin, Jessica</cp:lastModifiedBy>
  <cp:revision>44</cp:revision>
  <cp:lastPrinted>2013-01-03T18:38:02Z</cp:lastPrinted>
  <dcterms:created xsi:type="dcterms:W3CDTF">2016-08-10T21:09:59Z</dcterms:created>
  <dcterms:modified xsi:type="dcterms:W3CDTF">2017-05-17T19:22:40Z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0x010100EB9B28DBA724FF40A77CEE9529A3253E</vt:lpwstr>
  </property>
</Properties>
</file>